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7dc2e3ff0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7dc2e3ff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7dc2e3ff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3d66aa062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3d66aa06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23d66aa062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281b0f73a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281b0f73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12281b0f73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2281b0f73a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2281b0f73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12281b0f73a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281b0f73a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2281b0f73a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12281b0f73a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2281b0f73a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2281b0f73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12281b0f73a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2840330589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2840330589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12840330589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3f75fd0a4_0_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3f75fd0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f3f75fd0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f3f75fd0a4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f3f75fd0a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f3f75fd0a4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3d66aa06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3d66aa0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3d66aa0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9b3948dd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9b3948d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119b3948dd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f3f75fd0a4_0_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f3f75fd0a4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f3f75fd0a4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2281b0f73a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2281b0f73a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12281b0f73a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2840330589_0_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2840330589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2840330589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f3f75fd0a4_0_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f3f75fd0a4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f3f75fd0a4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840330589_0_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840330589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2840330589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2840330589_0_1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2840330589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12840330589_0_1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840330589_0_1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840330589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12840330589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2840330589_0_1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2840330589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12840330589_0_1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28d5ee60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128d5ee60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28d5ee60e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770d86fbc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770d86fb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770d86fbc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2840330589_0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2840330589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12840330589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2840330589_0_1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284033058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g12840330589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2840330589_0_2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2840330589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2840330589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2840330589_0_2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2840330589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12840330589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770d86fbc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770d86fb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770d86fb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770d86fbc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770d86fb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770d86fbc_0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770d86fbc_0_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770d86fbc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12770d86fbc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770d86fbc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770d86fbc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2770d86fbc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770d86fbc_0_1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770d86fbc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2770d86fbc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3f75fd0a4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3f75fd0a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f3f75fd0a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989069"/>
            <a:ext cx="5822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22" name="Google Shape;22;p2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4" name="Google Shape;54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 showMasterSp="0">
  <p:cSld name="Ending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5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1" name="Google Shape;91;p5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5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5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00" name="Google Shape;100;p5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6"/>
          <p:cNvSpPr txBox="1"/>
          <p:nvPr>
            <p:ph idx="2" type="body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>
            <p:ph idx="2" type="pic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52425" y="736688"/>
            <a:ext cx="8439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352425" y="402587"/>
            <a:ext cx="8439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449263" y="1411288"/>
            <a:ext cx="8247062" cy="1587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COE_V158289.eps" id="12" name="Google Shape;12;p1"/>
          <p:cNvPicPr preferRelativeResize="0"/>
          <p:nvPr/>
        </p:nvPicPr>
        <p:blipFill rotWithShape="1">
          <a:blip r:embed="rId1">
            <a:alphaModFix/>
          </a:blip>
          <a:srcRect b="18439" l="0" r="0" t="0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4XpnKHJAok8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Git Version Control System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Post Installation Setup - </a:t>
            </a:r>
            <a:r>
              <a:rPr lang="en-US">
                <a:solidFill>
                  <a:srgbClr val="B45F06"/>
                </a:solidFill>
              </a:rPr>
              <a:t>git config</a:t>
            </a:r>
            <a:r>
              <a:rPr lang="en-US"/>
              <a:t> </a:t>
            </a:r>
            <a:endParaRPr/>
          </a:p>
        </p:txBody>
      </p:sp>
      <p:sp>
        <p:nvSpPr>
          <p:cNvPr id="291" name="Google Shape;291;p19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1513250" y="3123450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SET CONFIG VALUES</a:t>
            </a:r>
            <a:endParaRPr b="1" sz="1800"/>
          </a:p>
        </p:txBody>
      </p:sp>
      <p:pic>
        <p:nvPicPr>
          <p:cNvPr id="293" name="Google Shape;2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6200" y="4123500"/>
            <a:ext cx="6771600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9"/>
          <p:cNvSpPr txBox="1"/>
          <p:nvPr/>
        </p:nvSpPr>
        <p:spPr>
          <a:xfrm>
            <a:off x="1714150" y="1811125"/>
            <a:ext cx="5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GIT VERSION CHECK</a:t>
            </a:r>
            <a:endParaRPr b="1" sz="1800"/>
          </a:p>
        </p:txBody>
      </p:sp>
      <p:pic>
        <p:nvPicPr>
          <p:cNvPr id="295" name="Google Shape;2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2013" y="2467287"/>
            <a:ext cx="4691467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.gitconfig Configuration File</a:t>
            </a:r>
            <a:endParaRPr/>
          </a:p>
        </p:txBody>
      </p:sp>
      <p:sp>
        <p:nvSpPr>
          <p:cNvPr id="302" name="Google Shape;302;p20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Located in user home directory: ~/.gitconfig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global settings for git for a </a:t>
            </a:r>
            <a:r>
              <a:rPr lang="en-US"/>
              <a:t>specific</a:t>
            </a:r>
            <a:r>
              <a:rPr lang="en-US"/>
              <a:t>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Settings can be changed in this file or through command line</a:t>
            </a:r>
            <a:endParaRPr/>
          </a:p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50" y="2790825"/>
            <a:ext cx="8372475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Command Line Help</a:t>
            </a:r>
            <a:endParaRPr/>
          </a:p>
        </p:txBody>
      </p:sp>
      <p:sp>
        <p:nvSpPr>
          <p:cNvPr id="311" name="Google Shape;311;p2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help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help -a 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help &lt;command&gt;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&lt;command&gt; help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12" name="Google Shape;312;p2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3" name="Google Shape;3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072" y="1652125"/>
            <a:ext cx="4123292" cy="452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New Git Repository - git init  </a:t>
            </a:r>
            <a:endParaRPr/>
          </a:p>
        </p:txBody>
      </p:sp>
      <p:sp>
        <p:nvSpPr>
          <p:cNvPr id="320" name="Google Shape;320;p22"/>
          <p:cNvSpPr txBox="1"/>
          <p:nvPr>
            <p:ph idx="1" type="body"/>
          </p:nvPr>
        </p:nvSpPr>
        <p:spPr>
          <a:xfrm>
            <a:off x="457200" y="1563525"/>
            <a:ext cx="8229600" cy="4984200"/>
          </a:xfrm>
          <a:prstGeom prst="rect">
            <a:avLst/>
          </a:prstGeom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new directory and change into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init</a:t>
            </a:r>
            <a:r>
              <a:rPr lang="en-US">
                <a:solidFill>
                  <a:srgbClr val="B45F06"/>
                </a:solidFill>
              </a:rPr>
              <a:t> </a:t>
            </a:r>
            <a:r>
              <a:rPr lang="en-US"/>
              <a:t>creates a new repository in the current directory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Creates “.git” directory which contains all git version control data.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status</a:t>
            </a:r>
            <a:r>
              <a:rPr lang="en-US"/>
              <a:t> shows the current status of added/modified/deleted files.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Nothing there yet!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2" name="Google Shape;3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950" y="2391050"/>
            <a:ext cx="7433325" cy="7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25" y="5312600"/>
            <a:ext cx="7336575" cy="10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000" y="3758800"/>
            <a:ext cx="7370440" cy="7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</a:t>
            </a:r>
            <a:r>
              <a:rPr lang="en-US"/>
              <a:t> how git tracks files locally</a:t>
            </a:r>
            <a:endParaRPr/>
          </a:p>
        </p:txBody>
      </p:sp>
      <p:sp>
        <p:nvSpPr>
          <p:cNvPr id="331" name="Google Shape;331;p2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2" name="Google Shape;332;p23"/>
          <p:cNvGrpSpPr/>
          <p:nvPr/>
        </p:nvGrpSpPr>
        <p:grpSpPr>
          <a:xfrm>
            <a:off x="457200" y="1783550"/>
            <a:ext cx="2007900" cy="3705600"/>
            <a:chOff x="727525" y="1891500"/>
            <a:chExt cx="2007900" cy="3705600"/>
          </a:xfrm>
        </p:grpSpPr>
        <p:sp>
          <p:nvSpPr>
            <p:cNvPr id="333" name="Google Shape;333;p23"/>
            <p:cNvSpPr/>
            <p:nvPr/>
          </p:nvSpPr>
          <p:spPr>
            <a:xfrm>
              <a:off x="727525" y="1891500"/>
              <a:ext cx="20079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Working Directory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repo1</a:t>
              </a:r>
              <a:endParaRPr/>
            </a:p>
          </p:txBody>
        </p:sp>
        <p:cxnSp>
          <p:nvCxnSpPr>
            <p:cNvPr id="334" name="Google Shape;334;p23"/>
            <p:cNvCxnSpPr>
              <a:stCxn id="333" idx="2"/>
            </p:cNvCxnSpPr>
            <p:nvPr/>
          </p:nvCxnSpPr>
          <p:spPr>
            <a:xfrm>
              <a:off x="1731475" y="2444400"/>
              <a:ext cx="0" cy="3152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5" name="Google Shape;335;p23"/>
          <p:cNvGrpSpPr/>
          <p:nvPr/>
        </p:nvGrpSpPr>
        <p:grpSpPr>
          <a:xfrm>
            <a:off x="3383850" y="1783550"/>
            <a:ext cx="2007900" cy="3841200"/>
            <a:chOff x="3896675" y="1891500"/>
            <a:chExt cx="2007900" cy="3841200"/>
          </a:xfrm>
        </p:grpSpPr>
        <p:sp>
          <p:nvSpPr>
            <p:cNvPr id="336" name="Google Shape;336;p23"/>
            <p:cNvSpPr/>
            <p:nvPr/>
          </p:nvSpPr>
          <p:spPr>
            <a:xfrm>
              <a:off x="3896675" y="1891500"/>
              <a:ext cx="20079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Staging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repo1/.git/index</a:t>
              </a:r>
              <a:endParaRPr/>
            </a:p>
          </p:txBody>
        </p:sp>
        <p:cxnSp>
          <p:nvCxnSpPr>
            <p:cNvPr id="337" name="Google Shape;337;p23"/>
            <p:cNvCxnSpPr>
              <a:stCxn id="336" idx="2"/>
            </p:cNvCxnSpPr>
            <p:nvPr/>
          </p:nvCxnSpPr>
          <p:spPr>
            <a:xfrm>
              <a:off x="4900625" y="2444400"/>
              <a:ext cx="17400" cy="328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23"/>
          <p:cNvGrpSpPr/>
          <p:nvPr/>
        </p:nvGrpSpPr>
        <p:grpSpPr>
          <a:xfrm>
            <a:off x="6310500" y="1783550"/>
            <a:ext cx="2007900" cy="3909300"/>
            <a:chOff x="6580825" y="1891500"/>
            <a:chExt cx="2007900" cy="3909300"/>
          </a:xfrm>
        </p:grpSpPr>
        <p:sp>
          <p:nvSpPr>
            <p:cNvPr id="339" name="Google Shape;339;p23"/>
            <p:cNvSpPr/>
            <p:nvPr/>
          </p:nvSpPr>
          <p:spPr>
            <a:xfrm>
              <a:off x="6580825" y="1891500"/>
              <a:ext cx="20079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/>
                <a:t>Repository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repo1/.git/objects</a:t>
              </a:r>
              <a:endParaRPr/>
            </a:p>
          </p:txBody>
        </p:sp>
        <p:cxnSp>
          <p:nvCxnSpPr>
            <p:cNvPr id="340" name="Google Shape;340;p23"/>
            <p:cNvCxnSpPr>
              <a:stCxn id="339" idx="2"/>
            </p:cNvCxnSpPr>
            <p:nvPr/>
          </p:nvCxnSpPr>
          <p:spPr>
            <a:xfrm>
              <a:off x="7584775" y="2444400"/>
              <a:ext cx="0" cy="335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1" name="Google Shape;341;p23"/>
          <p:cNvSpPr/>
          <p:nvPr/>
        </p:nvSpPr>
        <p:spPr>
          <a:xfrm>
            <a:off x="1543600" y="2947600"/>
            <a:ext cx="1522500" cy="6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add</a:t>
            </a:r>
            <a:endParaRPr/>
          </a:p>
        </p:txBody>
      </p:sp>
      <p:sp>
        <p:nvSpPr>
          <p:cNvPr id="342" name="Google Shape;342;p23"/>
          <p:cNvSpPr/>
          <p:nvPr/>
        </p:nvSpPr>
        <p:spPr>
          <a:xfrm>
            <a:off x="4482750" y="3981250"/>
            <a:ext cx="2774700" cy="67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how git tracks files remotely</a:t>
            </a:r>
            <a:endParaRPr/>
          </a:p>
        </p:txBody>
      </p:sp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0" name="Google Shape;350;p24"/>
          <p:cNvGrpSpPr/>
          <p:nvPr/>
        </p:nvGrpSpPr>
        <p:grpSpPr>
          <a:xfrm>
            <a:off x="1966052" y="1935950"/>
            <a:ext cx="1543200" cy="3705600"/>
            <a:chOff x="1974477" y="1935950"/>
            <a:chExt cx="1543200" cy="3705600"/>
          </a:xfrm>
        </p:grpSpPr>
        <p:sp>
          <p:nvSpPr>
            <p:cNvPr id="351" name="Google Shape;351;p24"/>
            <p:cNvSpPr/>
            <p:nvPr/>
          </p:nvSpPr>
          <p:spPr>
            <a:xfrm>
              <a:off x="1974477" y="1935950"/>
              <a:ext cx="15432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Working Directory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repo1</a:t>
              </a:r>
              <a:endParaRPr sz="1200"/>
            </a:p>
          </p:txBody>
        </p:sp>
        <p:cxnSp>
          <p:nvCxnSpPr>
            <p:cNvPr id="352" name="Google Shape;352;p24"/>
            <p:cNvCxnSpPr>
              <a:stCxn id="351" idx="2"/>
            </p:cNvCxnSpPr>
            <p:nvPr/>
          </p:nvCxnSpPr>
          <p:spPr>
            <a:xfrm>
              <a:off x="2746077" y="2488850"/>
              <a:ext cx="0" cy="31527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24"/>
          <p:cNvGrpSpPr/>
          <p:nvPr/>
        </p:nvGrpSpPr>
        <p:grpSpPr>
          <a:xfrm>
            <a:off x="3779702" y="1935950"/>
            <a:ext cx="1543200" cy="3841200"/>
            <a:chOff x="3842914" y="1935950"/>
            <a:chExt cx="1543200" cy="3841200"/>
          </a:xfrm>
        </p:grpSpPr>
        <p:sp>
          <p:nvSpPr>
            <p:cNvPr id="354" name="Google Shape;354;p24"/>
            <p:cNvSpPr/>
            <p:nvPr/>
          </p:nvSpPr>
          <p:spPr>
            <a:xfrm>
              <a:off x="3842914" y="1935950"/>
              <a:ext cx="15432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Staging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repo1/.git/index</a:t>
              </a:r>
              <a:endParaRPr sz="1200"/>
            </a:p>
          </p:txBody>
        </p:sp>
        <p:cxnSp>
          <p:nvCxnSpPr>
            <p:cNvPr id="355" name="Google Shape;355;p24"/>
            <p:cNvCxnSpPr>
              <a:stCxn id="354" idx="2"/>
            </p:cNvCxnSpPr>
            <p:nvPr/>
          </p:nvCxnSpPr>
          <p:spPr>
            <a:xfrm>
              <a:off x="4614514" y="2488850"/>
              <a:ext cx="13500" cy="328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" name="Google Shape;356;p24"/>
          <p:cNvGrpSpPr/>
          <p:nvPr/>
        </p:nvGrpSpPr>
        <p:grpSpPr>
          <a:xfrm>
            <a:off x="5593352" y="1935950"/>
            <a:ext cx="1543200" cy="3909300"/>
            <a:chOff x="5711323" y="1935950"/>
            <a:chExt cx="1543200" cy="3909300"/>
          </a:xfrm>
        </p:grpSpPr>
        <p:sp>
          <p:nvSpPr>
            <p:cNvPr id="357" name="Google Shape;357;p24"/>
            <p:cNvSpPr/>
            <p:nvPr/>
          </p:nvSpPr>
          <p:spPr>
            <a:xfrm>
              <a:off x="5711323" y="1935950"/>
              <a:ext cx="15432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Repository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repo1/.git/objects</a:t>
              </a:r>
              <a:endParaRPr sz="1200"/>
            </a:p>
          </p:txBody>
        </p:sp>
        <p:cxnSp>
          <p:nvCxnSpPr>
            <p:cNvPr id="358" name="Google Shape;358;p24"/>
            <p:cNvCxnSpPr>
              <a:stCxn id="357" idx="2"/>
            </p:cNvCxnSpPr>
            <p:nvPr/>
          </p:nvCxnSpPr>
          <p:spPr>
            <a:xfrm>
              <a:off x="6482923" y="2488850"/>
              <a:ext cx="0" cy="3356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9" name="Google Shape;359;p24"/>
          <p:cNvSpPr/>
          <p:nvPr/>
        </p:nvSpPr>
        <p:spPr>
          <a:xfrm>
            <a:off x="2929425" y="3429000"/>
            <a:ext cx="14301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add</a:t>
            </a:r>
            <a:endParaRPr/>
          </a:p>
        </p:txBody>
      </p:sp>
      <p:grpSp>
        <p:nvGrpSpPr>
          <p:cNvPr id="360" name="Google Shape;360;p24"/>
          <p:cNvGrpSpPr/>
          <p:nvPr/>
        </p:nvGrpSpPr>
        <p:grpSpPr>
          <a:xfrm>
            <a:off x="152402" y="1935950"/>
            <a:ext cx="1543200" cy="3705600"/>
            <a:chOff x="152402" y="1935950"/>
            <a:chExt cx="1543200" cy="3705600"/>
          </a:xfrm>
        </p:grpSpPr>
        <p:sp>
          <p:nvSpPr>
            <p:cNvPr id="361" name="Google Shape;361;p24"/>
            <p:cNvSpPr/>
            <p:nvPr/>
          </p:nvSpPr>
          <p:spPr>
            <a:xfrm>
              <a:off x="152402" y="1935950"/>
              <a:ext cx="15432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Remote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repo1</a:t>
              </a:r>
              <a:endParaRPr sz="1200"/>
            </a:p>
          </p:txBody>
        </p:sp>
        <p:cxnSp>
          <p:nvCxnSpPr>
            <p:cNvPr id="362" name="Google Shape;362;p24"/>
            <p:cNvCxnSpPr>
              <a:stCxn id="361" idx="2"/>
            </p:cNvCxnSpPr>
            <p:nvPr/>
          </p:nvCxnSpPr>
          <p:spPr>
            <a:xfrm>
              <a:off x="924002" y="2488850"/>
              <a:ext cx="0" cy="31527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3" name="Google Shape;363;p24"/>
          <p:cNvGrpSpPr/>
          <p:nvPr/>
        </p:nvGrpSpPr>
        <p:grpSpPr>
          <a:xfrm>
            <a:off x="7407002" y="1935950"/>
            <a:ext cx="1543200" cy="3705600"/>
            <a:chOff x="152402" y="1935950"/>
            <a:chExt cx="1543200" cy="3705600"/>
          </a:xfrm>
        </p:grpSpPr>
        <p:sp>
          <p:nvSpPr>
            <p:cNvPr id="364" name="Google Shape;364;p24"/>
            <p:cNvSpPr/>
            <p:nvPr/>
          </p:nvSpPr>
          <p:spPr>
            <a:xfrm>
              <a:off x="152402" y="1935950"/>
              <a:ext cx="1543200" cy="5529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/>
                <a:t>Remote</a:t>
              </a:r>
              <a:endParaRPr b="1"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/>
                <a:t>repo1</a:t>
              </a:r>
              <a:endParaRPr sz="1200"/>
            </a:p>
          </p:txBody>
        </p:sp>
        <p:cxnSp>
          <p:nvCxnSpPr>
            <p:cNvPr id="365" name="Google Shape;365;p24"/>
            <p:cNvCxnSpPr>
              <a:stCxn id="364" idx="2"/>
            </p:cNvCxnSpPr>
            <p:nvPr/>
          </p:nvCxnSpPr>
          <p:spPr>
            <a:xfrm>
              <a:off x="924002" y="2488850"/>
              <a:ext cx="0" cy="3152700"/>
            </a:xfrm>
            <a:prstGeom prst="straightConnector1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6" name="Google Shape;366;p24"/>
          <p:cNvSpPr/>
          <p:nvPr/>
        </p:nvSpPr>
        <p:spPr>
          <a:xfrm>
            <a:off x="1155425" y="2876100"/>
            <a:ext cx="14301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pull</a:t>
            </a: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4743075" y="4298875"/>
            <a:ext cx="14301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commit</a:t>
            </a: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545925" y="4977850"/>
            <a:ext cx="1430100" cy="552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push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5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</a:pPr>
            <a:r>
              <a:rPr lang="en-US"/>
              <a:t>Adding files to your repository - </a:t>
            </a:r>
            <a:r>
              <a:rPr lang="en-US">
                <a:solidFill>
                  <a:srgbClr val="B45F06"/>
                </a:solidFill>
              </a:rPr>
              <a:t>git add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75" name="Google Shape;375;p25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 README file in the root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status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add README</a:t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status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76" name="Google Shape;376;p2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7" name="Google Shape;3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63" y="2301413"/>
            <a:ext cx="52292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575" y="4718400"/>
            <a:ext cx="5229225" cy="1371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Commiting files to the repository - </a:t>
            </a:r>
            <a:r>
              <a:rPr lang="en-US">
                <a:solidFill>
                  <a:srgbClr val="B45F06"/>
                </a:solidFill>
              </a:rPr>
              <a:t>git commit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85" name="Google Shape;385;p26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README file is in staging area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commit -m “Initial Version”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status</a:t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lang="en-US">
                <a:solidFill>
                  <a:srgbClr val="B45F06"/>
                </a:solidFill>
              </a:rPr>
              <a:t>git log</a:t>
            </a:r>
            <a:endParaRPr>
              <a:solidFill>
                <a:srgbClr val="B45F06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86" name="Google Shape;386;p26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0" y="2381375"/>
            <a:ext cx="5820300" cy="6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888" y="3617025"/>
            <a:ext cx="510540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688" y="4672550"/>
            <a:ext cx="5057775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Tracking changes </a:t>
            </a:r>
            <a:endParaRPr/>
          </a:p>
        </p:txBody>
      </p:sp>
      <p:sp>
        <p:nvSpPr>
          <p:cNvPr id="396" name="Google Shape;396;p27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Edit README and add content to the 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Let’s get it into the repository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–"/>
            </a:pPr>
            <a:r>
              <a:rPr lang="en-US">
                <a:solidFill>
                  <a:srgbClr val="B45F06"/>
                </a:solidFill>
              </a:rPr>
              <a:t>git add README</a:t>
            </a:r>
            <a:endParaRPr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–"/>
            </a:pPr>
            <a:r>
              <a:rPr lang="en-US">
                <a:solidFill>
                  <a:srgbClr val="B45F06"/>
                </a:solidFill>
              </a:rPr>
              <a:t>git status</a:t>
            </a:r>
            <a:endParaRPr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–"/>
            </a:pPr>
            <a:r>
              <a:rPr lang="en-US">
                <a:solidFill>
                  <a:srgbClr val="B45F06"/>
                </a:solidFill>
              </a:rPr>
              <a:t>git commit -m “Added content”	</a:t>
            </a:r>
            <a:endParaRPr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–"/>
            </a:pPr>
            <a:r>
              <a:rPr lang="en-US">
                <a:solidFill>
                  <a:srgbClr val="B45F06"/>
                </a:solidFill>
              </a:rPr>
              <a:t>git status</a:t>
            </a:r>
            <a:endParaRPr>
              <a:solidFill>
                <a:srgbClr val="B45F06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B45F06"/>
              </a:buClr>
              <a:buSzPts val="1800"/>
              <a:buChar char="–"/>
            </a:pPr>
            <a:r>
              <a:rPr lang="en-US">
                <a:solidFill>
                  <a:srgbClr val="B45F06"/>
                </a:solidFill>
              </a:rPr>
              <a:t>git log</a:t>
            </a:r>
            <a:endParaRPr>
              <a:solidFill>
                <a:srgbClr val="B45F06"/>
              </a:solidFill>
            </a:endParaRPr>
          </a:p>
        </p:txBody>
      </p:sp>
      <p:sp>
        <p:nvSpPr>
          <p:cNvPr id="397" name="Google Shape;397;p2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8" name="Google Shape;3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5" y="3889925"/>
            <a:ext cx="6687625" cy="191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8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</a:pPr>
            <a:r>
              <a:rPr lang="en-US"/>
              <a:t>Ignoring</a:t>
            </a:r>
            <a:r>
              <a:rPr lang="en-US"/>
              <a:t> non-repository file</a:t>
            </a:r>
            <a:endParaRPr/>
          </a:p>
        </p:txBody>
      </p:sp>
      <p:sp>
        <p:nvSpPr>
          <p:cNvPr id="404" name="Google Shape;404;p28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28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all files need to be tracked in version control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IDE configuration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Local scratch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avoid having these files show up in git commands (</a:t>
            </a:r>
            <a:r>
              <a:rPr lang="en-US">
                <a:solidFill>
                  <a:srgbClr val="B45F06"/>
                </a:solidFill>
              </a:rPr>
              <a:t>git status</a:t>
            </a:r>
            <a:r>
              <a:rPr lang="en-US"/>
              <a:t>) you can add them to a </a:t>
            </a:r>
            <a:r>
              <a:rPr lang="en-US">
                <a:solidFill>
                  <a:srgbClr val="990000"/>
                </a:solidFill>
              </a:rPr>
              <a:t>.gitignore</a:t>
            </a:r>
            <a:r>
              <a:rPr lang="en-US"/>
              <a:t> file in a directory.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990000"/>
                </a:solidFill>
              </a:rPr>
              <a:t>.gitignore</a:t>
            </a:r>
            <a:r>
              <a:rPr lang="en-US"/>
              <a:t> files are added to the repository and changes committed.</a:t>
            </a:r>
            <a:endParaRPr/>
          </a:p>
        </p:txBody>
      </p:sp>
      <p:pic>
        <p:nvPicPr>
          <p:cNvPr id="406" name="Google Shape;4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950" y="3687478"/>
            <a:ext cx="6775924" cy="15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Version Control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000"/>
              <a:t>Create in 2005 for Linux kernel project by Linus Torvalds</a:t>
            </a:r>
            <a:endParaRPr sz="2000"/>
          </a:p>
          <a:p>
            <a:pPr indent="-355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Tech Talk: Linus Torvalds on git</a:t>
            </a:r>
            <a:endParaRPr sz="2000"/>
          </a:p>
          <a:p>
            <a:pPr indent="-3746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300"/>
              <a:buChar char="●"/>
            </a:pPr>
            <a:r>
              <a:rPr lang="en-US" sz="2000"/>
              <a:t>Git is a free and open source distributed version control system designed for distributed software development from small to large projects.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Source code can be worked on independently on a local workstation and integrated into a master or main code line.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Strong support for non-linear development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Distributed version control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Can handle large projects efficiently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Uses cryptographic functions to maintain history</a:t>
            </a:r>
            <a:endParaRPr sz="2000"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.git Hidden Directory</a:t>
            </a:r>
            <a:endParaRPr/>
          </a:p>
        </p:txBody>
      </p:sp>
      <p:sp>
        <p:nvSpPr>
          <p:cNvPr id="413" name="Google Shape;413;p29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4" name="Google Shape;414;p29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Located in root directory of your working 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all artifacts and metadata of your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Delete this directory deletes the entire repository.  Your workspace is not longer tracked and is plain old </a:t>
            </a:r>
            <a:r>
              <a:rPr lang="en-US"/>
              <a:t>files and directories.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Key files &amp; directories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objects - contains repository files, commits, tree. 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index - file containing pathnames of file in repository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Config - Configuration file</a:t>
            </a:r>
            <a:endParaRPr/>
          </a:p>
        </p:txBody>
      </p:sp>
      <p:sp>
        <p:nvSpPr>
          <p:cNvPr id="421" name="Google Shape;421;p3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30"/>
          <p:cNvSpPr txBox="1"/>
          <p:nvPr>
            <p:ph idx="1" type="body"/>
          </p:nvPr>
        </p:nvSpPr>
        <p:spPr>
          <a:xfrm>
            <a:off x="457200" y="1682400"/>
            <a:ext cx="8229600" cy="440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.gitconfig file is located in your user 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several sections for config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Changing </a:t>
            </a:r>
            <a:r>
              <a:rPr lang="en-US"/>
              <a:t>through “git config –global” or by editing file directly</a:t>
            </a:r>
            <a:endParaRPr/>
          </a:p>
        </p:txBody>
      </p:sp>
      <p:pic>
        <p:nvPicPr>
          <p:cNvPr id="423" name="Google Shape;4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0" y="2965877"/>
            <a:ext cx="7997051" cy="18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Adding git “pretty log views”</a:t>
            </a:r>
            <a:endParaRPr/>
          </a:p>
        </p:txBody>
      </p:sp>
      <p:sp>
        <p:nvSpPr>
          <p:cNvPr id="430" name="Google Shape;430;p3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alias commands can be added to </a:t>
            </a:r>
            <a:r>
              <a:rPr lang="en-US">
                <a:solidFill>
                  <a:srgbClr val="990000"/>
                </a:solidFill>
              </a:rPr>
              <a:t>.gitconfig </a:t>
            </a:r>
            <a:r>
              <a:rPr lang="en-US"/>
              <a:t>to provide shortcuts and customization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following entries configure log commit history to be displayed more compact and color coded.  We will use these later to view branches.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902150" y="2872263"/>
            <a:ext cx="7866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[alias]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lg1 = log --graph --abbrev-commit --decorate --format=format:'%C(bold blue)%h%C(reset) - %C(bold green)(%ar)%C(reset) %C(white)%s%C(reset) %C(dim white)- %an%C(reset)%C(bold yellow)%d%C(reset)' --all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lg2 = log --graph --abbrev-commit --decorate --format=format:'%C(bold blue)%h%C(reset) - %C(bold cyan)%aD%C(reset) %C(bold green)(%ar)%C(reset)%C(bold yellow)%d%C(reset)%n''          %C(white)%s%C(reset) %C(dim white)- %an%C(reset)' --all</a:t>
            </a:r>
            <a:endParaRPr>
              <a:solidFill>
                <a:srgbClr val="0070C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lg = !"git lg1"</a:t>
            </a:r>
            <a:endParaRPr>
              <a:solidFill>
                <a:srgbClr val="0070C0"/>
              </a:solidFill>
            </a:endParaRPr>
          </a:p>
        </p:txBody>
      </p:sp>
      <p:pic>
        <p:nvPicPr>
          <p:cNvPr id="433" name="Google Shape;4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00" y="4780875"/>
            <a:ext cx="7310800" cy="14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Branching</a:t>
            </a:r>
            <a:endParaRPr/>
          </a:p>
        </p:txBody>
      </p:sp>
      <p:sp>
        <p:nvSpPr>
          <p:cNvPr id="440" name="Google Shape;440;p3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</a:t>
            </a:r>
            <a:r>
              <a:rPr lang="en-US"/>
              <a:t> is Branching - Security Context</a:t>
            </a:r>
            <a:endParaRPr/>
          </a:p>
        </p:txBody>
      </p:sp>
      <p:sp>
        <p:nvSpPr>
          <p:cNvPr id="447" name="Google Shape;447;p3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Branching allows for the control of change to a central code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Before changes are committed to a central code base they can be reviewed from multiple </a:t>
            </a:r>
            <a:r>
              <a:rPr lang="en-US"/>
              <a:t>perspectives</a:t>
            </a:r>
            <a:r>
              <a:rPr lang="en-US"/>
              <a:t>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Code quality, standards, conciseness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Code adherence to functional, architectural and performance requirements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b="1" lang="en-US"/>
              <a:t>Code security weakness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Branching from a code base allows developers to work on independent versions of the code base for specific purposes: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New feature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Bug fix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Refactoring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branches</a:t>
            </a:r>
            <a:endParaRPr/>
          </a:p>
        </p:txBody>
      </p:sp>
      <p:sp>
        <p:nvSpPr>
          <p:cNvPr id="455" name="Google Shape;455;p3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1320825" y="5944925"/>
            <a:ext cx="6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70C0"/>
                </a:solidFill>
              </a:rPr>
              <a:t>Time 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457" name="Google Shape;457;p34"/>
          <p:cNvCxnSpPr/>
          <p:nvPr/>
        </p:nvCxnSpPr>
        <p:spPr>
          <a:xfrm>
            <a:off x="1935325" y="6153350"/>
            <a:ext cx="5746500" cy="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34"/>
          <p:cNvCxnSpPr/>
          <p:nvPr/>
        </p:nvCxnSpPr>
        <p:spPr>
          <a:xfrm>
            <a:off x="3829050" y="2739200"/>
            <a:ext cx="203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59" name="Google Shape;459;p34"/>
          <p:cNvCxnSpPr/>
          <p:nvPr/>
        </p:nvCxnSpPr>
        <p:spPr>
          <a:xfrm>
            <a:off x="1846000" y="3324800"/>
            <a:ext cx="6371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34"/>
          <p:cNvCxnSpPr/>
          <p:nvPr/>
        </p:nvCxnSpPr>
        <p:spPr>
          <a:xfrm>
            <a:off x="1846000" y="4029450"/>
            <a:ext cx="63717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34"/>
          <p:cNvCxnSpPr/>
          <p:nvPr/>
        </p:nvCxnSpPr>
        <p:spPr>
          <a:xfrm>
            <a:off x="2709450" y="4595150"/>
            <a:ext cx="17865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62" name="Google Shape;462;p34"/>
          <p:cNvCxnSpPr/>
          <p:nvPr/>
        </p:nvCxnSpPr>
        <p:spPr>
          <a:xfrm>
            <a:off x="3086600" y="5061625"/>
            <a:ext cx="1657500" cy="0"/>
          </a:xfrm>
          <a:prstGeom prst="straightConnector1">
            <a:avLst/>
          </a:prstGeom>
          <a:noFill/>
          <a:ln cap="flat" cmpd="sng" w="19050">
            <a:solidFill>
              <a:srgbClr val="B45F06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463" name="Google Shape;463;p34"/>
          <p:cNvCxnSpPr/>
          <p:nvPr/>
        </p:nvCxnSpPr>
        <p:spPr>
          <a:xfrm>
            <a:off x="4962700" y="5551450"/>
            <a:ext cx="1756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464" name="Google Shape;464;p34"/>
          <p:cNvSpPr/>
          <p:nvPr/>
        </p:nvSpPr>
        <p:spPr>
          <a:xfrm>
            <a:off x="4068825" y="2681300"/>
            <a:ext cx="124200" cy="124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4686950" y="2681300"/>
            <a:ext cx="124200" cy="124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4"/>
          <p:cNvSpPr/>
          <p:nvPr/>
        </p:nvSpPr>
        <p:spPr>
          <a:xfrm>
            <a:off x="5305075" y="2681300"/>
            <a:ext cx="124200" cy="124200"/>
          </a:xfrm>
          <a:prstGeom prst="ellipse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4"/>
          <p:cNvSpPr/>
          <p:nvPr/>
        </p:nvSpPr>
        <p:spPr>
          <a:xfrm>
            <a:off x="3283025" y="4999525"/>
            <a:ext cx="124200" cy="1242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4"/>
          <p:cNvSpPr/>
          <p:nvPr/>
        </p:nvSpPr>
        <p:spPr>
          <a:xfrm>
            <a:off x="4193025" y="4999525"/>
            <a:ext cx="124200" cy="124200"/>
          </a:xfrm>
          <a:prstGeom prst="ellipse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4"/>
          <p:cNvSpPr/>
          <p:nvPr/>
        </p:nvSpPr>
        <p:spPr>
          <a:xfrm>
            <a:off x="2859150" y="4533050"/>
            <a:ext cx="124200" cy="124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4"/>
          <p:cNvSpPr/>
          <p:nvPr/>
        </p:nvSpPr>
        <p:spPr>
          <a:xfrm>
            <a:off x="3483050" y="4533050"/>
            <a:ext cx="124200" cy="124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4"/>
          <p:cNvSpPr/>
          <p:nvPr/>
        </p:nvSpPr>
        <p:spPr>
          <a:xfrm>
            <a:off x="3954550" y="4533050"/>
            <a:ext cx="124200" cy="124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4"/>
          <p:cNvSpPr/>
          <p:nvPr/>
        </p:nvSpPr>
        <p:spPr>
          <a:xfrm>
            <a:off x="5078500" y="5489350"/>
            <a:ext cx="124200" cy="1242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4"/>
          <p:cNvSpPr/>
          <p:nvPr/>
        </p:nvSpPr>
        <p:spPr>
          <a:xfrm>
            <a:off x="5707150" y="5489350"/>
            <a:ext cx="124200" cy="1242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4"/>
          <p:cNvSpPr/>
          <p:nvPr/>
        </p:nvSpPr>
        <p:spPr>
          <a:xfrm>
            <a:off x="6335800" y="5489350"/>
            <a:ext cx="124200" cy="1242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"/>
          <p:cNvSpPr txBox="1"/>
          <p:nvPr/>
        </p:nvSpPr>
        <p:spPr>
          <a:xfrm>
            <a:off x="2954675" y="2585250"/>
            <a:ext cx="7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Bug Fix</a:t>
            </a:r>
            <a:endParaRPr sz="1000"/>
          </a:p>
        </p:txBody>
      </p:sp>
      <p:sp>
        <p:nvSpPr>
          <p:cNvPr id="476" name="Google Shape;476;p34"/>
          <p:cNvSpPr txBox="1"/>
          <p:nvPr/>
        </p:nvSpPr>
        <p:spPr>
          <a:xfrm>
            <a:off x="942975" y="3142550"/>
            <a:ext cx="118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Main/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Master</a:t>
            </a:r>
            <a:endParaRPr sz="1000"/>
          </a:p>
        </p:txBody>
      </p:sp>
      <p:sp>
        <p:nvSpPr>
          <p:cNvPr id="477" name="Google Shape;477;p34"/>
          <p:cNvSpPr txBox="1"/>
          <p:nvPr/>
        </p:nvSpPr>
        <p:spPr>
          <a:xfrm>
            <a:off x="942975" y="3783150"/>
            <a:ext cx="118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Develop/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Release</a:t>
            </a:r>
            <a:endParaRPr sz="1000"/>
          </a:p>
        </p:txBody>
      </p:sp>
      <p:sp>
        <p:nvSpPr>
          <p:cNvPr id="478" name="Google Shape;478;p34"/>
          <p:cNvSpPr txBox="1"/>
          <p:nvPr/>
        </p:nvSpPr>
        <p:spPr>
          <a:xfrm>
            <a:off x="1796100" y="4465513"/>
            <a:ext cx="7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Feature  A</a:t>
            </a:r>
            <a:endParaRPr sz="1000"/>
          </a:p>
        </p:txBody>
      </p:sp>
      <p:sp>
        <p:nvSpPr>
          <p:cNvPr id="479" name="Google Shape;479;p34"/>
          <p:cNvSpPr txBox="1"/>
          <p:nvPr/>
        </p:nvSpPr>
        <p:spPr>
          <a:xfrm>
            <a:off x="2131275" y="4891025"/>
            <a:ext cx="7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Feature  B</a:t>
            </a:r>
            <a:endParaRPr sz="1000"/>
          </a:p>
        </p:txBody>
      </p:sp>
      <p:sp>
        <p:nvSpPr>
          <p:cNvPr id="480" name="Google Shape;480;p34"/>
          <p:cNvSpPr txBox="1"/>
          <p:nvPr/>
        </p:nvSpPr>
        <p:spPr>
          <a:xfrm>
            <a:off x="3841450" y="5382100"/>
            <a:ext cx="65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Bug A</a:t>
            </a:r>
            <a:endParaRPr sz="1000"/>
          </a:p>
        </p:txBody>
      </p:sp>
      <p:sp>
        <p:nvSpPr>
          <p:cNvPr id="481" name="Google Shape;481;p34"/>
          <p:cNvSpPr/>
          <p:nvPr/>
        </p:nvSpPr>
        <p:spPr>
          <a:xfrm>
            <a:off x="2249550" y="3262700"/>
            <a:ext cx="124200" cy="1242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2" name="Google Shape;482;p34"/>
          <p:cNvSpPr/>
          <p:nvPr/>
        </p:nvSpPr>
        <p:spPr>
          <a:xfrm>
            <a:off x="3463988" y="3262700"/>
            <a:ext cx="124200" cy="1242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34"/>
          <p:cNvSpPr/>
          <p:nvPr/>
        </p:nvSpPr>
        <p:spPr>
          <a:xfrm>
            <a:off x="5778850" y="3262700"/>
            <a:ext cx="124200" cy="1242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34"/>
          <p:cNvSpPr/>
          <p:nvPr/>
        </p:nvSpPr>
        <p:spPr>
          <a:xfrm>
            <a:off x="2451300" y="3967350"/>
            <a:ext cx="124200" cy="124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4"/>
          <p:cNvSpPr/>
          <p:nvPr/>
        </p:nvSpPr>
        <p:spPr>
          <a:xfrm>
            <a:off x="4371750" y="3967350"/>
            <a:ext cx="124200" cy="124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4"/>
          <p:cNvSpPr/>
          <p:nvPr/>
        </p:nvSpPr>
        <p:spPr>
          <a:xfrm>
            <a:off x="5259450" y="3967350"/>
            <a:ext cx="124200" cy="124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4"/>
          <p:cNvSpPr/>
          <p:nvPr/>
        </p:nvSpPr>
        <p:spPr>
          <a:xfrm>
            <a:off x="6913425" y="3967350"/>
            <a:ext cx="124200" cy="124200"/>
          </a:xfrm>
          <a:prstGeom prst="ellips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/>
          <p:nvPr/>
        </p:nvSpPr>
        <p:spPr>
          <a:xfrm>
            <a:off x="7629175" y="3262700"/>
            <a:ext cx="124200" cy="124200"/>
          </a:xfrm>
          <a:prstGeom prst="ellipse">
            <a:avLst/>
          </a:prstGeom>
          <a:solidFill>
            <a:srgbClr val="8888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9" name="Google Shape;489;p34"/>
          <p:cNvCxnSpPr>
            <a:stCxn id="482" idx="7"/>
            <a:endCxn id="464" idx="3"/>
          </p:cNvCxnSpPr>
          <p:nvPr/>
        </p:nvCxnSpPr>
        <p:spPr>
          <a:xfrm flipH="1" rot="10800000">
            <a:off x="3569999" y="2787389"/>
            <a:ext cx="516900" cy="4935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34"/>
          <p:cNvCxnSpPr>
            <a:stCxn id="481" idx="4"/>
            <a:endCxn id="484" idx="0"/>
          </p:cNvCxnSpPr>
          <p:nvPr/>
        </p:nvCxnSpPr>
        <p:spPr>
          <a:xfrm>
            <a:off x="2311650" y="3386900"/>
            <a:ext cx="201900" cy="5805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34"/>
          <p:cNvCxnSpPr>
            <a:stCxn id="484" idx="4"/>
            <a:endCxn id="469" idx="2"/>
          </p:cNvCxnSpPr>
          <p:nvPr/>
        </p:nvCxnSpPr>
        <p:spPr>
          <a:xfrm flipH="1" rot="-5400000">
            <a:off x="2434500" y="4170450"/>
            <a:ext cx="503700" cy="345900"/>
          </a:xfrm>
          <a:prstGeom prst="curvedConnector2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4"/>
          <p:cNvCxnSpPr>
            <a:stCxn id="484" idx="4"/>
            <a:endCxn id="467" idx="2"/>
          </p:cNvCxnSpPr>
          <p:nvPr/>
        </p:nvCxnSpPr>
        <p:spPr>
          <a:xfrm flipH="1" rot="-5400000">
            <a:off x="2413050" y="4191900"/>
            <a:ext cx="970200" cy="769500"/>
          </a:xfrm>
          <a:prstGeom prst="curvedConnector2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4"/>
          <p:cNvCxnSpPr>
            <a:stCxn id="471" idx="7"/>
            <a:endCxn id="485" idx="3"/>
          </p:cNvCxnSpPr>
          <p:nvPr/>
        </p:nvCxnSpPr>
        <p:spPr>
          <a:xfrm flipH="1" rot="10800000">
            <a:off x="4060561" y="4073339"/>
            <a:ext cx="329400" cy="4779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4"/>
          <p:cNvCxnSpPr>
            <a:stCxn id="468" idx="7"/>
            <a:endCxn id="486" idx="3"/>
          </p:cNvCxnSpPr>
          <p:nvPr/>
        </p:nvCxnSpPr>
        <p:spPr>
          <a:xfrm flipH="1" rot="10800000">
            <a:off x="4299036" y="4073314"/>
            <a:ext cx="978600" cy="9444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4"/>
          <p:cNvCxnSpPr>
            <a:stCxn id="468" idx="5"/>
            <a:endCxn id="472" idx="1"/>
          </p:cNvCxnSpPr>
          <p:nvPr/>
        </p:nvCxnSpPr>
        <p:spPr>
          <a:xfrm>
            <a:off x="4299036" y="5105536"/>
            <a:ext cx="797700" cy="4020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34"/>
          <p:cNvCxnSpPr>
            <a:stCxn id="474" idx="7"/>
            <a:endCxn id="487" idx="4"/>
          </p:cNvCxnSpPr>
          <p:nvPr/>
        </p:nvCxnSpPr>
        <p:spPr>
          <a:xfrm flipH="1" rot="10800000">
            <a:off x="6441811" y="4091539"/>
            <a:ext cx="533700" cy="14160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34"/>
          <p:cNvCxnSpPr>
            <a:stCxn id="487" idx="7"/>
            <a:endCxn id="488" idx="3"/>
          </p:cNvCxnSpPr>
          <p:nvPr/>
        </p:nvCxnSpPr>
        <p:spPr>
          <a:xfrm flipH="1" rot="10800000">
            <a:off x="7019436" y="3368739"/>
            <a:ext cx="627900" cy="616800"/>
          </a:xfrm>
          <a:prstGeom prst="straightConnector1">
            <a:avLst/>
          </a:prstGeom>
          <a:noFill/>
          <a:ln cap="flat" cmpd="sng" w="9525">
            <a:solidFill>
              <a:srgbClr val="57575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All branches are all the same.  The name typically indicates the purpose of a branch.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Managing Branches - git branch</a:t>
            </a:r>
            <a:endParaRPr/>
          </a:p>
        </p:txBody>
      </p:sp>
      <p:sp>
        <p:nvSpPr>
          <p:cNvPr id="505" name="Google Shape;505;p35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Git Branch commands: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List branches: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branch: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Checkout branch: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Create and Checkout: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7" name="Google Shape;5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5550" y="2012925"/>
            <a:ext cx="2478707" cy="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35"/>
          <p:cNvPicPr preferRelativeResize="0"/>
          <p:nvPr/>
        </p:nvPicPr>
        <p:blipFill rotWithShape="1">
          <a:blip r:embed="rId4">
            <a:alphaModFix/>
          </a:blip>
          <a:srcRect b="0" l="0" r="32184" t="0"/>
          <a:stretch/>
        </p:blipFill>
        <p:spPr>
          <a:xfrm>
            <a:off x="2552700" y="2714625"/>
            <a:ext cx="22479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9900" y="3938588"/>
            <a:ext cx="32575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52788" y="5338763"/>
            <a:ext cx="3209925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Watching the branch tree</a:t>
            </a:r>
            <a:endParaRPr/>
          </a:p>
        </p:txBody>
      </p:sp>
      <p:sp>
        <p:nvSpPr>
          <p:cNvPr id="517" name="Google Shape;517;p36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good practice to learn git is to continually watch the branch tree and try to predict the changes after git commands (branch, commit, etc.)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b="1" lang="en-US">
                <a:solidFill>
                  <a:srgbClr val="B45F06"/>
                </a:solidFill>
              </a:rPr>
              <a:t>git log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B45F06"/>
              </a:buClr>
              <a:buSzPts val="1800"/>
              <a:buChar char="●"/>
            </a:pPr>
            <a:r>
              <a:rPr b="1" lang="en-US">
                <a:solidFill>
                  <a:srgbClr val="B45F06"/>
                </a:solidFill>
              </a:rPr>
              <a:t>git lg1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 </a:t>
            </a:r>
            <a:r>
              <a:rPr b="1" lang="en-US">
                <a:solidFill>
                  <a:srgbClr val="B45F06"/>
                </a:solidFill>
              </a:rPr>
              <a:t>git lg</a:t>
            </a:r>
            <a:endParaRPr b="1">
              <a:solidFill>
                <a:srgbClr val="B45F0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solidFill>
                  <a:srgbClr val="B45F06"/>
                </a:solidFill>
              </a:rPr>
              <a:t>git lg2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6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9" name="Google Shape;51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50" y="2755875"/>
            <a:ext cx="4389476" cy="46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2600" y="3917063"/>
            <a:ext cx="67151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05000" y="4994250"/>
            <a:ext cx="66960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Commits on a branch</a:t>
            </a:r>
            <a:endParaRPr/>
          </a:p>
        </p:txBody>
      </p:sp>
      <p:sp>
        <p:nvSpPr>
          <p:cNvPr id="528" name="Google Shape;528;p37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/>
              <a:t>git checkout</a:t>
            </a:r>
            <a:r>
              <a:rPr lang="en-US"/>
              <a:t> - use to switch between branches.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Files not in current branch will be removed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Files that differ will be replaced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DevOps Tool</a:t>
            </a:r>
            <a:endParaRPr/>
          </a:p>
        </p:txBody>
      </p:sp>
      <p:sp>
        <p:nvSpPr>
          <p:cNvPr id="536" name="Google Shape;536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</a:t>
            </a:r>
            <a:r>
              <a:rPr lang="en-US"/>
              <a:t>Repository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Location where all artifacts are stored (files, directories, meta data,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complete change history of your artifacts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Can be shared among any number of people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2"/>
          <p:cNvSpPr/>
          <p:nvPr/>
        </p:nvSpPr>
        <p:spPr>
          <a:xfrm>
            <a:off x="3708000" y="3150000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9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Dev Ops Tool</a:t>
            </a:r>
            <a:endParaRPr/>
          </a:p>
        </p:txBody>
      </p:sp>
      <p:sp>
        <p:nvSpPr>
          <p:cNvPr id="544" name="Google Shape;544;p39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Gitlab will be used during the course to progressively build our secure software development build pipeline.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Gitlab provides the follow key capabilities: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Git repositories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Controlled change management through </a:t>
            </a:r>
            <a:r>
              <a:rPr lang="en-US"/>
              <a:t>branch</a:t>
            </a:r>
            <a:r>
              <a:rPr lang="en-US"/>
              <a:t> protection and change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Automated build process based on triggers such as code checkins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Execution of compile, tests, scanning, packaging, and deployment of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Repository to manage dependencies</a:t>
            </a:r>
            <a:endParaRPr/>
          </a:p>
        </p:txBody>
      </p:sp>
      <p:sp>
        <p:nvSpPr>
          <p:cNvPr id="545" name="Google Shape;545;p39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Setup	</a:t>
            </a:r>
            <a:endParaRPr/>
          </a:p>
        </p:txBody>
      </p:sp>
      <p:sp>
        <p:nvSpPr>
          <p:cNvPr id="552" name="Google Shape;552;p40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should have received an email providing access your Gitlab group.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Group:  “CPSC4970-summer-a/&lt;student&gt;”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Setup an </a:t>
            </a:r>
            <a:r>
              <a:rPr lang="en-US"/>
              <a:t>account</a:t>
            </a:r>
            <a:r>
              <a:rPr lang="en-US"/>
              <a:t> with your Auburn email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Gitlab group will be used throughout the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Assignment repositories will be added throughout the course.</a:t>
            </a:r>
            <a:endParaRPr/>
          </a:p>
        </p:txBody>
      </p:sp>
      <p:sp>
        <p:nvSpPr>
          <p:cNvPr id="553" name="Google Shape;553;p4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4" name="Google Shape;5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97" y="3510203"/>
            <a:ext cx="6328001" cy="24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Overview - Login View</a:t>
            </a:r>
            <a:endParaRPr/>
          </a:p>
        </p:txBody>
      </p:sp>
      <p:sp>
        <p:nvSpPr>
          <p:cNvPr id="561" name="Google Shape;561;p4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2" name="Google Shape;56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579700"/>
            <a:ext cx="7839075" cy="23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1"/>
          <p:cNvSpPr txBox="1"/>
          <p:nvPr>
            <p:ph idx="1" type="body"/>
          </p:nvPr>
        </p:nvSpPr>
        <p:spPr>
          <a:xfrm>
            <a:off x="457200" y="1563525"/>
            <a:ext cx="82296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Overview - Setup SSH Key</a:t>
            </a:r>
            <a:endParaRPr/>
          </a:p>
        </p:txBody>
      </p:sp>
      <p:sp>
        <p:nvSpPr>
          <p:cNvPr id="570" name="Google Shape;570;p4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1" name="Google Shape;57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73" y="2008200"/>
            <a:ext cx="6519851" cy="19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2"/>
          <p:cNvSpPr txBox="1"/>
          <p:nvPr>
            <p:ph idx="1" type="body"/>
          </p:nvPr>
        </p:nvSpPr>
        <p:spPr>
          <a:xfrm>
            <a:off x="457200" y="1563525"/>
            <a:ext cx="82296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 the Assignment 1a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Add an SSH key…following instructions.</a:t>
            </a:r>
            <a:endParaRPr/>
          </a:p>
        </p:txBody>
      </p:sp>
      <p:pic>
        <p:nvPicPr>
          <p:cNvPr id="573" name="Google Shape;57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4351800"/>
            <a:ext cx="6240563" cy="1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Working Copy</a:t>
            </a:r>
            <a:endParaRPr/>
          </a:p>
        </p:txBody>
      </p:sp>
      <p:sp>
        <p:nvSpPr>
          <p:cNvPr id="196" name="Google Shape;196;p1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local snapshot of an entire repository to perform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Private so only a single person can perform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metadata to keep track of all changes</a:t>
            </a:r>
            <a:endParaRPr/>
          </a:p>
        </p:txBody>
      </p:sp>
      <p:sp>
        <p:nvSpPr>
          <p:cNvPr id="197" name="Google Shape;197;p1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13"/>
          <p:cNvSpPr/>
          <p:nvPr/>
        </p:nvSpPr>
        <p:spPr>
          <a:xfrm>
            <a:off x="5607000" y="353857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199" name="Google Shape;199;p13"/>
          <p:cNvSpPr/>
          <p:nvPr/>
        </p:nvSpPr>
        <p:spPr>
          <a:xfrm>
            <a:off x="2276400" y="3538575"/>
            <a:ext cx="864000" cy="1260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Woking Copy</a:t>
            </a:r>
            <a:endParaRPr sz="1000"/>
          </a:p>
        </p:txBody>
      </p:sp>
      <p:cxnSp>
        <p:nvCxnSpPr>
          <p:cNvPr id="200" name="Google Shape;200;p13"/>
          <p:cNvCxnSpPr/>
          <p:nvPr/>
        </p:nvCxnSpPr>
        <p:spPr>
          <a:xfrm flipH="1">
            <a:off x="3429000" y="4168575"/>
            <a:ext cx="1827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3"/>
          <p:cNvSpPr txBox="1"/>
          <p:nvPr/>
        </p:nvSpPr>
        <p:spPr>
          <a:xfrm>
            <a:off x="3923700" y="36990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/>
          <p:nvPr/>
        </p:nvSpPr>
        <p:spPr>
          <a:xfrm>
            <a:off x="1750200" y="3177000"/>
            <a:ext cx="4734000" cy="23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Update</a:t>
            </a:r>
            <a:endParaRPr/>
          </a:p>
        </p:txBody>
      </p:sp>
      <p:sp>
        <p:nvSpPr>
          <p:cNvPr id="209" name="Google Shape;209;p14"/>
          <p:cNvSpPr txBox="1"/>
          <p:nvPr>
            <p:ph idx="1" type="body"/>
          </p:nvPr>
        </p:nvSpPr>
        <p:spPr>
          <a:xfrm>
            <a:off x="457200" y="1800000"/>
            <a:ext cx="8229600" cy="9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Updates made to the repository by others can be made to working copy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Merge changes with changes you have made, but not committed</a:t>
            </a:r>
            <a:endParaRPr/>
          </a:p>
        </p:txBody>
      </p:sp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4"/>
          <p:cNvSpPr/>
          <p:nvPr/>
        </p:nvSpPr>
        <p:spPr>
          <a:xfrm>
            <a:off x="5224200" y="361882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212" name="Google Shape;212;p14"/>
          <p:cNvSpPr/>
          <p:nvPr/>
        </p:nvSpPr>
        <p:spPr>
          <a:xfrm>
            <a:off x="2001600" y="3610575"/>
            <a:ext cx="864000" cy="1260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Woking Copy</a:t>
            </a:r>
            <a:endParaRPr sz="1000"/>
          </a:p>
        </p:txBody>
      </p:sp>
      <p:cxnSp>
        <p:nvCxnSpPr>
          <p:cNvPr id="213" name="Google Shape;213;p14"/>
          <p:cNvCxnSpPr/>
          <p:nvPr/>
        </p:nvCxnSpPr>
        <p:spPr>
          <a:xfrm flipH="1">
            <a:off x="3154200" y="4240575"/>
            <a:ext cx="1827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14"/>
          <p:cNvSpPr txBox="1"/>
          <p:nvPr/>
        </p:nvSpPr>
        <p:spPr>
          <a:xfrm>
            <a:off x="3667200" y="374475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</a:t>
            </a:r>
            <a:endParaRPr/>
          </a:p>
        </p:txBody>
      </p:sp>
      <p:sp>
        <p:nvSpPr>
          <p:cNvPr id="215" name="Google Shape;215;p14"/>
          <p:cNvSpPr txBox="1"/>
          <p:nvPr/>
        </p:nvSpPr>
        <p:spPr>
          <a:xfrm>
            <a:off x="5332200" y="4932000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3203700" y="2747400"/>
            <a:ext cx="18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Workstation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457200" y="1691925"/>
            <a:ext cx="8229600" cy="211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and remote have full copy of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Local system pulls and pushes changes to central remote repository</a:t>
            </a:r>
            <a:endParaRPr/>
          </a:p>
        </p:txBody>
      </p:sp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Distributed Version Control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5"/>
          <p:cNvSpPr txBox="1"/>
          <p:nvPr/>
        </p:nvSpPr>
        <p:spPr>
          <a:xfrm>
            <a:off x="4085700" y="368100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</a:t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4049625" y="2592825"/>
            <a:ext cx="900000" cy="1143000"/>
          </a:xfrm>
          <a:prstGeom prst="flowChartMagneticDisk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cxnSp>
        <p:nvCxnSpPr>
          <p:cNvPr id="227" name="Google Shape;227;p15"/>
          <p:cNvCxnSpPr/>
          <p:nvPr/>
        </p:nvCxnSpPr>
        <p:spPr>
          <a:xfrm flipH="1">
            <a:off x="2016000" y="3861000"/>
            <a:ext cx="185400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8" name="Google Shape;228;p15"/>
          <p:cNvCxnSpPr/>
          <p:nvPr/>
        </p:nvCxnSpPr>
        <p:spPr>
          <a:xfrm>
            <a:off x="5201400" y="3860988"/>
            <a:ext cx="185400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9" name="Google Shape;229;p15"/>
          <p:cNvCxnSpPr>
            <a:stCxn id="225" idx="2"/>
          </p:cNvCxnSpPr>
          <p:nvPr/>
        </p:nvCxnSpPr>
        <p:spPr>
          <a:xfrm>
            <a:off x="4535700" y="4081200"/>
            <a:ext cx="300" cy="6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30" name="Google Shape;230;p15"/>
          <p:cNvGrpSpPr/>
          <p:nvPr/>
        </p:nvGrpSpPr>
        <p:grpSpPr>
          <a:xfrm>
            <a:off x="936000" y="4862625"/>
            <a:ext cx="1998000" cy="1221300"/>
            <a:chOff x="936000" y="4862625"/>
            <a:chExt cx="1998000" cy="1221300"/>
          </a:xfrm>
        </p:grpSpPr>
        <p:sp>
          <p:nvSpPr>
            <p:cNvPr id="231" name="Google Shape;231;p15"/>
            <p:cNvSpPr/>
            <p:nvPr/>
          </p:nvSpPr>
          <p:spPr>
            <a:xfrm>
              <a:off x="2166319" y="4971675"/>
              <a:ext cx="578681" cy="843900"/>
            </a:xfrm>
            <a:prstGeom prst="flowChartMagneticDisk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Repository</a:t>
              </a:r>
              <a:endParaRPr sz="800"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1196400" y="4971675"/>
              <a:ext cx="578681" cy="843900"/>
            </a:xfrm>
            <a:prstGeom prst="flowChartMagneticDisk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Woking Copy</a:t>
              </a:r>
              <a:endParaRPr sz="800"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936000" y="4862625"/>
              <a:ext cx="1998000" cy="122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Local</a:t>
              </a:r>
              <a:endParaRPr/>
            </a:p>
          </p:txBody>
        </p:sp>
      </p:grpSp>
      <p:grpSp>
        <p:nvGrpSpPr>
          <p:cNvPr id="234" name="Google Shape;234;p15"/>
          <p:cNvGrpSpPr/>
          <p:nvPr/>
        </p:nvGrpSpPr>
        <p:grpSpPr>
          <a:xfrm>
            <a:off x="3617400" y="4862625"/>
            <a:ext cx="1998000" cy="1221300"/>
            <a:chOff x="936000" y="4862625"/>
            <a:chExt cx="1998000" cy="1221300"/>
          </a:xfrm>
        </p:grpSpPr>
        <p:sp>
          <p:nvSpPr>
            <p:cNvPr id="235" name="Google Shape;235;p15"/>
            <p:cNvSpPr/>
            <p:nvPr/>
          </p:nvSpPr>
          <p:spPr>
            <a:xfrm>
              <a:off x="2166319" y="4971675"/>
              <a:ext cx="578681" cy="843900"/>
            </a:xfrm>
            <a:prstGeom prst="flowChartMagneticDisk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Repository</a:t>
              </a:r>
              <a:endParaRPr sz="800"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1196400" y="4971675"/>
              <a:ext cx="578681" cy="843900"/>
            </a:xfrm>
            <a:prstGeom prst="flowChartMagneticDisk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Woking Copy</a:t>
              </a:r>
              <a:endParaRPr sz="800"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936000" y="4862625"/>
              <a:ext cx="1998000" cy="122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Local</a:t>
              </a:r>
              <a:endParaRPr/>
            </a:p>
          </p:txBody>
        </p:sp>
      </p:grpSp>
      <p:grpSp>
        <p:nvGrpSpPr>
          <p:cNvPr id="238" name="Google Shape;238;p15"/>
          <p:cNvGrpSpPr/>
          <p:nvPr/>
        </p:nvGrpSpPr>
        <p:grpSpPr>
          <a:xfrm>
            <a:off x="6298800" y="4862625"/>
            <a:ext cx="1998000" cy="1221300"/>
            <a:chOff x="936000" y="4862625"/>
            <a:chExt cx="1998000" cy="1221300"/>
          </a:xfrm>
        </p:grpSpPr>
        <p:sp>
          <p:nvSpPr>
            <p:cNvPr id="239" name="Google Shape;239;p15"/>
            <p:cNvSpPr/>
            <p:nvPr/>
          </p:nvSpPr>
          <p:spPr>
            <a:xfrm>
              <a:off x="2166319" y="4971675"/>
              <a:ext cx="578681" cy="843900"/>
            </a:xfrm>
            <a:prstGeom prst="flowChartMagneticDisk">
              <a:avLst/>
            </a:prstGeom>
            <a:solidFill>
              <a:srgbClr val="A4C2F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Repository</a:t>
              </a:r>
              <a:endParaRPr sz="800"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1196400" y="4971675"/>
              <a:ext cx="578681" cy="843900"/>
            </a:xfrm>
            <a:prstGeom prst="flowChartMagneticDisk">
              <a:avLst/>
            </a:prstGeom>
            <a:solidFill>
              <a:srgbClr val="B6D7A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/>
                <a:t>Woking Copy</a:t>
              </a:r>
              <a:endParaRPr sz="800"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936000" y="4862625"/>
              <a:ext cx="1998000" cy="122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Local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/>
          <p:nvPr/>
        </p:nvSpPr>
        <p:spPr>
          <a:xfrm>
            <a:off x="1750200" y="3177000"/>
            <a:ext cx="4734000" cy="23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Push</a:t>
            </a:r>
            <a:endParaRPr/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457200" y="1800000"/>
            <a:ext cx="8229600" cy="9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Push </a:t>
            </a:r>
            <a:r>
              <a:rPr lang="en-US"/>
              <a:t>copies committed changes in local repository to remote repository</a:t>
            </a:r>
            <a:endParaRPr/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5224200" y="361882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252" name="Google Shape;252;p16"/>
          <p:cNvSpPr/>
          <p:nvPr/>
        </p:nvSpPr>
        <p:spPr>
          <a:xfrm>
            <a:off x="2001600" y="3610575"/>
            <a:ext cx="864000" cy="1260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Woking Copy</a:t>
            </a:r>
            <a:endParaRPr sz="1000"/>
          </a:p>
        </p:txBody>
      </p:sp>
      <p:cxnSp>
        <p:nvCxnSpPr>
          <p:cNvPr id="253" name="Google Shape;253;p16"/>
          <p:cNvCxnSpPr/>
          <p:nvPr/>
        </p:nvCxnSpPr>
        <p:spPr>
          <a:xfrm flipH="1">
            <a:off x="3154200" y="4240575"/>
            <a:ext cx="1827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54" name="Google Shape;254;p16"/>
          <p:cNvSpPr txBox="1"/>
          <p:nvPr/>
        </p:nvSpPr>
        <p:spPr>
          <a:xfrm>
            <a:off x="5332200" y="4932000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endParaRPr/>
          </a:p>
        </p:txBody>
      </p:sp>
      <p:sp>
        <p:nvSpPr>
          <p:cNvPr id="255" name="Google Shape;255;p16"/>
          <p:cNvSpPr txBox="1"/>
          <p:nvPr/>
        </p:nvSpPr>
        <p:spPr>
          <a:xfrm>
            <a:off x="3203700" y="2747400"/>
            <a:ext cx="18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Workstation</a:t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7634325" y="361882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257" name="Google Shape;257;p16"/>
          <p:cNvSpPr txBox="1"/>
          <p:nvPr/>
        </p:nvSpPr>
        <p:spPr>
          <a:xfrm>
            <a:off x="3617700" y="3789750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Commits</a:t>
            </a:r>
            <a:endParaRPr/>
          </a:p>
        </p:txBody>
      </p:sp>
      <p:sp>
        <p:nvSpPr>
          <p:cNvPr id="258" name="Google Shape;258;p16"/>
          <p:cNvSpPr txBox="1"/>
          <p:nvPr/>
        </p:nvSpPr>
        <p:spPr>
          <a:xfrm>
            <a:off x="6811800" y="3856875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Push</a:t>
            </a:r>
            <a:endParaRPr/>
          </a:p>
        </p:txBody>
      </p:sp>
      <p:cxnSp>
        <p:nvCxnSpPr>
          <p:cNvPr id="259" name="Google Shape;259;p16"/>
          <p:cNvCxnSpPr/>
          <p:nvPr/>
        </p:nvCxnSpPr>
        <p:spPr>
          <a:xfrm rot="10800000">
            <a:off x="6642000" y="4240575"/>
            <a:ext cx="87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"/>
          <p:cNvSpPr/>
          <p:nvPr/>
        </p:nvSpPr>
        <p:spPr>
          <a:xfrm>
            <a:off x="1750200" y="3177000"/>
            <a:ext cx="4734000" cy="2317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/>
              <a:t>Git Concepts</a:t>
            </a:r>
            <a:r>
              <a:rPr lang="en-US"/>
              <a:t> - Pull</a:t>
            </a:r>
            <a:endParaRPr/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457200" y="1800000"/>
            <a:ext cx="8229600" cy="91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Pull copies artifacts and/or metadata from remote repository to local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Merging may need to take place if same files have been changed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7"/>
          <p:cNvSpPr/>
          <p:nvPr/>
        </p:nvSpPr>
        <p:spPr>
          <a:xfrm>
            <a:off x="5224200" y="361882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270" name="Google Shape;270;p17"/>
          <p:cNvSpPr/>
          <p:nvPr/>
        </p:nvSpPr>
        <p:spPr>
          <a:xfrm>
            <a:off x="2001600" y="3610575"/>
            <a:ext cx="864000" cy="1260000"/>
          </a:xfrm>
          <a:prstGeom prst="flowChartMagneticDisk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Woking Copy</a:t>
            </a:r>
            <a:endParaRPr sz="1000"/>
          </a:p>
        </p:txBody>
      </p:sp>
      <p:cxnSp>
        <p:nvCxnSpPr>
          <p:cNvPr id="271" name="Google Shape;271;p17"/>
          <p:cNvCxnSpPr/>
          <p:nvPr/>
        </p:nvCxnSpPr>
        <p:spPr>
          <a:xfrm flipH="1">
            <a:off x="3154200" y="4240575"/>
            <a:ext cx="1827000" cy="1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17"/>
          <p:cNvSpPr txBox="1"/>
          <p:nvPr/>
        </p:nvSpPr>
        <p:spPr>
          <a:xfrm>
            <a:off x="5332200" y="4932000"/>
            <a:ext cx="7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</a:t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3203700" y="2747400"/>
            <a:ext cx="18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Workstation</a:t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634325" y="3618825"/>
            <a:ext cx="864000" cy="1260000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Repository</a:t>
            </a:r>
            <a:endParaRPr sz="1000"/>
          </a:p>
        </p:txBody>
      </p:sp>
      <p:sp>
        <p:nvSpPr>
          <p:cNvPr id="275" name="Google Shape;275;p17"/>
          <p:cNvSpPr txBox="1"/>
          <p:nvPr/>
        </p:nvSpPr>
        <p:spPr>
          <a:xfrm>
            <a:off x="6811800" y="3856875"/>
            <a:ext cx="9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</a:t>
            </a:r>
            <a:endParaRPr/>
          </a:p>
        </p:txBody>
      </p:sp>
      <p:cxnSp>
        <p:nvCxnSpPr>
          <p:cNvPr id="276" name="Google Shape;276;p17"/>
          <p:cNvCxnSpPr/>
          <p:nvPr/>
        </p:nvCxnSpPr>
        <p:spPr>
          <a:xfrm rot="10800000">
            <a:off x="6273000" y="4239075"/>
            <a:ext cx="1245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3" name="Google Shape;2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450" y="1682375"/>
            <a:ext cx="314325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Warning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