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comments/modernComment_101_5CFFF5E5.xml" ContentType="application/vnd.ms-powerpoint.comments+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omments/modernComment_11D_D367F847.xml" ContentType="application/vnd.ms-powerpoint.comments+xml"/>
  <Override PartName="/ppt/notesSlides/notesSlide5.xml" ContentType="application/vnd.openxmlformats-officedocument.presentationml.notesSlide+xml"/>
  <Override PartName="/ppt/comments/modernComment_11B_280FE3FC.xml" ContentType="application/vnd.ms-powerpoint.comments+xml"/>
  <Override PartName="/ppt/notesSlides/notesSlide6.xml" ContentType="application/vnd.openxmlformats-officedocument.presentationml.notesSlide+xml"/>
  <Override PartName="/ppt/comments/modernComment_11F_BF28CECA.xml" ContentType="application/vnd.ms-powerpoint.comments+xml"/>
  <Override PartName="/ppt/comments/modernComment_127_2795D2B4.xml" ContentType="application/vnd.ms-powerpoint.comments+xml"/>
  <Override PartName="/ppt/notesSlides/notesSlide7.xml" ContentType="application/vnd.openxmlformats-officedocument.presentationml.notesSlide+xml"/>
  <Override PartName="/ppt/comments/modernComment_12D_8482C8A5.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3"/>
  </p:notesMasterIdLst>
  <p:sldIdLst>
    <p:sldId id="257" r:id="rId2"/>
    <p:sldId id="304" r:id="rId3"/>
    <p:sldId id="308" r:id="rId4"/>
    <p:sldId id="298" r:id="rId5"/>
    <p:sldId id="285" r:id="rId6"/>
    <p:sldId id="283" r:id="rId7"/>
    <p:sldId id="284" r:id="rId8"/>
    <p:sldId id="287" r:id="rId9"/>
    <p:sldId id="295" r:id="rId10"/>
    <p:sldId id="301" r:id="rId11"/>
    <p:sldId id="29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A4EC573B-2F3B-BA25-B0EB-258B77D89667}" name="Amit Sharma" initials="AS" userId="S::amshar@microsoft.com::de740b0c-c74f-41ec-a0f1-e8e84e0fbaa0" providerId="AD"/>
  <p188:author id="{1350C766-2556-51F1-CF32-EED585CD0759}" name="Parikshit Bansal" initials="PB" userId="S::t-pbansal@microsoft.com::f7c3988e-d7ae-4eb4-be02-5278bb0bc96c" providerId="AD"/>
</p188: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8EA7BA-6229-4788-B255-F1051AF31172}" v="2064" dt="2022-11-09T15:20:01.850"/>
  </p1510:revLst>
</p1510:revInfo>
</file>

<file path=ppt/tableStyles.xml><?xml version="1.0" encoding="utf-8"?>
<a:tblStyleLst xmlns:a="http://schemas.openxmlformats.org/drawingml/2006/main" def="{5C22544A-7EE6-4342-B048-85BDC9FD1C3A}">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84797" autoAdjust="0"/>
  </p:normalViewPr>
  <p:slideViewPr>
    <p:cSldViewPr snapToGrid="0">
      <p:cViewPr varScale="1">
        <p:scale>
          <a:sx n="81" d="100"/>
          <a:sy n="81" d="100"/>
        </p:scale>
        <p:origin x="260"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1_5CFFF5E5.xml><?xml version="1.0" encoding="utf-8"?>
<p188:cmLst xmlns:a="http://schemas.openxmlformats.org/drawingml/2006/main" xmlns:r="http://schemas.openxmlformats.org/officeDocument/2006/relationships" xmlns:p188="http://schemas.microsoft.com/office/powerpoint/2018/8/main">
  <p188:cm id="{591519EC-E103-4542-98BB-3E9ADD35E695}" authorId="{A4EC573B-2F3B-BA25-B0EB-258B77D89667}" created="2022-11-02T08:21:51.531">
    <pc:sldMkLst xmlns:pc="http://schemas.microsoft.com/office/powerpoint/2013/main/command">
      <pc:docMk/>
      <pc:sldMk cId="1560278501" sldId="257"/>
    </pc:sldMkLst>
    <p188:txBody>
      <a:bodyPr/>
      <a:lstStyle/>
      <a:p>
        <a:r>
          <a:rPr lang="en-US"/>
          <a:t>add Microsoft logo. 
add your contact info (email, website, twitter, etc.)</a:t>
        </a:r>
      </a:p>
    </p188:txBody>
  </p188:cm>
</p188:cmLst>
</file>

<file path=ppt/comments/modernComment_11B_280FE3FC.xml><?xml version="1.0" encoding="utf-8"?>
<p188:cmLst xmlns:a="http://schemas.openxmlformats.org/drawingml/2006/main" xmlns:r="http://schemas.openxmlformats.org/officeDocument/2006/relationships" xmlns:p188="http://schemas.microsoft.com/office/powerpoint/2018/8/main">
  <p188:cm id="{0D2CF4CE-75B4-4E9F-A528-9D8B67256DC0}" authorId="{A4EC573B-2F3B-BA25-B0EB-258B77D89667}" created="2022-11-02T08:30:15.849">
    <ac:txMkLst xmlns:ac="http://schemas.microsoft.com/office/drawing/2013/main/command">
      <pc:docMk xmlns:pc="http://schemas.microsoft.com/office/powerpoint/2013/main/command"/>
      <pc:sldMk xmlns:pc="http://schemas.microsoft.com/office/powerpoint/2013/main/command" cId="672130044" sldId="283"/>
      <ac:spMk id="3" creationId="{FC721047-007E-7DE0-10ED-9118EDA7CCED}"/>
      <ac:txMk cp="0" len="76">
        <ac:context len="229" hash="4077070365"/>
      </ac:txMk>
    </ac:txMkLst>
    <p188:pos x="9046664" y="203408"/>
    <p188:txBody>
      <a:bodyPr/>
      <a:lstStyle/>
      <a:p>
        <a:r>
          <a:rPr lang="en-US"/>
          <a:t>Can shorten it. Importance score,
IS = ….
That way it will also look more formal,</a:t>
        </a:r>
      </a:p>
    </p188:txBody>
  </p188:cm>
</p188:cmLst>
</file>

<file path=ppt/comments/modernComment_11D_D367F847.xml><?xml version="1.0" encoding="utf-8"?>
<p188:cmLst xmlns:a="http://schemas.openxmlformats.org/drawingml/2006/main" xmlns:r="http://schemas.openxmlformats.org/officeDocument/2006/relationships" xmlns:p188="http://schemas.microsoft.com/office/powerpoint/2018/8/main">
  <p188:cm id="{4754F807-5F84-49C0-B0EF-BD3327B8AF9C}" authorId="{A4EC573B-2F3B-BA25-B0EB-258B77D89667}" created="2022-11-02T08:29:24.893">
    <pc:sldMkLst xmlns:pc="http://schemas.microsoft.com/office/powerpoint/2013/main/command">
      <pc:docMk/>
      <pc:sldMk cId="3546806343" sldId="285"/>
    </pc:sldMkLst>
    <p188:txBody>
      <a:bodyPr/>
      <a:lstStyle/>
      <a:p>
        <a:r>
          <a:rPr lang="en-US"/>
          <a:t>This slide should come first. Because this is an academic audience, they want to know what is the new idea. 
Then you can show the inteventional score as a way to operationalize it</a:t>
        </a:r>
      </a:p>
    </p188:txBody>
  </p188:cm>
</p188:cmLst>
</file>

<file path=ppt/comments/modernComment_11F_BF28CECA.xml><?xml version="1.0" encoding="utf-8"?>
<p188:cmLst xmlns:a="http://schemas.openxmlformats.org/drawingml/2006/main" xmlns:r="http://schemas.openxmlformats.org/officeDocument/2006/relationships" xmlns:p188="http://schemas.microsoft.com/office/powerpoint/2018/8/main">
  <p188:cm id="{53E2DC70-3AAA-477A-9D0A-8EF3502960B1}" authorId="{A4EC573B-2F3B-BA25-B0EB-258B77D89667}" created="2022-11-02T08:32:49.302">
    <ac:txMkLst xmlns:ac="http://schemas.microsoft.com/office/drawing/2013/main/command">
      <pc:docMk xmlns:pc="http://schemas.microsoft.com/office/powerpoint/2013/main/command"/>
      <pc:sldMk xmlns:pc="http://schemas.microsoft.com/office/powerpoint/2013/main/command" cId="3207122634" sldId="287"/>
      <ac:spMk id="3" creationId="{A3CCFA0C-F652-213D-27D3-87D3BF3736EE}"/>
      <ac:txMk cp="0">
        <ac:context len="520" hash="1126140103"/>
      </ac:txMk>
    </ac:txMkLst>
    <p188:pos x="10408253" y="203409"/>
    <p188:txBody>
      <a:bodyPr/>
      <a:lstStyle/>
      <a:p>
        <a:r>
          <a:rPr lang="en-US"/>
          <a:t>This justification needs to be rewritten to connect it more to the causal graph formulation.
you can look at the updated paper text.
People should get two things: 
1. how it connects to previous slides framework
2. how is it "interventional"?</a:t>
        </a:r>
      </a:p>
    </p188:txBody>
  </p188:cm>
</p188:cmLst>
</file>

<file path=ppt/comments/modernComment_127_2795D2B4.xml><?xml version="1.0" encoding="utf-8"?>
<p188:cmLst xmlns:a="http://schemas.openxmlformats.org/drawingml/2006/main" xmlns:r="http://schemas.openxmlformats.org/officeDocument/2006/relationships" xmlns:p188="http://schemas.microsoft.com/office/powerpoint/2018/8/main">
  <p188:cm id="{36D3AF48-0FB9-490D-956E-BCE0E5739AD9}" authorId="{A4EC573B-2F3B-BA25-B0EB-258B77D89667}" created="2022-11-02T08:31:20.535">
    <ac:deMkLst xmlns:ac="http://schemas.microsoft.com/office/drawing/2013/main/command">
      <pc:docMk xmlns:pc="http://schemas.microsoft.com/office/powerpoint/2013/main/command"/>
      <pc:sldMk xmlns:pc="http://schemas.microsoft.com/office/powerpoint/2013/main/command" cId="664130228" sldId="295"/>
      <ac:picMk id="5" creationId="{5C22A357-4F2A-E784-A154-71F9167B24B1}"/>
    </ac:deMkLst>
    <p188:txBody>
      <a:bodyPr/>
      <a:lstStyle/>
      <a:p>
        <a:r>
          <a:rPr lang="en-US"/>
          <a:t>Need animation to show the numbers one by one. 
E.g., first you can only focus on baselines for one shift, and then show the improvement due to outreg and itvreg</a:t>
        </a:r>
      </a:p>
    </p188:txBody>
  </p188:cm>
</p188:cmLst>
</file>

<file path=ppt/comments/modernComment_12D_8482C8A5.xml><?xml version="1.0" encoding="utf-8"?>
<p188:cmLst xmlns:a="http://schemas.openxmlformats.org/drawingml/2006/main" xmlns:r="http://schemas.openxmlformats.org/officeDocument/2006/relationships" xmlns:p188="http://schemas.microsoft.com/office/powerpoint/2018/8/main">
  <p188:cm id="{1A47E356-D726-4954-BBB8-AAF7F0CD8B5E}" authorId="{A4EC573B-2F3B-BA25-B0EB-258B77D89667}" created="2022-11-02T08:31:20.535">
    <ac:deMkLst xmlns:ac="http://schemas.microsoft.com/office/drawing/2013/main/command">
      <pc:docMk xmlns:pc="http://schemas.microsoft.com/office/powerpoint/2013/main/command"/>
      <pc:sldMk xmlns:pc="http://schemas.microsoft.com/office/powerpoint/2013/main/command" cId="664130228" sldId="295"/>
      <ac:picMk id="5" creationId="{5C22A357-4F2A-E784-A154-71F9167B24B1}"/>
    </ac:deMkLst>
    <p188:txBody>
      <a:bodyPr/>
      <a:lstStyle/>
      <a:p>
        <a:r>
          <a:rPr lang="en-US"/>
          <a:t>Need animation to show the numbers one by one. 
E.g., first you can only focus on baselines for one shift, and then show the improvement due to outreg and itvreg</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E4F8A7F-E009-4095-8371-16155BDA19EA}" type="datetimeFigureOut">
              <a:rPr lang="en-IN" smtClean="0"/>
              <a:t>11-01-2023</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26D04B3-9D8F-4E4E-8853-25588BE55675}" type="slidenum">
              <a:rPr lang="en-IN" smtClean="0"/>
              <a:t>‹#›</a:t>
            </a:fld>
            <a:endParaRPr lang="en-IN"/>
          </a:p>
        </p:txBody>
      </p:sp>
    </p:spTree>
    <p:extLst>
      <p:ext uri="{BB962C8B-B14F-4D97-AF65-F5344CB8AC3E}">
        <p14:creationId xmlns:p14="http://schemas.microsoft.com/office/powerpoint/2010/main" val="26692183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dirty="0"/>
              <a:t>Our work deals with text-matching based recommendation systems. In these systems, we are given an input query and a list of potentially relevant items. </a:t>
            </a:r>
          </a:p>
        </p:txBody>
      </p:sp>
      <p:sp>
        <p:nvSpPr>
          <p:cNvPr id="4" name="Slide Number Placeholder 3"/>
          <p:cNvSpPr>
            <a:spLocks noGrp="1"/>
          </p:cNvSpPr>
          <p:nvPr>
            <p:ph type="sldNum" sz="quarter" idx="5"/>
          </p:nvPr>
        </p:nvSpPr>
        <p:spPr/>
        <p:txBody>
          <a:bodyPr/>
          <a:lstStyle/>
          <a:p>
            <a:fld id="{726D04B3-9D8F-4E4E-8853-25588BE55675}" type="slidenum">
              <a:rPr lang="en-IN" smtClean="0"/>
              <a:t>2</a:t>
            </a:fld>
            <a:endParaRPr lang="en-IN"/>
          </a:p>
        </p:txBody>
      </p:sp>
    </p:spTree>
    <p:extLst>
      <p:ext uri="{BB962C8B-B14F-4D97-AF65-F5344CB8AC3E}">
        <p14:creationId xmlns:p14="http://schemas.microsoft.com/office/powerpoint/2010/main" val="91363578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IN" dirty="0"/>
              <a:t>Our work deals with text-matching based recommendation systems. In these systems, we are given an input query and a list of potentially relevant items. </a:t>
            </a:r>
          </a:p>
        </p:txBody>
      </p:sp>
      <p:sp>
        <p:nvSpPr>
          <p:cNvPr id="4" name="Slide Number Placeholder 3"/>
          <p:cNvSpPr>
            <a:spLocks noGrp="1"/>
          </p:cNvSpPr>
          <p:nvPr>
            <p:ph type="sldNum" sz="quarter" idx="5"/>
          </p:nvPr>
        </p:nvSpPr>
        <p:spPr/>
        <p:txBody>
          <a:bodyPr/>
          <a:lstStyle/>
          <a:p>
            <a:fld id="{726D04B3-9D8F-4E4E-8853-25588BE55675}" type="slidenum">
              <a:rPr lang="en-IN" smtClean="0"/>
              <a:t>3</a:t>
            </a:fld>
            <a:endParaRPr lang="en-IN"/>
          </a:p>
        </p:txBody>
      </p:sp>
    </p:spTree>
    <p:extLst>
      <p:ext uri="{BB962C8B-B14F-4D97-AF65-F5344CB8AC3E}">
        <p14:creationId xmlns:p14="http://schemas.microsoft.com/office/powerpoint/2010/main" val="64134804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en-US" dirty="0"/>
                  <a:t>Goal to learn function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𝜃</m:t>
                        </m:r>
                      </m:sub>
                    </m:sSub>
                    <m:d>
                      <m:dPr>
                        <m:ctrlPr>
                          <a:rPr lang="en-IN" b="0" i="1" smtClean="0">
                            <a:latin typeface="Cambria Math" panose="02040503050406030204" pitchFamily="18" charset="0"/>
                          </a:rPr>
                        </m:ctrlPr>
                      </m:dPr>
                      <m:e>
                        <m:r>
                          <a:rPr lang="en-IN" b="0" i="1" smtClean="0">
                            <a:latin typeface="Cambria Math" panose="02040503050406030204" pitchFamily="18" charset="0"/>
                          </a:rPr>
                          <m:t>.</m:t>
                        </m:r>
                      </m:e>
                    </m:d>
                    <m:r>
                      <a:rPr lang="en-IN" b="0" i="1" smtClean="0">
                        <a:latin typeface="Cambria Math" panose="02040503050406030204" pitchFamily="18" charset="0"/>
                      </a:rPr>
                      <m:t> :</m:t>
                    </m:r>
                    <m:r>
                      <a:rPr lang="en-IN" b="0" i="1" smtClean="0">
                        <a:latin typeface="Cambria Math" panose="02040503050406030204" pitchFamily="18" charset="0"/>
                      </a:rPr>
                      <m:t>𝑥</m:t>
                    </m:r>
                    <m:r>
                      <a:rPr lang="en-IN" b="0" i="1" smtClean="0">
                        <a:latin typeface="Cambria Math" panose="02040503050406030204" pitchFamily="18" charset="0"/>
                      </a:rPr>
                      <m:t>→</m:t>
                    </m:r>
                    <m:sSup>
                      <m:sSupPr>
                        <m:ctrlPr>
                          <a:rPr lang="en-IN" b="0" i="1" smtClean="0">
                            <a:latin typeface="Cambria Math" panose="02040503050406030204" pitchFamily="18" charset="0"/>
                          </a:rPr>
                        </m:ctrlPr>
                      </m:sSupPr>
                      <m:e>
                        <m:r>
                          <a:rPr lang="en-IN" b="0" i="1" smtClean="0">
                            <a:latin typeface="Cambria Math" panose="02040503050406030204" pitchFamily="18" charset="0"/>
                          </a:rPr>
                          <m:t>𝑅</m:t>
                        </m:r>
                      </m:e>
                      <m:sup>
                        <m:r>
                          <a:rPr lang="en-IN" b="0" i="1" smtClean="0">
                            <a:latin typeface="Cambria Math" panose="02040503050406030204" pitchFamily="18" charset="0"/>
                          </a:rPr>
                          <m:t>𝑁</m:t>
                        </m:r>
                      </m:sup>
                    </m:sSup>
                  </m:oMath>
                </a14:m>
                <a:r>
                  <a:rPr lang="en-US" dirty="0"/>
                  <a:t> which maps text (queries and items) to vector space</a:t>
                </a:r>
              </a:p>
              <a:p>
                <a:pPr lvl="1"/>
                <a:r>
                  <a:rPr lang="en-US" dirty="0"/>
                  <a:t>Recommendations based on cosine distance in vector space</a:t>
                </a:r>
              </a:p>
              <a:p>
                <a:pPr lvl="1"/>
                <a:r>
                  <a:rPr lang="en-US" dirty="0"/>
                  <a:t>Text-embeddings finetuned starting with pre-trained (base) language model</a:t>
                </a:r>
              </a:p>
              <a:p>
                <a:r>
                  <a:rPr lang="en-US" dirty="0"/>
                  <a:t>Related Work and Cites </a:t>
                </a:r>
              </a:p>
              <a:p>
                <a:endParaRPr lang="en-IN" dirty="0"/>
              </a:p>
              <a:p>
                <a:r>
                  <a:rPr lang="en-IN" dirty="0"/>
                  <a:t>1 query , 1 label. Architecture for simian network</a:t>
                </a:r>
              </a:p>
            </p:txBody>
          </p:sp>
        </mc:Choice>
        <mc:Fallback xmlns="">
          <p:sp>
            <p:nvSpPr>
              <p:cNvPr id="3" name="Notes Placeholder 2"/>
              <p:cNvSpPr>
                <a:spLocks noGrp="1"/>
              </p:cNvSpPr>
              <p:nvPr>
                <p:ph type="body" idx="1"/>
              </p:nvPr>
            </p:nvSpPr>
            <p:spPr/>
            <p:txBody>
              <a:bodyPr/>
              <a:lstStyle/>
              <a:p>
                <a:r>
                  <a:rPr lang="en-US" dirty="0"/>
                  <a:t>Goal to learn function </a:t>
                </a:r>
                <a:r>
                  <a:rPr lang="en-IN" b="0" i="0">
                    <a:latin typeface="Cambria Math" panose="02040503050406030204" pitchFamily="18" charset="0"/>
                  </a:rPr>
                  <a:t>𝑓_𝜃 (.)  :𝑥→𝑅^𝑁</a:t>
                </a:r>
                <a:r>
                  <a:rPr lang="en-US" dirty="0"/>
                  <a:t> which maps text (queries and items) to vector space</a:t>
                </a:r>
              </a:p>
              <a:p>
                <a:pPr lvl="1"/>
                <a:r>
                  <a:rPr lang="en-US" dirty="0"/>
                  <a:t>Recommendations based on cosine distance in vector space</a:t>
                </a:r>
              </a:p>
              <a:p>
                <a:pPr lvl="1"/>
                <a:r>
                  <a:rPr lang="en-US" dirty="0"/>
                  <a:t>Text-embeddings finetuned starting with pre-trained (base) language model</a:t>
                </a:r>
              </a:p>
              <a:p>
                <a:r>
                  <a:rPr lang="en-US" dirty="0"/>
                  <a:t>Related Work and Cites </a:t>
                </a:r>
              </a:p>
              <a:p>
                <a:endParaRPr lang="en-IN" dirty="0"/>
              </a:p>
              <a:p>
                <a:r>
                  <a:rPr lang="en-IN" dirty="0"/>
                  <a:t>1 query , 1 label. Architecture for simian network</a:t>
                </a:r>
              </a:p>
            </p:txBody>
          </p:sp>
        </mc:Fallback>
      </mc:AlternateContent>
      <p:sp>
        <p:nvSpPr>
          <p:cNvPr id="4" name="Slide Number Placeholder 3"/>
          <p:cNvSpPr>
            <a:spLocks noGrp="1"/>
          </p:cNvSpPr>
          <p:nvPr>
            <p:ph type="sldNum" sz="quarter" idx="5"/>
          </p:nvPr>
        </p:nvSpPr>
        <p:spPr/>
        <p:txBody>
          <a:bodyPr/>
          <a:lstStyle/>
          <a:p>
            <a:fld id="{726D04B3-9D8F-4E4E-8853-25588BE55675}" type="slidenum">
              <a:rPr lang="en-IN" smtClean="0"/>
              <a:t>4</a:t>
            </a:fld>
            <a:endParaRPr lang="en-IN"/>
          </a:p>
        </p:txBody>
      </p:sp>
    </p:spTree>
    <p:extLst>
      <p:ext uri="{BB962C8B-B14F-4D97-AF65-F5344CB8AC3E}">
        <p14:creationId xmlns:p14="http://schemas.microsoft.com/office/powerpoint/2010/main" val="326383951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B26B07C-ABC3-4372-A35C-E80DCD6709CD}" type="slidenum">
              <a:rPr lang="en-IN" smtClean="0"/>
              <a:t>5</a:t>
            </a:fld>
            <a:endParaRPr lang="en-IN"/>
          </a:p>
        </p:txBody>
      </p:sp>
    </p:spTree>
    <p:extLst>
      <p:ext uri="{BB962C8B-B14F-4D97-AF65-F5344CB8AC3E}">
        <p14:creationId xmlns:p14="http://schemas.microsoft.com/office/powerpoint/2010/main" val="36429655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B26B07C-ABC3-4372-A35C-E80DCD6709CD}" type="slidenum">
              <a:rPr lang="en-IN" smtClean="0"/>
              <a:t>6</a:t>
            </a:fld>
            <a:endParaRPr lang="en-IN"/>
          </a:p>
        </p:txBody>
      </p:sp>
    </p:spTree>
    <p:extLst>
      <p:ext uri="{BB962C8B-B14F-4D97-AF65-F5344CB8AC3E}">
        <p14:creationId xmlns:p14="http://schemas.microsoft.com/office/powerpoint/2010/main" val="29859062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IN" dirty="0"/>
              <a:t>Since finetuning distorts the occlusion importance of tokens, why not regularize to the base model's importance score?</a:t>
            </a:r>
          </a:p>
          <a:p>
            <a:pPr lvl="1"/>
            <a:r>
              <a:rPr lang="en-IN" dirty="0">
                <a:cs typeface="Calibri"/>
              </a:rPr>
              <a:t>Allows learning from data, without disproportionately amplifying any single token</a:t>
            </a:r>
          </a:p>
          <a:p>
            <a:r>
              <a:rPr lang="en-IN" dirty="0"/>
              <a:t>We can assume importance scores of tokens as sufficient statistics extracted from the BASE Model</a:t>
            </a:r>
          </a:p>
          <a:p>
            <a:endParaRPr lang="en-IN" dirty="0"/>
          </a:p>
          <a:p>
            <a:endParaRPr lang="en-IN" dirty="0"/>
          </a:p>
          <a:p>
            <a:r>
              <a:rPr lang="en-IN" dirty="0"/>
              <a:t>Fully Removing features is counterproductive, as is done in vision. That’s why we regularise the features. We use base model cause unlikely to capture the same set of spurious features as it is trained on a larger more diverse data</a:t>
            </a:r>
          </a:p>
          <a:p>
            <a:endParaRPr lang="en-IN" dirty="0"/>
          </a:p>
          <a:p>
            <a:r>
              <a:rPr lang="en-IN" dirty="0"/>
              <a:t>Intervention is independent change to a subset without changing rest of the input. </a:t>
            </a:r>
          </a:p>
          <a:p>
            <a:endParaRPr lang="en-IN" dirty="0"/>
          </a:p>
        </p:txBody>
      </p:sp>
      <p:sp>
        <p:nvSpPr>
          <p:cNvPr id="4" name="Slide Number Placeholder 3"/>
          <p:cNvSpPr>
            <a:spLocks noGrp="1"/>
          </p:cNvSpPr>
          <p:nvPr>
            <p:ph type="sldNum" sz="quarter" idx="5"/>
          </p:nvPr>
        </p:nvSpPr>
        <p:spPr/>
        <p:txBody>
          <a:bodyPr/>
          <a:lstStyle/>
          <a:p>
            <a:fld id="{7B26B07C-ABC3-4372-A35C-E80DCD6709CD}" type="slidenum">
              <a:rPr lang="en-IN" smtClean="0"/>
              <a:t>8</a:t>
            </a:fld>
            <a:endParaRPr lang="en-IN"/>
          </a:p>
        </p:txBody>
      </p:sp>
    </p:spTree>
    <p:extLst>
      <p:ext uri="{BB962C8B-B14F-4D97-AF65-F5344CB8AC3E}">
        <p14:creationId xmlns:p14="http://schemas.microsoft.com/office/powerpoint/2010/main" val="952505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726D04B3-9D8F-4E4E-8853-25588BE55675}" type="slidenum">
              <a:rPr lang="en-IN" smtClean="0"/>
              <a:t>10</a:t>
            </a:fld>
            <a:endParaRPr lang="en-IN"/>
          </a:p>
        </p:txBody>
      </p:sp>
    </p:spTree>
    <p:extLst>
      <p:ext uri="{BB962C8B-B14F-4D97-AF65-F5344CB8AC3E}">
        <p14:creationId xmlns:p14="http://schemas.microsoft.com/office/powerpoint/2010/main" val="26310106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2BCEC-0EE1-951B-70B8-10D299213EF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EC143EA2-A11E-A473-743F-661A30ACDAF7}"/>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2AF981-768E-0D32-F852-6DA2A68D567E}"/>
              </a:ext>
            </a:extLst>
          </p:cNvPr>
          <p:cNvSpPr>
            <a:spLocks noGrp="1"/>
          </p:cNvSpPr>
          <p:nvPr>
            <p:ph type="dt" sz="half" idx="10"/>
          </p:nvPr>
        </p:nvSpPr>
        <p:spPr/>
        <p:txBody>
          <a:bodyPr/>
          <a:lstStyle/>
          <a:p>
            <a:fld id="{2BB8EC47-E66F-40CF-8342-C79504B9997D}" type="datetimeFigureOut">
              <a:rPr lang="en-IN" smtClean="0"/>
              <a:t>11-01-2023</a:t>
            </a:fld>
            <a:endParaRPr lang="en-IN"/>
          </a:p>
        </p:txBody>
      </p:sp>
      <p:sp>
        <p:nvSpPr>
          <p:cNvPr id="5" name="Footer Placeholder 4">
            <a:extLst>
              <a:ext uri="{FF2B5EF4-FFF2-40B4-BE49-F238E27FC236}">
                <a16:creationId xmlns:a16="http://schemas.microsoft.com/office/drawing/2014/main" id="{7CCFCF42-67EF-C3B0-96B5-75291ED409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E3BCB37-9A72-EAAC-2B89-2677AB229293}"/>
              </a:ext>
            </a:extLst>
          </p:cNvPr>
          <p:cNvSpPr>
            <a:spLocks noGrp="1"/>
          </p:cNvSpPr>
          <p:nvPr>
            <p:ph type="sldNum" sz="quarter" idx="12"/>
          </p:nvPr>
        </p:nvSpPr>
        <p:spPr/>
        <p:txBody>
          <a:bodyPr/>
          <a:lstStyle/>
          <a:p>
            <a:fld id="{29842BF7-F375-4C63-951F-00FBA0C1E9B9}" type="slidenum">
              <a:rPr lang="en-IN" smtClean="0"/>
              <a:t>‹#›</a:t>
            </a:fld>
            <a:endParaRPr lang="en-IN"/>
          </a:p>
        </p:txBody>
      </p:sp>
    </p:spTree>
    <p:extLst>
      <p:ext uri="{BB962C8B-B14F-4D97-AF65-F5344CB8AC3E}">
        <p14:creationId xmlns:p14="http://schemas.microsoft.com/office/powerpoint/2010/main" val="3487632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0E446F-0F1B-3116-0F14-EA24E5470E05}"/>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C6257F90-EB72-AB08-4FF0-BB10F5F467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3A524D-AA44-5AAD-5AE4-969B1763BB1C}"/>
              </a:ext>
            </a:extLst>
          </p:cNvPr>
          <p:cNvSpPr>
            <a:spLocks noGrp="1"/>
          </p:cNvSpPr>
          <p:nvPr>
            <p:ph type="dt" sz="half" idx="10"/>
          </p:nvPr>
        </p:nvSpPr>
        <p:spPr/>
        <p:txBody>
          <a:bodyPr/>
          <a:lstStyle/>
          <a:p>
            <a:fld id="{2BB8EC47-E66F-40CF-8342-C79504B9997D}" type="datetimeFigureOut">
              <a:rPr lang="en-IN" smtClean="0"/>
              <a:t>11-01-2023</a:t>
            </a:fld>
            <a:endParaRPr lang="en-IN"/>
          </a:p>
        </p:txBody>
      </p:sp>
      <p:sp>
        <p:nvSpPr>
          <p:cNvPr id="5" name="Footer Placeholder 4">
            <a:extLst>
              <a:ext uri="{FF2B5EF4-FFF2-40B4-BE49-F238E27FC236}">
                <a16:creationId xmlns:a16="http://schemas.microsoft.com/office/drawing/2014/main" id="{69C9D5D8-64C8-4F2A-26B4-46E5B1F6C2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372CE5A-17C3-603B-B729-D0B21135C0EE}"/>
              </a:ext>
            </a:extLst>
          </p:cNvPr>
          <p:cNvSpPr>
            <a:spLocks noGrp="1"/>
          </p:cNvSpPr>
          <p:nvPr>
            <p:ph type="sldNum" sz="quarter" idx="12"/>
          </p:nvPr>
        </p:nvSpPr>
        <p:spPr/>
        <p:txBody>
          <a:bodyPr/>
          <a:lstStyle/>
          <a:p>
            <a:fld id="{29842BF7-F375-4C63-951F-00FBA0C1E9B9}" type="slidenum">
              <a:rPr lang="en-IN" smtClean="0"/>
              <a:t>‹#›</a:t>
            </a:fld>
            <a:endParaRPr lang="en-IN"/>
          </a:p>
        </p:txBody>
      </p:sp>
    </p:spTree>
    <p:extLst>
      <p:ext uri="{BB962C8B-B14F-4D97-AF65-F5344CB8AC3E}">
        <p14:creationId xmlns:p14="http://schemas.microsoft.com/office/powerpoint/2010/main" val="369770717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2E43996-B198-3234-9BCA-EEF7844ECD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85604E9-84ED-6591-82C9-711041F3FE3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51A88619-7515-F765-566F-EBFACECE952E}"/>
              </a:ext>
            </a:extLst>
          </p:cNvPr>
          <p:cNvSpPr>
            <a:spLocks noGrp="1"/>
          </p:cNvSpPr>
          <p:nvPr>
            <p:ph type="dt" sz="half" idx="10"/>
          </p:nvPr>
        </p:nvSpPr>
        <p:spPr/>
        <p:txBody>
          <a:bodyPr/>
          <a:lstStyle/>
          <a:p>
            <a:fld id="{2BB8EC47-E66F-40CF-8342-C79504B9997D}" type="datetimeFigureOut">
              <a:rPr lang="en-IN" smtClean="0"/>
              <a:t>11-01-2023</a:t>
            </a:fld>
            <a:endParaRPr lang="en-IN"/>
          </a:p>
        </p:txBody>
      </p:sp>
      <p:sp>
        <p:nvSpPr>
          <p:cNvPr id="5" name="Footer Placeholder 4">
            <a:extLst>
              <a:ext uri="{FF2B5EF4-FFF2-40B4-BE49-F238E27FC236}">
                <a16:creationId xmlns:a16="http://schemas.microsoft.com/office/drawing/2014/main" id="{FCDE1D37-7DCA-5BF4-31EF-4F7FD6FC8A9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3B8C56F-3BA9-2AC9-7E2D-5D28698C5567}"/>
              </a:ext>
            </a:extLst>
          </p:cNvPr>
          <p:cNvSpPr>
            <a:spLocks noGrp="1"/>
          </p:cNvSpPr>
          <p:nvPr>
            <p:ph type="sldNum" sz="quarter" idx="12"/>
          </p:nvPr>
        </p:nvSpPr>
        <p:spPr/>
        <p:txBody>
          <a:bodyPr/>
          <a:lstStyle/>
          <a:p>
            <a:fld id="{29842BF7-F375-4C63-951F-00FBA0C1E9B9}" type="slidenum">
              <a:rPr lang="en-IN" smtClean="0"/>
              <a:t>‹#›</a:t>
            </a:fld>
            <a:endParaRPr lang="en-IN"/>
          </a:p>
        </p:txBody>
      </p:sp>
    </p:spTree>
    <p:extLst>
      <p:ext uri="{BB962C8B-B14F-4D97-AF65-F5344CB8AC3E}">
        <p14:creationId xmlns:p14="http://schemas.microsoft.com/office/powerpoint/2010/main" val="19698057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F7F7C4-7442-8F47-AE78-083A92AA68F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AA159C-C09E-1B75-5B54-250A9B31746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D759918-A8F6-1F84-8499-7D27C9F62A2A}"/>
              </a:ext>
            </a:extLst>
          </p:cNvPr>
          <p:cNvSpPr>
            <a:spLocks noGrp="1"/>
          </p:cNvSpPr>
          <p:nvPr>
            <p:ph type="dt" sz="half" idx="10"/>
          </p:nvPr>
        </p:nvSpPr>
        <p:spPr/>
        <p:txBody>
          <a:bodyPr/>
          <a:lstStyle/>
          <a:p>
            <a:fld id="{2BB8EC47-E66F-40CF-8342-C79504B9997D}" type="datetimeFigureOut">
              <a:rPr lang="en-IN" smtClean="0"/>
              <a:t>11-01-2023</a:t>
            </a:fld>
            <a:endParaRPr lang="en-IN"/>
          </a:p>
        </p:txBody>
      </p:sp>
      <p:sp>
        <p:nvSpPr>
          <p:cNvPr id="5" name="Footer Placeholder 4">
            <a:extLst>
              <a:ext uri="{FF2B5EF4-FFF2-40B4-BE49-F238E27FC236}">
                <a16:creationId xmlns:a16="http://schemas.microsoft.com/office/drawing/2014/main" id="{285CE316-4746-32EC-687E-EC4C0642F79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672A5E6-2346-88FD-0F42-51177A549E6C}"/>
              </a:ext>
            </a:extLst>
          </p:cNvPr>
          <p:cNvSpPr>
            <a:spLocks noGrp="1"/>
          </p:cNvSpPr>
          <p:nvPr>
            <p:ph type="sldNum" sz="quarter" idx="12"/>
          </p:nvPr>
        </p:nvSpPr>
        <p:spPr/>
        <p:txBody>
          <a:bodyPr/>
          <a:lstStyle/>
          <a:p>
            <a:fld id="{29842BF7-F375-4C63-951F-00FBA0C1E9B9}" type="slidenum">
              <a:rPr lang="en-IN" smtClean="0"/>
              <a:t>‹#›</a:t>
            </a:fld>
            <a:endParaRPr lang="en-IN"/>
          </a:p>
        </p:txBody>
      </p:sp>
    </p:spTree>
    <p:extLst>
      <p:ext uri="{BB962C8B-B14F-4D97-AF65-F5344CB8AC3E}">
        <p14:creationId xmlns:p14="http://schemas.microsoft.com/office/powerpoint/2010/main" val="20911381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8C9A07-E47B-365D-6258-46B627BE953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B3BF8EE9-A707-12E3-D3CF-355E677F321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3C42328-225D-E3A6-17B4-6C2C03D4D1E5}"/>
              </a:ext>
            </a:extLst>
          </p:cNvPr>
          <p:cNvSpPr>
            <a:spLocks noGrp="1"/>
          </p:cNvSpPr>
          <p:nvPr>
            <p:ph type="dt" sz="half" idx="10"/>
          </p:nvPr>
        </p:nvSpPr>
        <p:spPr/>
        <p:txBody>
          <a:bodyPr/>
          <a:lstStyle/>
          <a:p>
            <a:fld id="{2BB8EC47-E66F-40CF-8342-C79504B9997D}" type="datetimeFigureOut">
              <a:rPr lang="en-IN" smtClean="0"/>
              <a:t>11-01-2023</a:t>
            </a:fld>
            <a:endParaRPr lang="en-IN"/>
          </a:p>
        </p:txBody>
      </p:sp>
      <p:sp>
        <p:nvSpPr>
          <p:cNvPr id="5" name="Footer Placeholder 4">
            <a:extLst>
              <a:ext uri="{FF2B5EF4-FFF2-40B4-BE49-F238E27FC236}">
                <a16:creationId xmlns:a16="http://schemas.microsoft.com/office/drawing/2014/main" id="{F7A00792-B87C-E987-3372-278B4C3649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95850E6-2494-D887-E60E-101EEFA98610}"/>
              </a:ext>
            </a:extLst>
          </p:cNvPr>
          <p:cNvSpPr>
            <a:spLocks noGrp="1"/>
          </p:cNvSpPr>
          <p:nvPr>
            <p:ph type="sldNum" sz="quarter" idx="12"/>
          </p:nvPr>
        </p:nvSpPr>
        <p:spPr/>
        <p:txBody>
          <a:bodyPr/>
          <a:lstStyle/>
          <a:p>
            <a:fld id="{29842BF7-F375-4C63-951F-00FBA0C1E9B9}" type="slidenum">
              <a:rPr lang="en-IN" smtClean="0"/>
              <a:t>‹#›</a:t>
            </a:fld>
            <a:endParaRPr lang="en-IN"/>
          </a:p>
        </p:txBody>
      </p:sp>
    </p:spTree>
    <p:extLst>
      <p:ext uri="{BB962C8B-B14F-4D97-AF65-F5344CB8AC3E}">
        <p14:creationId xmlns:p14="http://schemas.microsoft.com/office/powerpoint/2010/main" val="282010872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28DB7F-24A2-D4D6-B716-84AF85657FC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E5D16E-8E2E-8218-D799-5AD3E06111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C917D22-0417-F86C-98E6-E70F1D6B0B9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B9E135CB-D489-02BF-870B-78BD8BEFFF61}"/>
              </a:ext>
            </a:extLst>
          </p:cNvPr>
          <p:cNvSpPr>
            <a:spLocks noGrp="1"/>
          </p:cNvSpPr>
          <p:nvPr>
            <p:ph type="dt" sz="half" idx="10"/>
          </p:nvPr>
        </p:nvSpPr>
        <p:spPr/>
        <p:txBody>
          <a:bodyPr/>
          <a:lstStyle/>
          <a:p>
            <a:fld id="{2BB8EC47-E66F-40CF-8342-C79504B9997D}" type="datetimeFigureOut">
              <a:rPr lang="en-IN" smtClean="0"/>
              <a:t>11-01-2023</a:t>
            </a:fld>
            <a:endParaRPr lang="en-IN"/>
          </a:p>
        </p:txBody>
      </p:sp>
      <p:sp>
        <p:nvSpPr>
          <p:cNvPr id="6" name="Footer Placeholder 5">
            <a:extLst>
              <a:ext uri="{FF2B5EF4-FFF2-40B4-BE49-F238E27FC236}">
                <a16:creationId xmlns:a16="http://schemas.microsoft.com/office/drawing/2014/main" id="{E55076FD-0CFB-5508-08D5-0C10412F31D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046DE95-8E45-9EA8-5DC0-DFC6A4E31D45}"/>
              </a:ext>
            </a:extLst>
          </p:cNvPr>
          <p:cNvSpPr>
            <a:spLocks noGrp="1"/>
          </p:cNvSpPr>
          <p:nvPr>
            <p:ph type="sldNum" sz="quarter" idx="12"/>
          </p:nvPr>
        </p:nvSpPr>
        <p:spPr/>
        <p:txBody>
          <a:bodyPr/>
          <a:lstStyle/>
          <a:p>
            <a:fld id="{29842BF7-F375-4C63-951F-00FBA0C1E9B9}" type="slidenum">
              <a:rPr lang="en-IN" smtClean="0"/>
              <a:t>‹#›</a:t>
            </a:fld>
            <a:endParaRPr lang="en-IN"/>
          </a:p>
        </p:txBody>
      </p:sp>
    </p:spTree>
    <p:extLst>
      <p:ext uri="{BB962C8B-B14F-4D97-AF65-F5344CB8AC3E}">
        <p14:creationId xmlns:p14="http://schemas.microsoft.com/office/powerpoint/2010/main" val="67247419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7FA7CA-FF95-C093-2DA9-A0F3EE92A310}"/>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689302C-6FAC-7193-26A8-2BCD00BA61DB}"/>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9EA4CD9-270D-B657-14A9-555F9AA5DC84}"/>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88DF3E94-912D-F01B-A4F0-AC393857184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01859F2-6946-053E-12B2-FBEB05D8B3B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C1ABBF8-74DF-1381-771A-5FA862F6A116}"/>
              </a:ext>
            </a:extLst>
          </p:cNvPr>
          <p:cNvSpPr>
            <a:spLocks noGrp="1"/>
          </p:cNvSpPr>
          <p:nvPr>
            <p:ph type="dt" sz="half" idx="10"/>
          </p:nvPr>
        </p:nvSpPr>
        <p:spPr/>
        <p:txBody>
          <a:bodyPr/>
          <a:lstStyle/>
          <a:p>
            <a:fld id="{2BB8EC47-E66F-40CF-8342-C79504B9997D}" type="datetimeFigureOut">
              <a:rPr lang="en-IN" smtClean="0"/>
              <a:t>11-01-2023</a:t>
            </a:fld>
            <a:endParaRPr lang="en-IN"/>
          </a:p>
        </p:txBody>
      </p:sp>
      <p:sp>
        <p:nvSpPr>
          <p:cNvPr id="8" name="Footer Placeholder 7">
            <a:extLst>
              <a:ext uri="{FF2B5EF4-FFF2-40B4-BE49-F238E27FC236}">
                <a16:creationId xmlns:a16="http://schemas.microsoft.com/office/drawing/2014/main" id="{6304CB2E-ABFD-8242-CDE2-2D75BE1B3661}"/>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61AE6922-4380-0A18-F18F-759497CC94D3}"/>
              </a:ext>
            </a:extLst>
          </p:cNvPr>
          <p:cNvSpPr>
            <a:spLocks noGrp="1"/>
          </p:cNvSpPr>
          <p:nvPr>
            <p:ph type="sldNum" sz="quarter" idx="12"/>
          </p:nvPr>
        </p:nvSpPr>
        <p:spPr/>
        <p:txBody>
          <a:bodyPr/>
          <a:lstStyle/>
          <a:p>
            <a:fld id="{29842BF7-F375-4C63-951F-00FBA0C1E9B9}" type="slidenum">
              <a:rPr lang="en-IN" smtClean="0"/>
              <a:t>‹#›</a:t>
            </a:fld>
            <a:endParaRPr lang="en-IN"/>
          </a:p>
        </p:txBody>
      </p:sp>
    </p:spTree>
    <p:extLst>
      <p:ext uri="{BB962C8B-B14F-4D97-AF65-F5344CB8AC3E}">
        <p14:creationId xmlns:p14="http://schemas.microsoft.com/office/powerpoint/2010/main" val="395639447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5C126-A7AC-12F6-2CFB-516B259306CC}"/>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CC128770-2E1B-6A82-86FA-11A69EBA2304}"/>
              </a:ext>
            </a:extLst>
          </p:cNvPr>
          <p:cNvSpPr>
            <a:spLocks noGrp="1"/>
          </p:cNvSpPr>
          <p:nvPr>
            <p:ph type="dt" sz="half" idx="10"/>
          </p:nvPr>
        </p:nvSpPr>
        <p:spPr/>
        <p:txBody>
          <a:bodyPr/>
          <a:lstStyle/>
          <a:p>
            <a:fld id="{2BB8EC47-E66F-40CF-8342-C79504B9997D}" type="datetimeFigureOut">
              <a:rPr lang="en-IN" smtClean="0"/>
              <a:t>11-01-2023</a:t>
            </a:fld>
            <a:endParaRPr lang="en-IN"/>
          </a:p>
        </p:txBody>
      </p:sp>
      <p:sp>
        <p:nvSpPr>
          <p:cNvPr id="4" name="Footer Placeholder 3">
            <a:extLst>
              <a:ext uri="{FF2B5EF4-FFF2-40B4-BE49-F238E27FC236}">
                <a16:creationId xmlns:a16="http://schemas.microsoft.com/office/drawing/2014/main" id="{CE954881-C39D-E369-83A1-F6CBFA007B78}"/>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BD5A0E67-F08E-4604-042A-733191289E88}"/>
              </a:ext>
            </a:extLst>
          </p:cNvPr>
          <p:cNvSpPr>
            <a:spLocks noGrp="1"/>
          </p:cNvSpPr>
          <p:nvPr>
            <p:ph type="sldNum" sz="quarter" idx="12"/>
          </p:nvPr>
        </p:nvSpPr>
        <p:spPr/>
        <p:txBody>
          <a:bodyPr/>
          <a:lstStyle/>
          <a:p>
            <a:fld id="{29842BF7-F375-4C63-951F-00FBA0C1E9B9}" type="slidenum">
              <a:rPr lang="en-IN" smtClean="0"/>
              <a:t>‹#›</a:t>
            </a:fld>
            <a:endParaRPr lang="en-IN"/>
          </a:p>
        </p:txBody>
      </p:sp>
    </p:spTree>
    <p:extLst>
      <p:ext uri="{BB962C8B-B14F-4D97-AF65-F5344CB8AC3E}">
        <p14:creationId xmlns:p14="http://schemas.microsoft.com/office/powerpoint/2010/main" val="17496222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7D7A72DA-D9E3-7ECE-2951-9D7E3792BB5C}"/>
              </a:ext>
            </a:extLst>
          </p:cNvPr>
          <p:cNvSpPr>
            <a:spLocks noGrp="1"/>
          </p:cNvSpPr>
          <p:nvPr>
            <p:ph type="dt" sz="half" idx="10"/>
          </p:nvPr>
        </p:nvSpPr>
        <p:spPr/>
        <p:txBody>
          <a:bodyPr/>
          <a:lstStyle/>
          <a:p>
            <a:fld id="{2BB8EC47-E66F-40CF-8342-C79504B9997D}" type="datetimeFigureOut">
              <a:rPr lang="en-IN" smtClean="0"/>
              <a:t>11-01-2023</a:t>
            </a:fld>
            <a:endParaRPr lang="en-IN"/>
          </a:p>
        </p:txBody>
      </p:sp>
      <p:sp>
        <p:nvSpPr>
          <p:cNvPr id="3" name="Footer Placeholder 2">
            <a:extLst>
              <a:ext uri="{FF2B5EF4-FFF2-40B4-BE49-F238E27FC236}">
                <a16:creationId xmlns:a16="http://schemas.microsoft.com/office/drawing/2014/main" id="{DA60E0F0-9788-30BF-5156-272AA4C69DD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E0C97EE-2444-8549-37BA-A1FE88B8539F}"/>
              </a:ext>
            </a:extLst>
          </p:cNvPr>
          <p:cNvSpPr>
            <a:spLocks noGrp="1"/>
          </p:cNvSpPr>
          <p:nvPr>
            <p:ph type="sldNum" sz="quarter" idx="12"/>
          </p:nvPr>
        </p:nvSpPr>
        <p:spPr/>
        <p:txBody>
          <a:bodyPr/>
          <a:lstStyle/>
          <a:p>
            <a:fld id="{29842BF7-F375-4C63-951F-00FBA0C1E9B9}" type="slidenum">
              <a:rPr lang="en-IN" smtClean="0"/>
              <a:t>‹#›</a:t>
            </a:fld>
            <a:endParaRPr lang="en-IN"/>
          </a:p>
        </p:txBody>
      </p:sp>
    </p:spTree>
    <p:extLst>
      <p:ext uri="{BB962C8B-B14F-4D97-AF65-F5344CB8AC3E}">
        <p14:creationId xmlns:p14="http://schemas.microsoft.com/office/powerpoint/2010/main" val="28509019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A5BFFA-AC76-C712-DA94-A56B898EDF2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E1179CBD-2093-701E-5A7C-3DD61AC0F6B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D7909216-17A9-B770-2587-3E64BA5011D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551E11-BC61-A63F-5928-4CDC007C3A12}"/>
              </a:ext>
            </a:extLst>
          </p:cNvPr>
          <p:cNvSpPr>
            <a:spLocks noGrp="1"/>
          </p:cNvSpPr>
          <p:nvPr>
            <p:ph type="dt" sz="half" idx="10"/>
          </p:nvPr>
        </p:nvSpPr>
        <p:spPr/>
        <p:txBody>
          <a:bodyPr/>
          <a:lstStyle/>
          <a:p>
            <a:fld id="{2BB8EC47-E66F-40CF-8342-C79504B9997D}" type="datetimeFigureOut">
              <a:rPr lang="en-IN" smtClean="0"/>
              <a:t>11-01-2023</a:t>
            </a:fld>
            <a:endParaRPr lang="en-IN"/>
          </a:p>
        </p:txBody>
      </p:sp>
      <p:sp>
        <p:nvSpPr>
          <p:cNvPr id="6" name="Footer Placeholder 5">
            <a:extLst>
              <a:ext uri="{FF2B5EF4-FFF2-40B4-BE49-F238E27FC236}">
                <a16:creationId xmlns:a16="http://schemas.microsoft.com/office/drawing/2014/main" id="{E5931B74-3877-16FE-E63D-DC7F76BB076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F167151-C776-CC34-487D-26B88C948282}"/>
              </a:ext>
            </a:extLst>
          </p:cNvPr>
          <p:cNvSpPr>
            <a:spLocks noGrp="1"/>
          </p:cNvSpPr>
          <p:nvPr>
            <p:ph type="sldNum" sz="quarter" idx="12"/>
          </p:nvPr>
        </p:nvSpPr>
        <p:spPr/>
        <p:txBody>
          <a:bodyPr/>
          <a:lstStyle/>
          <a:p>
            <a:fld id="{29842BF7-F375-4C63-951F-00FBA0C1E9B9}" type="slidenum">
              <a:rPr lang="en-IN" smtClean="0"/>
              <a:t>‹#›</a:t>
            </a:fld>
            <a:endParaRPr lang="en-IN"/>
          </a:p>
        </p:txBody>
      </p:sp>
    </p:spTree>
    <p:extLst>
      <p:ext uri="{BB962C8B-B14F-4D97-AF65-F5344CB8AC3E}">
        <p14:creationId xmlns:p14="http://schemas.microsoft.com/office/powerpoint/2010/main" val="3683704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A30A07-4FB2-8E8B-5508-3E83AA5740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E0ECFF9-5F27-400F-C350-CD66F9EF5FF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FFFF165-DCCE-24FA-1569-02DFABD621E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4544FDD-988B-4965-9F66-AA0AFE354CD3}"/>
              </a:ext>
            </a:extLst>
          </p:cNvPr>
          <p:cNvSpPr>
            <a:spLocks noGrp="1"/>
          </p:cNvSpPr>
          <p:nvPr>
            <p:ph type="dt" sz="half" idx="10"/>
          </p:nvPr>
        </p:nvSpPr>
        <p:spPr/>
        <p:txBody>
          <a:bodyPr/>
          <a:lstStyle/>
          <a:p>
            <a:fld id="{2BB8EC47-E66F-40CF-8342-C79504B9997D}" type="datetimeFigureOut">
              <a:rPr lang="en-IN" smtClean="0"/>
              <a:t>11-01-2023</a:t>
            </a:fld>
            <a:endParaRPr lang="en-IN"/>
          </a:p>
        </p:txBody>
      </p:sp>
      <p:sp>
        <p:nvSpPr>
          <p:cNvPr id="6" name="Footer Placeholder 5">
            <a:extLst>
              <a:ext uri="{FF2B5EF4-FFF2-40B4-BE49-F238E27FC236}">
                <a16:creationId xmlns:a16="http://schemas.microsoft.com/office/drawing/2014/main" id="{D7C34F7A-4C14-5A52-83CF-9DE8D959001C}"/>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62D0DFB-79F7-11CF-5DFB-2D7D5D47E0E4}"/>
              </a:ext>
            </a:extLst>
          </p:cNvPr>
          <p:cNvSpPr>
            <a:spLocks noGrp="1"/>
          </p:cNvSpPr>
          <p:nvPr>
            <p:ph type="sldNum" sz="quarter" idx="12"/>
          </p:nvPr>
        </p:nvSpPr>
        <p:spPr/>
        <p:txBody>
          <a:bodyPr/>
          <a:lstStyle/>
          <a:p>
            <a:fld id="{29842BF7-F375-4C63-951F-00FBA0C1E9B9}" type="slidenum">
              <a:rPr lang="en-IN" smtClean="0"/>
              <a:t>‹#›</a:t>
            </a:fld>
            <a:endParaRPr lang="en-IN"/>
          </a:p>
        </p:txBody>
      </p:sp>
    </p:spTree>
    <p:extLst>
      <p:ext uri="{BB962C8B-B14F-4D97-AF65-F5344CB8AC3E}">
        <p14:creationId xmlns:p14="http://schemas.microsoft.com/office/powerpoint/2010/main" val="19104551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D695B54-6056-2B37-3F0B-FB2B07917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13205ED-7BA0-C85D-B4EC-E85E0E9C998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4D5BB8A-50C4-F59A-BE4A-940BD961A1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B8EC47-E66F-40CF-8342-C79504B9997D}" type="datetimeFigureOut">
              <a:rPr lang="en-IN" smtClean="0"/>
              <a:t>11-01-2023</a:t>
            </a:fld>
            <a:endParaRPr lang="en-IN"/>
          </a:p>
        </p:txBody>
      </p:sp>
      <p:sp>
        <p:nvSpPr>
          <p:cNvPr id="5" name="Footer Placeholder 4">
            <a:extLst>
              <a:ext uri="{FF2B5EF4-FFF2-40B4-BE49-F238E27FC236}">
                <a16:creationId xmlns:a16="http://schemas.microsoft.com/office/drawing/2014/main" id="{EC66CC06-5B6D-06B0-578A-D60EEFDE775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727C40A1-FA0D-8E37-63B5-167E9AD659E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842BF7-F375-4C63-951F-00FBA0C1E9B9}" type="slidenum">
              <a:rPr lang="en-IN" smtClean="0"/>
              <a:t>‹#›</a:t>
            </a:fld>
            <a:endParaRPr lang="en-IN"/>
          </a:p>
        </p:txBody>
      </p:sp>
    </p:spTree>
    <p:extLst>
      <p:ext uri="{BB962C8B-B14F-4D97-AF65-F5344CB8AC3E}">
        <p14:creationId xmlns:p14="http://schemas.microsoft.com/office/powerpoint/2010/main" val="188717036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arxiv.org/pdf/2210.10636.pdf" TargetMode="External"/><Relationship Id="rId7" Type="http://schemas.openxmlformats.org/officeDocument/2006/relationships/image" Target="../media/image3.png"/><Relationship Id="rId2" Type="http://schemas.microsoft.com/office/2018/10/relationships/comments" Target="../comments/modernComment_101_5CFFF5E5.xml"/><Relationship Id="rId1" Type="http://schemas.openxmlformats.org/officeDocument/2006/relationships/slideLayout" Target="../slideLayouts/slideLayout1.xml"/><Relationship Id="rId6" Type="http://schemas.openxmlformats.org/officeDocument/2006/relationships/image" Target="../media/image2.jpg"/><Relationship Id="rId5" Type="http://schemas.openxmlformats.org/officeDocument/2006/relationships/hyperlink" Target="mailto:parikshitb52@gmail.com" TargetMode="Externa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microsoft.com/office/2018/10/relationships/comments" Target="../comments/modernComment_12D_8482C8A5.xm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5.xml.rels><?xml version="1.0" encoding="UTF-8" standalone="yes"?>
<Relationships xmlns="http://schemas.openxmlformats.org/package/2006/relationships"><Relationship Id="rId3" Type="http://schemas.microsoft.com/office/2018/10/relationships/comments" Target="../comments/modernComment_11D_D367F847.xml"/><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image" Target="../media/image16.png"/></Relationships>
</file>

<file path=ppt/slides/_rels/slide6.xml.rels><?xml version="1.0" encoding="UTF-8" standalone="yes"?>
<Relationships xmlns="http://schemas.openxmlformats.org/package/2006/relationships"><Relationship Id="rId3" Type="http://schemas.microsoft.com/office/2018/10/relationships/comments" Target="../comments/modernComment_11B_280FE3FC.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microsoft.com/office/2018/10/relationships/comments" Target="../comments/modernComment_11F_BF28CECA.xml"/><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22.png"/><Relationship Id="rId4" Type="http://schemas.openxmlformats.org/officeDocument/2006/relationships/image" Target="../media/image21.png"/></Relationships>
</file>

<file path=ppt/slides/_rels/slide9.xml.rels><?xml version="1.0" encoding="UTF-8" standalone="yes"?>
<Relationships xmlns="http://schemas.openxmlformats.org/package/2006/relationships"><Relationship Id="rId2" Type="http://schemas.microsoft.com/office/2018/10/relationships/comments" Target="../comments/modernComment_127_2795D2B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7609C-B1EC-C8EE-92FD-34DBFD430C54}"/>
              </a:ext>
            </a:extLst>
          </p:cNvPr>
          <p:cNvSpPr>
            <a:spLocks noGrp="1"/>
          </p:cNvSpPr>
          <p:nvPr>
            <p:ph type="ctrTitle"/>
          </p:nvPr>
        </p:nvSpPr>
        <p:spPr>
          <a:xfrm>
            <a:off x="1337007" y="865987"/>
            <a:ext cx="9982935" cy="3208302"/>
          </a:xfrm>
        </p:spPr>
        <p:txBody>
          <a:bodyPr>
            <a:normAutofit fontScale="90000"/>
          </a:bodyPr>
          <a:lstStyle/>
          <a:p>
            <a:r>
              <a:rPr lang="en-US" dirty="0"/>
              <a:t>Using Interventions to Improve </a:t>
            </a:r>
            <a:r>
              <a:rPr lang="en-US" dirty="0">
                <a:solidFill>
                  <a:schemeClr val="accent1"/>
                </a:solidFill>
              </a:rPr>
              <a:t>Out-of-Distribution Generalization</a:t>
            </a:r>
            <a:r>
              <a:rPr lang="en-US" dirty="0"/>
              <a:t> of Text-Matching Systems</a:t>
            </a:r>
            <a:endParaRPr lang="en-IN" dirty="0"/>
          </a:p>
        </p:txBody>
      </p:sp>
      <p:sp>
        <p:nvSpPr>
          <p:cNvPr id="3" name="Subtitle 2">
            <a:extLst>
              <a:ext uri="{FF2B5EF4-FFF2-40B4-BE49-F238E27FC236}">
                <a16:creationId xmlns:a16="http://schemas.microsoft.com/office/drawing/2014/main" id="{C98D7C2F-7C13-D720-8E01-71E6F97B8A9C}"/>
              </a:ext>
            </a:extLst>
          </p:cNvPr>
          <p:cNvSpPr>
            <a:spLocks noGrp="1"/>
          </p:cNvSpPr>
          <p:nvPr>
            <p:ph type="subTitle" idx="1"/>
          </p:nvPr>
        </p:nvSpPr>
        <p:spPr>
          <a:xfrm>
            <a:off x="1524000" y="4589070"/>
            <a:ext cx="9144000" cy="1655194"/>
          </a:xfrm>
        </p:spPr>
        <p:txBody>
          <a:bodyPr vert="horz" lIns="91440" tIns="45720" rIns="91440" bIns="45720" rtlCol="0" anchor="t">
            <a:normAutofit/>
          </a:bodyPr>
          <a:lstStyle/>
          <a:p>
            <a:r>
              <a:rPr lang="en-IN" dirty="0">
                <a:cs typeface="Calibri"/>
              </a:rPr>
              <a:t>Parikshit Bansal, Yashoteja Prabhu, Emre Kiciman, Amit Sharma</a:t>
            </a:r>
          </a:p>
          <a:p>
            <a:r>
              <a:rPr lang="en-IN" i="1" dirty="0">
                <a:cs typeface="Calibri"/>
              </a:rPr>
              <a:t>Microsoft Research</a:t>
            </a:r>
          </a:p>
          <a:p>
            <a:r>
              <a:rPr lang="en-IN" dirty="0" err="1">
                <a:cs typeface="Calibri"/>
              </a:rPr>
              <a:t>arxiv</a:t>
            </a:r>
            <a:r>
              <a:rPr lang="en-IN" dirty="0">
                <a:cs typeface="Calibri"/>
              </a:rPr>
              <a:t> : </a:t>
            </a:r>
            <a:r>
              <a:rPr lang="en-IN" dirty="0">
                <a:cs typeface="Calibri"/>
                <a:hlinkClick r:id="rId3"/>
              </a:rPr>
              <a:t>https://arxiv.org/pdf/2210.10636.pdf</a:t>
            </a:r>
            <a:r>
              <a:rPr lang="en-IN" dirty="0">
                <a:cs typeface="Calibri"/>
              </a:rPr>
              <a:t> </a:t>
            </a:r>
          </a:p>
          <a:p>
            <a:endParaRPr lang="en-IN" i="1" dirty="0">
              <a:cs typeface="Calibri"/>
            </a:endParaRPr>
          </a:p>
        </p:txBody>
      </p:sp>
      <p:pic>
        <p:nvPicPr>
          <p:cNvPr id="6" name="Picture 5" descr="A picture containing text, clipart&#10;&#10;Description automatically generated">
            <a:extLst>
              <a:ext uri="{FF2B5EF4-FFF2-40B4-BE49-F238E27FC236}">
                <a16:creationId xmlns:a16="http://schemas.microsoft.com/office/drawing/2014/main" id="{7FC569F7-14B3-3E9C-7938-E88A0D135B39}"/>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99048" y="234256"/>
            <a:ext cx="3516735" cy="748681"/>
          </a:xfrm>
          <a:prstGeom prst="rect">
            <a:avLst/>
          </a:prstGeom>
        </p:spPr>
      </p:pic>
      <p:grpSp>
        <p:nvGrpSpPr>
          <p:cNvPr id="12" name="Group 11">
            <a:extLst>
              <a:ext uri="{FF2B5EF4-FFF2-40B4-BE49-F238E27FC236}">
                <a16:creationId xmlns:a16="http://schemas.microsoft.com/office/drawing/2014/main" id="{2E74EC88-8046-600B-4BD7-A5510176FDB5}"/>
              </a:ext>
            </a:extLst>
          </p:cNvPr>
          <p:cNvGrpSpPr/>
          <p:nvPr/>
        </p:nvGrpSpPr>
        <p:grpSpPr>
          <a:xfrm>
            <a:off x="3968148" y="6165633"/>
            <a:ext cx="9144000" cy="658503"/>
            <a:chOff x="3327764" y="6165633"/>
            <a:chExt cx="9144000" cy="658503"/>
          </a:xfrm>
        </p:grpSpPr>
        <p:sp>
          <p:nvSpPr>
            <p:cNvPr id="7" name="Subtitle 2">
              <a:extLst>
                <a:ext uri="{FF2B5EF4-FFF2-40B4-BE49-F238E27FC236}">
                  <a16:creationId xmlns:a16="http://schemas.microsoft.com/office/drawing/2014/main" id="{C846971E-D283-EEB5-5BB0-341E754471E5}"/>
                </a:ext>
              </a:extLst>
            </p:cNvPr>
            <p:cNvSpPr txBox="1">
              <a:spLocks/>
            </p:cNvSpPr>
            <p:nvPr/>
          </p:nvSpPr>
          <p:spPr>
            <a:xfrm>
              <a:off x="3327764" y="6282305"/>
              <a:ext cx="9144000" cy="50379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IN" dirty="0">
                  <a:cs typeface="Calibri"/>
                </a:rPr>
                <a:t>: </a:t>
              </a:r>
              <a:r>
                <a:rPr lang="en-IN" dirty="0">
                  <a:cs typeface="Calibri"/>
                  <a:hlinkClick r:id="rId5"/>
                </a:rPr>
                <a:t>parikshitb52@gmail.com</a:t>
              </a:r>
              <a:r>
                <a:rPr lang="en-IN" dirty="0">
                  <a:cs typeface="Calibri"/>
                </a:rPr>
                <a:t>, site   : pbansal5.github.io </a:t>
              </a:r>
            </a:p>
          </p:txBody>
        </p:sp>
        <p:pic>
          <p:nvPicPr>
            <p:cNvPr id="9" name="Picture 8" descr="A black and white basketball&#10;&#10;Description automatically generated with medium confidence">
              <a:extLst>
                <a:ext uri="{FF2B5EF4-FFF2-40B4-BE49-F238E27FC236}">
                  <a16:creationId xmlns:a16="http://schemas.microsoft.com/office/drawing/2014/main" id="{8D22AD3A-B91C-9562-61D6-F1A1C16074D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027086" y="6165633"/>
              <a:ext cx="658503" cy="658503"/>
            </a:xfrm>
            <a:prstGeom prst="rect">
              <a:avLst/>
            </a:prstGeom>
          </p:spPr>
        </p:pic>
        <p:pic>
          <p:nvPicPr>
            <p:cNvPr id="11" name="Picture 10" descr="Shape&#10;&#10;Description automatically generated with low confidence">
              <a:extLst>
                <a:ext uri="{FF2B5EF4-FFF2-40B4-BE49-F238E27FC236}">
                  <a16:creationId xmlns:a16="http://schemas.microsoft.com/office/drawing/2014/main" id="{FBC49293-CD89-5DB4-F40C-877242D59A5E}"/>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968148" y="6221101"/>
              <a:ext cx="569663" cy="569663"/>
            </a:xfrm>
            <a:prstGeom prst="rect">
              <a:avLst/>
            </a:prstGeom>
          </p:spPr>
        </p:pic>
      </p:grpSp>
      <p:sp>
        <p:nvSpPr>
          <p:cNvPr id="5" name="Subtitle 2">
            <a:extLst>
              <a:ext uri="{FF2B5EF4-FFF2-40B4-BE49-F238E27FC236}">
                <a16:creationId xmlns:a16="http://schemas.microsoft.com/office/drawing/2014/main" id="{9BC17AFF-95A6-EAC4-3A56-9BC865A66681}"/>
              </a:ext>
            </a:extLst>
          </p:cNvPr>
          <p:cNvSpPr txBox="1">
            <a:spLocks/>
          </p:cNvSpPr>
          <p:nvPr/>
        </p:nvSpPr>
        <p:spPr>
          <a:xfrm>
            <a:off x="3113313" y="5515628"/>
            <a:ext cx="5965373" cy="503790"/>
          </a:xfrm>
          <a:prstGeom prst="rect">
            <a:avLst/>
          </a:prstGeom>
        </p:spPr>
        <p:txBody>
          <a:bodyPr vert="horz" lIns="91440" tIns="45720" rIns="91440" bIns="45720" rtlCol="0" anchor="t">
            <a:normAutofit/>
          </a:bodyPr>
          <a:lstStyle>
            <a:lvl1pPr marL="0" indent="0" algn="ctr" defTabSz="914400" rtl="0" eaLnBrk="1" latinLnBrk="0" hangingPunct="1">
              <a:lnSpc>
                <a:spcPct val="90000"/>
              </a:lnSpc>
              <a:spcBef>
                <a:spcPts val="1000"/>
              </a:spcBef>
              <a:buFont typeface="Arial" panose="020B0604020202020204" pitchFamily="34" charset="0"/>
              <a:buNone/>
              <a:defRPr sz="2400" kern="1200">
                <a:solidFill>
                  <a:schemeClr val="tx1"/>
                </a:solidFill>
                <a:latin typeface="+mn-lt"/>
                <a:ea typeface="+mn-ea"/>
                <a:cs typeface="+mn-cs"/>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endParaRPr lang="en-IN" dirty="0">
              <a:cs typeface="Calibri"/>
            </a:endParaRPr>
          </a:p>
        </p:txBody>
      </p:sp>
    </p:spTree>
    <p:extLst>
      <p:ext uri="{BB962C8B-B14F-4D97-AF65-F5344CB8AC3E}">
        <p14:creationId xmlns:p14="http://schemas.microsoft.com/office/powerpoint/2010/main" val="1560278501"/>
      </p:ext>
    </p:extLst>
  </p:cSld>
  <p:clrMapOvr>
    <a:masterClrMapping/>
  </p:clrMapOvr>
  <p:extLst>
    <p:ext uri="{6950BFC3-D8DA-4A85-94F7-54DA5524770B}">
      <p188:commentRel xmlns:p188="http://schemas.microsoft.com/office/powerpoint/2018/8/main" r:id="rId2"/>
    </p:ext>
  </p:extLs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A3EB6-84C5-10BC-845F-4CBD196A2C7E}"/>
              </a:ext>
            </a:extLst>
          </p:cNvPr>
          <p:cNvSpPr>
            <a:spLocks noGrp="1"/>
          </p:cNvSpPr>
          <p:nvPr>
            <p:ph type="title"/>
          </p:nvPr>
        </p:nvSpPr>
        <p:spPr/>
        <p:txBody>
          <a:bodyPr/>
          <a:lstStyle/>
          <a:p>
            <a:r>
              <a:rPr lang="en-US" dirty="0"/>
              <a:t>Empirical Results</a:t>
            </a:r>
            <a:endParaRPr lang="en-IN" dirty="0"/>
          </a:p>
        </p:txBody>
      </p:sp>
      <p:sp>
        <p:nvSpPr>
          <p:cNvPr id="3" name="Content Placeholder 2">
            <a:extLst>
              <a:ext uri="{FF2B5EF4-FFF2-40B4-BE49-F238E27FC236}">
                <a16:creationId xmlns:a16="http://schemas.microsoft.com/office/drawing/2014/main" id="{29FC6CE7-B52F-AEB4-CA79-4E1290AFE33A}"/>
              </a:ext>
            </a:extLst>
          </p:cNvPr>
          <p:cNvSpPr>
            <a:spLocks noGrp="1"/>
          </p:cNvSpPr>
          <p:nvPr>
            <p:ph idx="1"/>
          </p:nvPr>
        </p:nvSpPr>
        <p:spPr>
          <a:xfrm>
            <a:off x="838200" y="1825625"/>
            <a:ext cx="10515600" cy="1828800"/>
          </a:xfrm>
        </p:spPr>
        <p:txBody>
          <a:bodyPr>
            <a:normAutofit/>
          </a:bodyPr>
          <a:lstStyle/>
          <a:p>
            <a:pPr marL="0" indent="0">
              <a:buNone/>
            </a:pPr>
            <a:r>
              <a:rPr lang="en-IN" dirty="0">
                <a:cs typeface="Calibri" panose="020F0502020204030204"/>
              </a:rPr>
              <a:t>Construct two realistic OOD evaluation benchmarks. </a:t>
            </a:r>
          </a:p>
          <a:p>
            <a:pPr marL="0" indent="0">
              <a:buNone/>
            </a:pPr>
            <a:r>
              <a:rPr lang="en-IN" dirty="0">
                <a:cs typeface="Calibri" panose="020F0502020204030204"/>
              </a:rPr>
              <a:t>2. </a:t>
            </a:r>
            <a:r>
              <a:rPr lang="en-IN" b="1" dirty="0">
                <a:ea typeface="+mn-lt"/>
                <a:cs typeface="+mn-lt"/>
              </a:rPr>
              <a:t>Temporal Shift:</a:t>
            </a:r>
            <a:r>
              <a:rPr lang="en-IN" b="1" dirty="0">
                <a:cs typeface="Calibri" panose="020F0502020204030204"/>
              </a:rPr>
              <a:t> </a:t>
            </a:r>
            <a:r>
              <a:rPr lang="en-IN" dirty="0">
                <a:cs typeface="Calibri" panose="020F0502020204030204"/>
              </a:rPr>
              <a:t>New queries and items are added over time </a:t>
            </a:r>
          </a:p>
          <a:p>
            <a:pPr marL="0" indent="0">
              <a:buNone/>
            </a:pPr>
            <a:endParaRPr lang="en-IN" dirty="0">
              <a:cs typeface="Calibri" panose="020F0502020204030204"/>
            </a:endParaRPr>
          </a:p>
        </p:txBody>
      </p:sp>
      <p:graphicFrame>
        <p:nvGraphicFramePr>
          <p:cNvPr id="4" name="Table 9">
            <a:extLst>
              <a:ext uri="{FF2B5EF4-FFF2-40B4-BE49-F238E27FC236}">
                <a16:creationId xmlns:a16="http://schemas.microsoft.com/office/drawing/2014/main" id="{FAF3B617-E0FB-C685-05C9-10D98B71C2CC}"/>
              </a:ext>
            </a:extLst>
          </p:cNvPr>
          <p:cNvGraphicFramePr>
            <a:graphicFrameLocks noGrp="1"/>
          </p:cNvGraphicFramePr>
          <p:nvPr>
            <p:extLst>
              <p:ext uri="{D42A27DB-BD31-4B8C-83A1-F6EECF244321}">
                <p14:modId xmlns:p14="http://schemas.microsoft.com/office/powerpoint/2010/main" val="1100444853"/>
              </p:ext>
            </p:extLst>
          </p:nvPr>
        </p:nvGraphicFramePr>
        <p:xfrm>
          <a:off x="1059725" y="3835507"/>
          <a:ext cx="9322767" cy="2194560"/>
        </p:xfrm>
        <a:graphic>
          <a:graphicData uri="http://schemas.openxmlformats.org/drawingml/2006/table">
            <a:tbl>
              <a:tblPr firstRow="1" bandRow="1">
                <a:tableStyleId>{5C22544A-7EE6-4342-B048-85BDC9FD1C3A}</a:tableStyleId>
              </a:tblPr>
              <a:tblGrid>
                <a:gridCol w="3107589">
                  <a:extLst>
                    <a:ext uri="{9D8B030D-6E8A-4147-A177-3AD203B41FA5}">
                      <a16:colId xmlns:a16="http://schemas.microsoft.com/office/drawing/2014/main" val="141304820"/>
                    </a:ext>
                  </a:extLst>
                </a:gridCol>
                <a:gridCol w="3107589">
                  <a:extLst>
                    <a:ext uri="{9D8B030D-6E8A-4147-A177-3AD203B41FA5}">
                      <a16:colId xmlns:a16="http://schemas.microsoft.com/office/drawing/2014/main" val="2397376940"/>
                    </a:ext>
                  </a:extLst>
                </a:gridCol>
                <a:gridCol w="3107589">
                  <a:extLst>
                    <a:ext uri="{9D8B030D-6E8A-4147-A177-3AD203B41FA5}">
                      <a16:colId xmlns:a16="http://schemas.microsoft.com/office/drawing/2014/main" val="2098094926"/>
                    </a:ext>
                  </a:extLst>
                </a:gridCol>
              </a:tblGrid>
              <a:tr h="359944">
                <a:tc>
                  <a:txBody>
                    <a:bodyPr/>
                    <a:lstStyle/>
                    <a:p>
                      <a:r>
                        <a:rPr lang="en-IN" dirty="0"/>
                        <a:t>Finetuning Method</a:t>
                      </a:r>
                    </a:p>
                  </a:txBody>
                  <a:tcPr/>
                </a:tc>
                <a:tc>
                  <a:txBody>
                    <a:bodyPr/>
                    <a:lstStyle/>
                    <a:p>
                      <a:r>
                        <a:rPr lang="en-IN" dirty="0"/>
                        <a:t>Amazon131K (ID)</a:t>
                      </a:r>
                    </a:p>
                  </a:txBody>
                  <a:tcPr/>
                </a:tc>
                <a:tc>
                  <a:txBody>
                    <a:bodyPr/>
                    <a:lstStyle/>
                    <a:p>
                      <a:r>
                        <a:rPr lang="en-IN" dirty="0"/>
                        <a:t>Amazon1.3M (OOD)</a:t>
                      </a:r>
                    </a:p>
                  </a:txBody>
                  <a:tcPr/>
                </a:tc>
                <a:extLst>
                  <a:ext uri="{0D108BD9-81ED-4DB2-BD59-A6C34878D82A}">
                    <a16:rowId xmlns:a16="http://schemas.microsoft.com/office/drawing/2014/main" val="42420570"/>
                  </a:ext>
                </a:extLst>
              </a:tr>
              <a:tr h="359944">
                <a:tc>
                  <a:txBody>
                    <a:bodyPr/>
                    <a:lstStyle/>
                    <a:p>
                      <a:r>
                        <a:rPr lang="en-IN" dirty="0"/>
                        <a:t>Base</a:t>
                      </a:r>
                    </a:p>
                  </a:txBody>
                  <a:tcPr/>
                </a:tc>
                <a:tc>
                  <a:txBody>
                    <a:bodyPr/>
                    <a:lstStyle/>
                    <a:p>
                      <a:r>
                        <a:rPr lang="en-IN" dirty="0"/>
                        <a:t>22.50</a:t>
                      </a:r>
                    </a:p>
                  </a:txBody>
                  <a:tcPr/>
                </a:tc>
                <a:tc>
                  <a:txBody>
                    <a:bodyPr/>
                    <a:lstStyle/>
                    <a:p>
                      <a:r>
                        <a:rPr lang="en-IN" dirty="0"/>
                        <a:t>25.71</a:t>
                      </a:r>
                    </a:p>
                  </a:txBody>
                  <a:tcPr/>
                </a:tc>
                <a:extLst>
                  <a:ext uri="{0D108BD9-81ED-4DB2-BD59-A6C34878D82A}">
                    <a16:rowId xmlns:a16="http://schemas.microsoft.com/office/drawing/2014/main" val="2664677337"/>
                  </a:ext>
                </a:extLst>
              </a:tr>
              <a:tr h="359944">
                <a:tc>
                  <a:txBody>
                    <a:bodyPr/>
                    <a:lstStyle/>
                    <a:p>
                      <a:r>
                        <a:rPr lang="en-IN" dirty="0"/>
                        <a:t>Finetuned</a:t>
                      </a:r>
                    </a:p>
                  </a:txBody>
                  <a:tcPr/>
                </a:tc>
                <a:tc>
                  <a:txBody>
                    <a:bodyPr/>
                    <a:lstStyle/>
                    <a:p>
                      <a:r>
                        <a:rPr lang="en-IN" dirty="0"/>
                        <a:t>39.71</a:t>
                      </a:r>
                    </a:p>
                  </a:txBody>
                  <a:tcPr/>
                </a:tc>
                <a:tc>
                  <a:txBody>
                    <a:bodyPr/>
                    <a:lstStyle/>
                    <a:p>
                      <a:r>
                        <a:rPr lang="en-IN" dirty="0"/>
                        <a:t>26.02</a:t>
                      </a:r>
                    </a:p>
                  </a:txBody>
                  <a:tcPr/>
                </a:tc>
                <a:extLst>
                  <a:ext uri="{0D108BD9-81ED-4DB2-BD59-A6C34878D82A}">
                    <a16:rowId xmlns:a16="http://schemas.microsoft.com/office/drawing/2014/main" val="1897617411"/>
                  </a:ext>
                </a:extLst>
              </a:tr>
              <a:tr h="359944">
                <a:tc>
                  <a:txBody>
                    <a:bodyPr/>
                    <a:lstStyle/>
                    <a:p>
                      <a:r>
                        <a:rPr lang="en-IN" dirty="0" err="1"/>
                        <a:t>MaskReg</a:t>
                      </a:r>
                      <a:endParaRPr lang="en-IN" dirty="0"/>
                    </a:p>
                  </a:txBody>
                  <a:tcPr/>
                </a:tc>
                <a:tc>
                  <a:txBody>
                    <a:bodyPr/>
                    <a:lstStyle/>
                    <a:p>
                      <a:r>
                        <a:rPr lang="en-IN" dirty="0"/>
                        <a:t>39.56</a:t>
                      </a:r>
                    </a:p>
                  </a:txBody>
                  <a:tcPr/>
                </a:tc>
                <a:tc>
                  <a:txBody>
                    <a:bodyPr/>
                    <a:lstStyle/>
                    <a:p>
                      <a:r>
                        <a:rPr lang="en-IN" dirty="0"/>
                        <a:t>26.65</a:t>
                      </a:r>
                    </a:p>
                  </a:txBody>
                  <a:tcPr/>
                </a:tc>
                <a:extLst>
                  <a:ext uri="{0D108BD9-81ED-4DB2-BD59-A6C34878D82A}">
                    <a16:rowId xmlns:a16="http://schemas.microsoft.com/office/drawing/2014/main" val="2735477927"/>
                  </a:ext>
                </a:extLst>
              </a:tr>
              <a:tr h="359944">
                <a:tc>
                  <a:txBody>
                    <a:bodyPr/>
                    <a:lstStyle/>
                    <a:p>
                      <a:r>
                        <a:rPr lang="en-IN" dirty="0" err="1"/>
                        <a:t>SimCSE</a:t>
                      </a:r>
                      <a:endParaRPr lang="en-IN" dirty="0"/>
                    </a:p>
                  </a:txBody>
                  <a:tcPr/>
                </a:tc>
                <a:tc>
                  <a:txBody>
                    <a:bodyPr/>
                    <a:lstStyle/>
                    <a:p>
                      <a:r>
                        <a:rPr lang="en-IN" dirty="0"/>
                        <a:t>39.47</a:t>
                      </a:r>
                    </a:p>
                  </a:txBody>
                  <a:tcPr/>
                </a:tc>
                <a:tc>
                  <a:txBody>
                    <a:bodyPr/>
                    <a:lstStyle/>
                    <a:p>
                      <a:r>
                        <a:rPr lang="en-IN" dirty="0"/>
                        <a:t>26.05</a:t>
                      </a:r>
                    </a:p>
                  </a:txBody>
                  <a:tcPr/>
                </a:tc>
                <a:extLst>
                  <a:ext uri="{0D108BD9-81ED-4DB2-BD59-A6C34878D82A}">
                    <a16:rowId xmlns:a16="http://schemas.microsoft.com/office/drawing/2014/main" val="2745696108"/>
                  </a:ext>
                </a:extLst>
              </a:tr>
              <a:tr h="359944">
                <a:tc>
                  <a:txBody>
                    <a:bodyPr/>
                    <a:lstStyle/>
                    <a:p>
                      <a:r>
                        <a:rPr lang="en-IN" dirty="0" err="1"/>
                        <a:t>ITVReg</a:t>
                      </a:r>
                      <a:endParaRPr lang="en-IN" dirty="0"/>
                    </a:p>
                  </a:txBody>
                  <a:tcPr/>
                </a:tc>
                <a:tc>
                  <a:txBody>
                    <a:bodyPr/>
                    <a:lstStyle/>
                    <a:p>
                      <a:r>
                        <a:rPr lang="en-IN" b="1" dirty="0"/>
                        <a:t>39.72</a:t>
                      </a:r>
                    </a:p>
                  </a:txBody>
                  <a:tcPr/>
                </a:tc>
                <a:tc>
                  <a:txBody>
                    <a:bodyPr/>
                    <a:lstStyle/>
                    <a:p>
                      <a:r>
                        <a:rPr lang="en-IN" b="1" dirty="0"/>
                        <a:t>27.08</a:t>
                      </a:r>
                    </a:p>
                  </a:txBody>
                  <a:tcPr/>
                </a:tc>
                <a:extLst>
                  <a:ext uri="{0D108BD9-81ED-4DB2-BD59-A6C34878D82A}">
                    <a16:rowId xmlns:a16="http://schemas.microsoft.com/office/drawing/2014/main" val="3305815318"/>
                  </a:ext>
                </a:extLst>
              </a:tr>
            </a:tbl>
          </a:graphicData>
        </a:graphic>
      </p:graphicFrame>
      <p:graphicFrame>
        <p:nvGraphicFramePr>
          <p:cNvPr id="5" name="Table 4">
            <a:extLst>
              <a:ext uri="{FF2B5EF4-FFF2-40B4-BE49-F238E27FC236}">
                <a16:creationId xmlns:a16="http://schemas.microsoft.com/office/drawing/2014/main" id="{E8975E09-D6DA-793C-F27A-37B7CFACD566}"/>
              </a:ext>
            </a:extLst>
          </p:cNvPr>
          <p:cNvGraphicFramePr>
            <a:graphicFrameLocks noGrp="1"/>
          </p:cNvGraphicFramePr>
          <p:nvPr>
            <p:extLst>
              <p:ext uri="{D42A27DB-BD31-4B8C-83A1-F6EECF244321}">
                <p14:modId xmlns:p14="http://schemas.microsoft.com/office/powerpoint/2010/main" val="1699850750"/>
              </p:ext>
            </p:extLst>
          </p:nvPr>
        </p:nvGraphicFramePr>
        <p:xfrm>
          <a:off x="1059726" y="3835507"/>
          <a:ext cx="9322767" cy="1828800"/>
        </p:xfrm>
        <a:graphic>
          <a:graphicData uri="http://schemas.openxmlformats.org/drawingml/2006/table">
            <a:tbl>
              <a:tblPr firstRow="1" bandRow="1">
                <a:tableStyleId>{5C22544A-7EE6-4342-B048-85BDC9FD1C3A}</a:tableStyleId>
              </a:tblPr>
              <a:tblGrid>
                <a:gridCol w="3107589">
                  <a:extLst>
                    <a:ext uri="{9D8B030D-6E8A-4147-A177-3AD203B41FA5}">
                      <a16:colId xmlns:a16="http://schemas.microsoft.com/office/drawing/2014/main" val="141304820"/>
                    </a:ext>
                  </a:extLst>
                </a:gridCol>
                <a:gridCol w="3107589">
                  <a:extLst>
                    <a:ext uri="{9D8B030D-6E8A-4147-A177-3AD203B41FA5}">
                      <a16:colId xmlns:a16="http://schemas.microsoft.com/office/drawing/2014/main" val="2397376940"/>
                    </a:ext>
                  </a:extLst>
                </a:gridCol>
                <a:gridCol w="3107589">
                  <a:extLst>
                    <a:ext uri="{9D8B030D-6E8A-4147-A177-3AD203B41FA5}">
                      <a16:colId xmlns:a16="http://schemas.microsoft.com/office/drawing/2014/main" val="2098094926"/>
                    </a:ext>
                  </a:extLst>
                </a:gridCol>
              </a:tblGrid>
              <a:tr h="359944">
                <a:tc>
                  <a:txBody>
                    <a:bodyPr/>
                    <a:lstStyle/>
                    <a:p>
                      <a:r>
                        <a:rPr lang="en-IN" dirty="0"/>
                        <a:t>Finetuning Method</a:t>
                      </a:r>
                    </a:p>
                  </a:txBody>
                  <a:tcPr/>
                </a:tc>
                <a:tc>
                  <a:txBody>
                    <a:bodyPr/>
                    <a:lstStyle/>
                    <a:p>
                      <a:r>
                        <a:rPr lang="en-IN" dirty="0"/>
                        <a:t>Amazon131K (ID)</a:t>
                      </a:r>
                    </a:p>
                  </a:txBody>
                  <a:tcPr/>
                </a:tc>
                <a:tc>
                  <a:txBody>
                    <a:bodyPr/>
                    <a:lstStyle/>
                    <a:p>
                      <a:r>
                        <a:rPr lang="en-IN" dirty="0"/>
                        <a:t>Amazon1.3M (OOD)</a:t>
                      </a:r>
                    </a:p>
                  </a:txBody>
                  <a:tcPr/>
                </a:tc>
                <a:extLst>
                  <a:ext uri="{0D108BD9-81ED-4DB2-BD59-A6C34878D82A}">
                    <a16:rowId xmlns:a16="http://schemas.microsoft.com/office/drawing/2014/main" val="42420570"/>
                  </a:ext>
                </a:extLst>
              </a:tr>
              <a:tr h="359944">
                <a:tc>
                  <a:txBody>
                    <a:bodyPr/>
                    <a:lstStyle/>
                    <a:p>
                      <a:r>
                        <a:rPr lang="en-IN" dirty="0"/>
                        <a:t>Base</a:t>
                      </a:r>
                    </a:p>
                  </a:txBody>
                  <a:tcPr/>
                </a:tc>
                <a:tc>
                  <a:txBody>
                    <a:bodyPr/>
                    <a:lstStyle/>
                    <a:p>
                      <a:r>
                        <a:rPr lang="en-IN" dirty="0"/>
                        <a:t>22.50</a:t>
                      </a:r>
                    </a:p>
                  </a:txBody>
                  <a:tcPr/>
                </a:tc>
                <a:tc>
                  <a:txBody>
                    <a:bodyPr/>
                    <a:lstStyle/>
                    <a:p>
                      <a:r>
                        <a:rPr lang="en-IN" dirty="0"/>
                        <a:t>25.71</a:t>
                      </a:r>
                    </a:p>
                  </a:txBody>
                  <a:tcPr/>
                </a:tc>
                <a:extLst>
                  <a:ext uri="{0D108BD9-81ED-4DB2-BD59-A6C34878D82A}">
                    <a16:rowId xmlns:a16="http://schemas.microsoft.com/office/drawing/2014/main" val="2664677337"/>
                  </a:ext>
                </a:extLst>
              </a:tr>
              <a:tr h="359944">
                <a:tc>
                  <a:txBody>
                    <a:bodyPr/>
                    <a:lstStyle/>
                    <a:p>
                      <a:r>
                        <a:rPr lang="en-IN" dirty="0"/>
                        <a:t>Finetuned</a:t>
                      </a:r>
                    </a:p>
                  </a:txBody>
                  <a:tcPr/>
                </a:tc>
                <a:tc>
                  <a:txBody>
                    <a:bodyPr/>
                    <a:lstStyle/>
                    <a:p>
                      <a:r>
                        <a:rPr lang="en-IN" dirty="0"/>
                        <a:t>39.71</a:t>
                      </a:r>
                    </a:p>
                  </a:txBody>
                  <a:tcPr/>
                </a:tc>
                <a:tc>
                  <a:txBody>
                    <a:bodyPr/>
                    <a:lstStyle/>
                    <a:p>
                      <a:r>
                        <a:rPr lang="en-IN" dirty="0"/>
                        <a:t>26.02</a:t>
                      </a:r>
                    </a:p>
                  </a:txBody>
                  <a:tcPr/>
                </a:tc>
                <a:extLst>
                  <a:ext uri="{0D108BD9-81ED-4DB2-BD59-A6C34878D82A}">
                    <a16:rowId xmlns:a16="http://schemas.microsoft.com/office/drawing/2014/main" val="1897617411"/>
                  </a:ext>
                </a:extLst>
              </a:tr>
              <a:tr h="359944">
                <a:tc>
                  <a:txBody>
                    <a:bodyPr/>
                    <a:lstStyle/>
                    <a:p>
                      <a:r>
                        <a:rPr lang="en-IN" dirty="0" err="1"/>
                        <a:t>MaskReg</a:t>
                      </a:r>
                      <a:r>
                        <a:rPr lang="en-IN" dirty="0"/>
                        <a:t> [Wu et al.]</a:t>
                      </a:r>
                    </a:p>
                  </a:txBody>
                  <a:tcPr/>
                </a:tc>
                <a:tc>
                  <a:txBody>
                    <a:bodyPr/>
                    <a:lstStyle/>
                    <a:p>
                      <a:r>
                        <a:rPr lang="en-IN" dirty="0"/>
                        <a:t>39.56</a:t>
                      </a:r>
                    </a:p>
                  </a:txBody>
                  <a:tcPr/>
                </a:tc>
                <a:tc>
                  <a:txBody>
                    <a:bodyPr/>
                    <a:lstStyle/>
                    <a:p>
                      <a:r>
                        <a:rPr lang="en-IN" dirty="0"/>
                        <a:t>26.65</a:t>
                      </a:r>
                    </a:p>
                  </a:txBody>
                  <a:tcPr/>
                </a:tc>
                <a:extLst>
                  <a:ext uri="{0D108BD9-81ED-4DB2-BD59-A6C34878D82A}">
                    <a16:rowId xmlns:a16="http://schemas.microsoft.com/office/drawing/2014/main" val="2735477927"/>
                  </a:ext>
                </a:extLst>
              </a:tr>
              <a:tr h="359944">
                <a:tc>
                  <a:txBody>
                    <a:bodyPr/>
                    <a:lstStyle/>
                    <a:p>
                      <a:r>
                        <a:rPr lang="en-IN" dirty="0" err="1"/>
                        <a:t>SimCSE</a:t>
                      </a:r>
                      <a:r>
                        <a:rPr lang="en-IN" dirty="0"/>
                        <a:t> [Gao et al.]</a:t>
                      </a:r>
                    </a:p>
                  </a:txBody>
                  <a:tcPr/>
                </a:tc>
                <a:tc>
                  <a:txBody>
                    <a:bodyPr/>
                    <a:lstStyle/>
                    <a:p>
                      <a:r>
                        <a:rPr lang="en-IN" dirty="0"/>
                        <a:t>39.47</a:t>
                      </a:r>
                    </a:p>
                  </a:txBody>
                  <a:tcPr/>
                </a:tc>
                <a:tc>
                  <a:txBody>
                    <a:bodyPr/>
                    <a:lstStyle/>
                    <a:p>
                      <a:r>
                        <a:rPr lang="en-IN" dirty="0"/>
                        <a:t>26.05</a:t>
                      </a:r>
                    </a:p>
                  </a:txBody>
                  <a:tcPr/>
                </a:tc>
                <a:extLst>
                  <a:ext uri="{0D108BD9-81ED-4DB2-BD59-A6C34878D82A}">
                    <a16:rowId xmlns:a16="http://schemas.microsoft.com/office/drawing/2014/main" val="2745696108"/>
                  </a:ext>
                </a:extLst>
              </a:tr>
            </a:tbl>
          </a:graphicData>
        </a:graphic>
      </p:graphicFrame>
      <p:graphicFrame>
        <p:nvGraphicFramePr>
          <p:cNvPr id="6" name="Table 5">
            <a:extLst>
              <a:ext uri="{FF2B5EF4-FFF2-40B4-BE49-F238E27FC236}">
                <a16:creationId xmlns:a16="http://schemas.microsoft.com/office/drawing/2014/main" id="{C6D3A471-2BDD-CFDE-5EC4-18CB7E5D83A9}"/>
              </a:ext>
            </a:extLst>
          </p:cNvPr>
          <p:cNvGraphicFramePr>
            <a:graphicFrameLocks noGrp="1"/>
          </p:cNvGraphicFramePr>
          <p:nvPr>
            <p:extLst>
              <p:ext uri="{D42A27DB-BD31-4B8C-83A1-F6EECF244321}">
                <p14:modId xmlns:p14="http://schemas.microsoft.com/office/powerpoint/2010/main" val="1221663182"/>
              </p:ext>
            </p:extLst>
          </p:nvPr>
        </p:nvGraphicFramePr>
        <p:xfrm>
          <a:off x="1059725" y="3825345"/>
          <a:ext cx="9322767" cy="1097280"/>
        </p:xfrm>
        <a:graphic>
          <a:graphicData uri="http://schemas.openxmlformats.org/drawingml/2006/table">
            <a:tbl>
              <a:tblPr firstRow="1" bandRow="1">
                <a:tableStyleId>{5C22544A-7EE6-4342-B048-85BDC9FD1C3A}</a:tableStyleId>
              </a:tblPr>
              <a:tblGrid>
                <a:gridCol w="3107589">
                  <a:extLst>
                    <a:ext uri="{9D8B030D-6E8A-4147-A177-3AD203B41FA5}">
                      <a16:colId xmlns:a16="http://schemas.microsoft.com/office/drawing/2014/main" val="141304820"/>
                    </a:ext>
                  </a:extLst>
                </a:gridCol>
                <a:gridCol w="3107589">
                  <a:extLst>
                    <a:ext uri="{9D8B030D-6E8A-4147-A177-3AD203B41FA5}">
                      <a16:colId xmlns:a16="http://schemas.microsoft.com/office/drawing/2014/main" val="2397376940"/>
                    </a:ext>
                  </a:extLst>
                </a:gridCol>
                <a:gridCol w="3107589">
                  <a:extLst>
                    <a:ext uri="{9D8B030D-6E8A-4147-A177-3AD203B41FA5}">
                      <a16:colId xmlns:a16="http://schemas.microsoft.com/office/drawing/2014/main" val="2098094926"/>
                    </a:ext>
                  </a:extLst>
                </a:gridCol>
              </a:tblGrid>
              <a:tr h="359944">
                <a:tc>
                  <a:txBody>
                    <a:bodyPr/>
                    <a:lstStyle/>
                    <a:p>
                      <a:r>
                        <a:rPr lang="en-IN" dirty="0"/>
                        <a:t>Finetuning Method</a:t>
                      </a:r>
                    </a:p>
                  </a:txBody>
                  <a:tcPr/>
                </a:tc>
                <a:tc>
                  <a:txBody>
                    <a:bodyPr/>
                    <a:lstStyle/>
                    <a:p>
                      <a:r>
                        <a:rPr lang="en-IN" dirty="0"/>
                        <a:t>Amazon131K (ID)</a:t>
                      </a:r>
                    </a:p>
                  </a:txBody>
                  <a:tcPr/>
                </a:tc>
                <a:tc>
                  <a:txBody>
                    <a:bodyPr/>
                    <a:lstStyle/>
                    <a:p>
                      <a:r>
                        <a:rPr lang="en-IN" dirty="0"/>
                        <a:t>Amazon1.3M (OOD)</a:t>
                      </a:r>
                    </a:p>
                  </a:txBody>
                  <a:tcPr/>
                </a:tc>
                <a:extLst>
                  <a:ext uri="{0D108BD9-81ED-4DB2-BD59-A6C34878D82A}">
                    <a16:rowId xmlns:a16="http://schemas.microsoft.com/office/drawing/2014/main" val="42420570"/>
                  </a:ext>
                </a:extLst>
              </a:tr>
              <a:tr h="359944">
                <a:tc>
                  <a:txBody>
                    <a:bodyPr/>
                    <a:lstStyle/>
                    <a:p>
                      <a:r>
                        <a:rPr lang="en-IN" dirty="0"/>
                        <a:t>Base</a:t>
                      </a:r>
                    </a:p>
                  </a:txBody>
                  <a:tcPr/>
                </a:tc>
                <a:tc>
                  <a:txBody>
                    <a:bodyPr/>
                    <a:lstStyle/>
                    <a:p>
                      <a:r>
                        <a:rPr lang="en-IN" dirty="0"/>
                        <a:t>22.50</a:t>
                      </a:r>
                    </a:p>
                  </a:txBody>
                  <a:tcPr/>
                </a:tc>
                <a:tc>
                  <a:txBody>
                    <a:bodyPr/>
                    <a:lstStyle/>
                    <a:p>
                      <a:r>
                        <a:rPr lang="en-IN" dirty="0"/>
                        <a:t>25.71</a:t>
                      </a:r>
                    </a:p>
                  </a:txBody>
                  <a:tcPr/>
                </a:tc>
                <a:extLst>
                  <a:ext uri="{0D108BD9-81ED-4DB2-BD59-A6C34878D82A}">
                    <a16:rowId xmlns:a16="http://schemas.microsoft.com/office/drawing/2014/main" val="2664677337"/>
                  </a:ext>
                </a:extLst>
              </a:tr>
              <a:tr h="359944">
                <a:tc>
                  <a:txBody>
                    <a:bodyPr/>
                    <a:lstStyle/>
                    <a:p>
                      <a:r>
                        <a:rPr lang="en-IN" dirty="0"/>
                        <a:t>Finetuned</a:t>
                      </a:r>
                    </a:p>
                  </a:txBody>
                  <a:tcPr/>
                </a:tc>
                <a:tc>
                  <a:txBody>
                    <a:bodyPr/>
                    <a:lstStyle/>
                    <a:p>
                      <a:r>
                        <a:rPr lang="en-IN" dirty="0"/>
                        <a:t>39.71</a:t>
                      </a:r>
                    </a:p>
                  </a:txBody>
                  <a:tcPr/>
                </a:tc>
                <a:tc>
                  <a:txBody>
                    <a:bodyPr/>
                    <a:lstStyle/>
                    <a:p>
                      <a:r>
                        <a:rPr lang="en-IN" dirty="0"/>
                        <a:t>26.02</a:t>
                      </a:r>
                    </a:p>
                  </a:txBody>
                  <a:tcPr/>
                </a:tc>
                <a:extLst>
                  <a:ext uri="{0D108BD9-81ED-4DB2-BD59-A6C34878D82A}">
                    <a16:rowId xmlns:a16="http://schemas.microsoft.com/office/drawing/2014/main" val="1897617411"/>
                  </a:ext>
                </a:extLst>
              </a:tr>
            </a:tbl>
          </a:graphicData>
        </a:graphic>
      </p:graphicFrame>
    </p:spTree>
    <p:extLst>
      <p:ext uri="{BB962C8B-B14F-4D97-AF65-F5344CB8AC3E}">
        <p14:creationId xmlns:p14="http://schemas.microsoft.com/office/powerpoint/2010/main" val="2223163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fade">
                                      <p:cBhvr>
                                        <p:cTn id="1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3"/>
    </p:ext>
  </p:extLs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01C045-983D-252F-A46B-8DEB39C26C5C}"/>
              </a:ext>
            </a:extLst>
          </p:cNvPr>
          <p:cNvSpPr>
            <a:spLocks noGrp="1"/>
          </p:cNvSpPr>
          <p:nvPr>
            <p:ph type="title"/>
          </p:nvPr>
        </p:nvSpPr>
        <p:spPr/>
        <p:txBody>
          <a:bodyPr/>
          <a:lstStyle/>
          <a:p>
            <a:r>
              <a:rPr lang="en-IN" dirty="0"/>
              <a:t>Thanks for your time </a:t>
            </a:r>
            <a:r>
              <a:rPr lang="en-IN" dirty="0">
                <a:sym typeface="Wingdings" panose="05000000000000000000" pitchFamily="2" charset="2"/>
              </a:rPr>
              <a:t></a:t>
            </a:r>
            <a:endParaRPr lang="en-IN" dirty="0"/>
          </a:p>
        </p:txBody>
      </p:sp>
    </p:spTree>
    <p:extLst>
      <p:ext uri="{BB962C8B-B14F-4D97-AF65-F5344CB8AC3E}">
        <p14:creationId xmlns:p14="http://schemas.microsoft.com/office/powerpoint/2010/main" val="3874815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 name="Rectangle: Rounded Corners 66">
            <a:extLst>
              <a:ext uri="{FF2B5EF4-FFF2-40B4-BE49-F238E27FC236}">
                <a16:creationId xmlns:a16="http://schemas.microsoft.com/office/drawing/2014/main" id="{6BDB7D5B-3CB2-561E-FBFF-F861C829B158}"/>
              </a:ext>
            </a:extLst>
          </p:cNvPr>
          <p:cNvSpPr/>
          <p:nvPr/>
        </p:nvSpPr>
        <p:spPr>
          <a:xfrm>
            <a:off x="4511337" y="4392178"/>
            <a:ext cx="5793872" cy="1337075"/>
          </a:xfrm>
          <a:prstGeom prst="roundRect">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t>3M </a:t>
            </a:r>
            <a:r>
              <a:rPr lang="en-US" i="1" dirty="0" err="1"/>
              <a:t>Scotchlite</a:t>
            </a:r>
            <a:r>
              <a:rPr lang="en-US" i="1" dirty="0"/>
              <a:t> Reflective Tape, Silver, 1-Inch by 36-Inch</a:t>
            </a:r>
            <a:endParaRPr lang="en-IN" i="1" dirty="0"/>
          </a:p>
          <a:p>
            <a:pPr algn="ctr"/>
            <a:r>
              <a:rPr lang="en-US" i="1" dirty="0" err="1"/>
              <a:t>Lasko</a:t>
            </a:r>
            <a:r>
              <a:rPr lang="en-US" i="1" dirty="0"/>
              <a:t> 6435 Oscillating Heater with Remote Control</a:t>
            </a:r>
          </a:p>
          <a:p>
            <a:pPr algn="ctr"/>
            <a:r>
              <a:rPr lang="en-US" i="1" dirty="0"/>
              <a:t>Reflective Band - Made With Genuine </a:t>
            </a:r>
            <a:r>
              <a:rPr lang="en-US" i="1" dirty="0" err="1"/>
              <a:t>Reflexite</a:t>
            </a:r>
            <a:r>
              <a:rPr lang="en-US" i="1" dirty="0"/>
              <a:t> in America </a:t>
            </a:r>
            <a:endParaRPr lang="en-IN" i="1" dirty="0"/>
          </a:p>
        </p:txBody>
      </p:sp>
      <p:sp>
        <p:nvSpPr>
          <p:cNvPr id="2" name="Title 1">
            <a:extLst>
              <a:ext uri="{FF2B5EF4-FFF2-40B4-BE49-F238E27FC236}">
                <a16:creationId xmlns:a16="http://schemas.microsoft.com/office/drawing/2014/main" id="{3CA4BD36-7E58-0B40-4181-89B0A6627176}"/>
              </a:ext>
            </a:extLst>
          </p:cNvPr>
          <p:cNvSpPr>
            <a:spLocks noGrp="1"/>
          </p:cNvSpPr>
          <p:nvPr>
            <p:ph type="title"/>
          </p:nvPr>
        </p:nvSpPr>
        <p:spPr/>
        <p:txBody>
          <a:bodyPr/>
          <a:lstStyle/>
          <a:p>
            <a:r>
              <a:rPr lang="en-IN" dirty="0"/>
              <a:t>Problem : Text-Matching Recommendation Systems fail on OOD Data</a:t>
            </a:r>
          </a:p>
        </p:txBody>
      </p:sp>
      <p:sp>
        <p:nvSpPr>
          <p:cNvPr id="28" name="TextBox 27">
            <a:extLst>
              <a:ext uri="{FF2B5EF4-FFF2-40B4-BE49-F238E27FC236}">
                <a16:creationId xmlns:a16="http://schemas.microsoft.com/office/drawing/2014/main" id="{BDFD4BDE-4CA1-0498-6626-C9962013BD0F}"/>
              </a:ext>
            </a:extLst>
          </p:cNvPr>
          <p:cNvSpPr txBox="1"/>
          <p:nvPr/>
        </p:nvSpPr>
        <p:spPr>
          <a:xfrm>
            <a:off x="1005296" y="2906248"/>
            <a:ext cx="2209799" cy="646331"/>
          </a:xfrm>
          <a:prstGeom prst="rect">
            <a:avLst/>
          </a:prstGeom>
          <a:noFill/>
        </p:spPr>
        <p:txBody>
          <a:bodyPr wrap="square">
            <a:spAutoFit/>
          </a:bodyPr>
          <a:lstStyle/>
          <a:p>
            <a:r>
              <a:rPr lang="en-US" sz="1800" i="1" dirty="0"/>
              <a:t>Road ID - Reflective Shoe Laces</a:t>
            </a:r>
          </a:p>
        </p:txBody>
      </p:sp>
      <p:sp>
        <p:nvSpPr>
          <p:cNvPr id="29" name="Rectangle: Rounded Corners 28">
            <a:extLst>
              <a:ext uri="{FF2B5EF4-FFF2-40B4-BE49-F238E27FC236}">
                <a16:creationId xmlns:a16="http://schemas.microsoft.com/office/drawing/2014/main" id="{E9C05D6D-674A-5551-C528-6081305442A2}"/>
              </a:ext>
            </a:extLst>
          </p:cNvPr>
          <p:cNvSpPr/>
          <p:nvPr/>
        </p:nvSpPr>
        <p:spPr>
          <a:xfrm>
            <a:off x="4522223" y="2470750"/>
            <a:ext cx="5793872" cy="1337075"/>
          </a:xfrm>
          <a:prstGeom prst="roundRect">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t>3M </a:t>
            </a:r>
            <a:r>
              <a:rPr lang="en-US" i="1" dirty="0" err="1"/>
              <a:t>Scotchlite</a:t>
            </a:r>
            <a:r>
              <a:rPr lang="en-US" i="1" dirty="0"/>
              <a:t> Reflective Tape, Silver, 1-Inch by 36-Inch</a:t>
            </a:r>
            <a:endParaRPr lang="en-IN" i="1" dirty="0"/>
          </a:p>
          <a:p>
            <a:pPr algn="ctr"/>
            <a:r>
              <a:rPr lang="en-US" i="1" dirty="0" err="1"/>
              <a:t>Lasko</a:t>
            </a:r>
            <a:r>
              <a:rPr lang="en-US" i="1" dirty="0"/>
              <a:t> 6435 Oscillating Heater with Remote Control</a:t>
            </a:r>
          </a:p>
          <a:p>
            <a:pPr algn="ctr"/>
            <a:r>
              <a:rPr lang="en-US" i="1" dirty="0"/>
              <a:t>Reflective Band - Made With Genuine </a:t>
            </a:r>
            <a:r>
              <a:rPr lang="en-US" i="1" dirty="0" err="1"/>
              <a:t>Reflexite</a:t>
            </a:r>
            <a:r>
              <a:rPr lang="en-US" i="1" dirty="0"/>
              <a:t> in America </a:t>
            </a:r>
            <a:endParaRPr lang="en-IN" i="1" dirty="0"/>
          </a:p>
        </p:txBody>
      </p:sp>
      <p:sp>
        <p:nvSpPr>
          <p:cNvPr id="48" name="TextBox 47">
            <a:extLst>
              <a:ext uri="{FF2B5EF4-FFF2-40B4-BE49-F238E27FC236}">
                <a16:creationId xmlns:a16="http://schemas.microsoft.com/office/drawing/2014/main" id="{101835E0-C670-7D61-7CC1-617C2A5B1645}"/>
              </a:ext>
            </a:extLst>
          </p:cNvPr>
          <p:cNvSpPr txBox="1"/>
          <p:nvPr/>
        </p:nvSpPr>
        <p:spPr>
          <a:xfrm>
            <a:off x="754918" y="4689177"/>
            <a:ext cx="2209799" cy="923330"/>
          </a:xfrm>
          <a:prstGeom prst="rect">
            <a:avLst/>
          </a:prstGeom>
          <a:noFill/>
        </p:spPr>
        <p:txBody>
          <a:bodyPr wrap="square">
            <a:spAutoFit/>
          </a:bodyPr>
          <a:lstStyle/>
          <a:p>
            <a:r>
              <a:rPr lang="en-US" sz="1800" i="1" dirty="0"/>
              <a:t>Soleus Air MS-09 Oscillating Reflective Heater</a:t>
            </a:r>
            <a:endParaRPr lang="en-IN" sz="1800" i="1" dirty="0"/>
          </a:p>
        </p:txBody>
      </p:sp>
      <p:sp>
        <p:nvSpPr>
          <p:cNvPr id="49" name="TextBox 48">
            <a:extLst>
              <a:ext uri="{FF2B5EF4-FFF2-40B4-BE49-F238E27FC236}">
                <a16:creationId xmlns:a16="http://schemas.microsoft.com/office/drawing/2014/main" id="{D863B14C-793A-10F3-B577-C3FCEF4CC831}"/>
              </a:ext>
            </a:extLst>
          </p:cNvPr>
          <p:cNvSpPr txBox="1"/>
          <p:nvPr/>
        </p:nvSpPr>
        <p:spPr>
          <a:xfrm>
            <a:off x="443025" y="3807586"/>
            <a:ext cx="2209799" cy="646331"/>
          </a:xfrm>
          <a:prstGeom prst="rect">
            <a:avLst/>
          </a:prstGeom>
          <a:noFill/>
        </p:spPr>
        <p:txBody>
          <a:bodyPr wrap="square">
            <a:spAutoFit/>
          </a:bodyPr>
          <a:lstStyle/>
          <a:p>
            <a:r>
              <a:rPr lang="en-US" sz="1800" b="1" dirty="0"/>
              <a:t>Change in Query Distribution P(Q)</a:t>
            </a:r>
            <a:endParaRPr lang="en-IN" sz="1800" b="1" dirty="0"/>
          </a:p>
        </p:txBody>
      </p:sp>
      <p:sp>
        <p:nvSpPr>
          <p:cNvPr id="50" name="TextBox 49">
            <a:extLst>
              <a:ext uri="{FF2B5EF4-FFF2-40B4-BE49-F238E27FC236}">
                <a16:creationId xmlns:a16="http://schemas.microsoft.com/office/drawing/2014/main" id="{50296B89-84DA-7B4D-1200-EDD0121BEA48}"/>
              </a:ext>
            </a:extLst>
          </p:cNvPr>
          <p:cNvSpPr txBox="1"/>
          <p:nvPr/>
        </p:nvSpPr>
        <p:spPr>
          <a:xfrm>
            <a:off x="777242" y="1848691"/>
            <a:ext cx="2209799" cy="369332"/>
          </a:xfrm>
          <a:prstGeom prst="rect">
            <a:avLst/>
          </a:prstGeom>
          <a:noFill/>
        </p:spPr>
        <p:txBody>
          <a:bodyPr wrap="square">
            <a:spAutoFit/>
          </a:bodyPr>
          <a:lstStyle/>
          <a:p>
            <a:pPr algn="ctr"/>
            <a:r>
              <a:rPr lang="en-US" sz="1800" dirty="0"/>
              <a:t>Query</a:t>
            </a:r>
            <a:endParaRPr lang="en-IN" sz="1800" dirty="0"/>
          </a:p>
        </p:txBody>
      </p:sp>
      <p:sp>
        <p:nvSpPr>
          <p:cNvPr id="51" name="TextBox 50">
            <a:extLst>
              <a:ext uri="{FF2B5EF4-FFF2-40B4-BE49-F238E27FC236}">
                <a16:creationId xmlns:a16="http://schemas.microsoft.com/office/drawing/2014/main" id="{66928F21-0182-7BC2-AE05-B2B149D52581}"/>
              </a:ext>
            </a:extLst>
          </p:cNvPr>
          <p:cNvSpPr txBox="1"/>
          <p:nvPr/>
        </p:nvSpPr>
        <p:spPr>
          <a:xfrm>
            <a:off x="6150428" y="1767279"/>
            <a:ext cx="2209799" cy="369332"/>
          </a:xfrm>
          <a:prstGeom prst="rect">
            <a:avLst/>
          </a:prstGeom>
          <a:noFill/>
        </p:spPr>
        <p:txBody>
          <a:bodyPr wrap="square">
            <a:spAutoFit/>
          </a:bodyPr>
          <a:lstStyle/>
          <a:p>
            <a:pPr algn="ctr"/>
            <a:r>
              <a:rPr lang="en-US" sz="1800" dirty="0"/>
              <a:t>Items</a:t>
            </a:r>
            <a:endParaRPr lang="en-IN" sz="1800" dirty="0"/>
          </a:p>
        </p:txBody>
      </p:sp>
      <p:sp>
        <p:nvSpPr>
          <p:cNvPr id="63" name="TextBox 62">
            <a:extLst>
              <a:ext uri="{FF2B5EF4-FFF2-40B4-BE49-F238E27FC236}">
                <a16:creationId xmlns:a16="http://schemas.microsoft.com/office/drawing/2014/main" id="{F3D2077E-169C-D0D6-9A2E-209011237E1D}"/>
              </a:ext>
            </a:extLst>
          </p:cNvPr>
          <p:cNvSpPr txBox="1"/>
          <p:nvPr/>
        </p:nvSpPr>
        <p:spPr>
          <a:xfrm>
            <a:off x="2652824" y="1770914"/>
            <a:ext cx="1915910" cy="646331"/>
          </a:xfrm>
          <a:prstGeom prst="rect">
            <a:avLst/>
          </a:prstGeom>
          <a:noFill/>
        </p:spPr>
        <p:txBody>
          <a:bodyPr wrap="square">
            <a:spAutoFit/>
          </a:bodyPr>
          <a:lstStyle/>
          <a:p>
            <a:pPr algn="ctr"/>
            <a:r>
              <a:rPr lang="en-US" sz="1800" dirty="0"/>
              <a:t>Recommendation </a:t>
            </a:r>
          </a:p>
          <a:p>
            <a:pPr algn="ctr"/>
            <a:r>
              <a:rPr lang="en-US" sz="1800" dirty="0"/>
              <a:t>System</a:t>
            </a:r>
            <a:endParaRPr lang="en-IN" sz="1800" dirty="0"/>
          </a:p>
        </p:txBody>
      </p:sp>
      <p:sp>
        <p:nvSpPr>
          <p:cNvPr id="80" name="TextBox 79">
            <a:extLst>
              <a:ext uri="{FF2B5EF4-FFF2-40B4-BE49-F238E27FC236}">
                <a16:creationId xmlns:a16="http://schemas.microsoft.com/office/drawing/2014/main" id="{A4844AD8-252E-597D-1ED3-B326DDE2F9FC}"/>
              </a:ext>
            </a:extLst>
          </p:cNvPr>
          <p:cNvSpPr txBox="1"/>
          <p:nvPr/>
        </p:nvSpPr>
        <p:spPr>
          <a:xfrm>
            <a:off x="751120" y="4689177"/>
            <a:ext cx="2209799" cy="923330"/>
          </a:xfrm>
          <a:prstGeom prst="rect">
            <a:avLst/>
          </a:prstGeom>
          <a:noFill/>
        </p:spPr>
        <p:txBody>
          <a:bodyPr wrap="square">
            <a:spAutoFit/>
          </a:bodyPr>
          <a:lstStyle/>
          <a:p>
            <a:r>
              <a:rPr lang="en-US" sz="1800" i="1" dirty="0"/>
              <a:t>Soleus Air MS-09 Oscillating </a:t>
            </a:r>
            <a:r>
              <a:rPr lang="en-US" sz="1800" b="1" i="1" dirty="0"/>
              <a:t>Reflective</a:t>
            </a:r>
            <a:r>
              <a:rPr lang="en-US" sz="1800" i="1" dirty="0"/>
              <a:t> Heater</a:t>
            </a:r>
            <a:endParaRPr lang="en-IN" sz="1800" i="1" dirty="0"/>
          </a:p>
        </p:txBody>
      </p:sp>
      <p:sp>
        <p:nvSpPr>
          <p:cNvPr id="81" name="Rectangle: Rounded Corners 80">
            <a:extLst>
              <a:ext uri="{FF2B5EF4-FFF2-40B4-BE49-F238E27FC236}">
                <a16:creationId xmlns:a16="http://schemas.microsoft.com/office/drawing/2014/main" id="{E73A3510-1710-28E4-1AE2-C935554246ED}"/>
              </a:ext>
            </a:extLst>
          </p:cNvPr>
          <p:cNvSpPr/>
          <p:nvPr/>
        </p:nvSpPr>
        <p:spPr>
          <a:xfrm>
            <a:off x="4522223" y="2473743"/>
            <a:ext cx="5793872" cy="1337075"/>
          </a:xfrm>
          <a:prstGeom prst="roundRect">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solidFill>
                  <a:schemeClr val="accent6"/>
                </a:solidFill>
              </a:rPr>
              <a:t>3M </a:t>
            </a:r>
            <a:r>
              <a:rPr lang="en-US" i="1" dirty="0" err="1">
                <a:solidFill>
                  <a:schemeClr val="accent6"/>
                </a:solidFill>
              </a:rPr>
              <a:t>Scotchlite</a:t>
            </a:r>
            <a:r>
              <a:rPr lang="en-US" i="1" dirty="0">
                <a:solidFill>
                  <a:schemeClr val="accent6"/>
                </a:solidFill>
              </a:rPr>
              <a:t> Reflective Tape, Silver, 1-Inch by 36-Inch</a:t>
            </a:r>
            <a:endParaRPr lang="en-IN" i="1" dirty="0">
              <a:solidFill>
                <a:schemeClr val="accent6"/>
              </a:solidFill>
            </a:endParaRPr>
          </a:p>
          <a:p>
            <a:pPr algn="ctr"/>
            <a:r>
              <a:rPr lang="en-US" i="1" dirty="0" err="1"/>
              <a:t>Lasko</a:t>
            </a:r>
            <a:r>
              <a:rPr lang="en-US" i="1" dirty="0"/>
              <a:t> 6435 Oscillating Heater with Remote Control</a:t>
            </a:r>
          </a:p>
          <a:p>
            <a:pPr algn="ctr"/>
            <a:r>
              <a:rPr lang="en-US" i="1" dirty="0">
                <a:solidFill>
                  <a:schemeClr val="accent6"/>
                </a:solidFill>
              </a:rPr>
              <a:t>Reflective Band - Made With Genuine </a:t>
            </a:r>
            <a:r>
              <a:rPr lang="en-US" i="1" dirty="0" err="1">
                <a:solidFill>
                  <a:schemeClr val="accent6"/>
                </a:solidFill>
              </a:rPr>
              <a:t>Reflexite</a:t>
            </a:r>
            <a:r>
              <a:rPr lang="en-US" i="1" dirty="0">
                <a:solidFill>
                  <a:schemeClr val="accent6"/>
                </a:solidFill>
              </a:rPr>
              <a:t> in America </a:t>
            </a:r>
            <a:endParaRPr lang="en-IN" i="1" dirty="0">
              <a:solidFill>
                <a:schemeClr val="accent6"/>
              </a:solidFill>
            </a:endParaRPr>
          </a:p>
        </p:txBody>
      </p:sp>
      <p:cxnSp>
        <p:nvCxnSpPr>
          <p:cNvPr id="30" name="Connector: Curved 29">
            <a:extLst>
              <a:ext uri="{FF2B5EF4-FFF2-40B4-BE49-F238E27FC236}">
                <a16:creationId xmlns:a16="http://schemas.microsoft.com/office/drawing/2014/main" id="{E2EEB0E7-0963-9868-02CD-5E70303CC6A4}"/>
              </a:ext>
            </a:extLst>
          </p:cNvPr>
          <p:cNvCxnSpPr>
            <a:cxnSpLocks/>
          </p:cNvCxnSpPr>
          <p:nvPr/>
        </p:nvCxnSpPr>
        <p:spPr>
          <a:xfrm flipV="1">
            <a:off x="3853543" y="2877207"/>
            <a:ext cx="1038497" cy="352206"/>
          </a:xfrm>
          <a:prstGeom prst="curvedConnector3">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A8AD7D32-5F8D-9C9B-CC70-19431191A2DF}"/>
              </a:ext>
            </a:extLst>
          </p:cNvPr>
          <p:cNvCxnSpPr>
            <a:cxnSpLocks/>
          </p:cNvCxnSpPr>
          <p:nvPr/>
        </p:nvCxnSpPr>
        <p:spPr>
          <a:xfrm>
            <a:off x="3883775" y="3229413"/>
            <a:ext cx="813955" cy="199587"/>
          </a:xfrm>
          <a:prstGeom prst="curvedConnector3">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sp>
        <p:nvSpPr>
          <p:cNvPr id="83" name="Rectangle: Rounded Corners 82">
            <a:extLst>
              <a:ext uri="{FF2B5EF4-FFF2-40B4-BE49-F238E27FC236}">
                <a16:creationId xmlns:a16="http://schemas.microsoft.com/office/drawing/2014/main" id="{B433F6AE-C1B7-8A52-3D0A-FE10DF7FCB6E}"/>
              </a:ext>
            </a:extLst>
          </p:cNvPr>
          <p:cNvSpPr/>
          <p:nvPr/>
        </p:nvSpPr>
        <p:spPr>
          <a:xfrm>
            <a:off x="4511337" y="4392178"/>
            <a:ext cx="5793872" cy="1337075"/>
          </a:xfrm>
          <a:prstGeom prst="roundRect">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t>3M </a:t>
            </a:r>
            <a:r>
              <a:rPr lang="en-US" i="1" dirty="0" err="1"/>
              <a:t>Scotchlite</a:t>
            </a:r>
            <a:r>
              <a:rPr lang="en-US" i="1" dirty="0"/>
              <a:t> Reflective Tape, Silver, 1-Inch by 36-Inch</a:t>
            </a:r>
            <a:endParaRPr lang="en-IN" i="1" dirty="0"/>
          </a:p>
          <a:p>
            <a:pPr algn="ctr"/>
            <a:r>
              <a:rPr lang="en-US" i="1" dirty="0" err="1">
                <a:solidFill>
                  <a:schemeClr val="accent6"/>
                </a:solidFill>
              </a:rPr>
              <a:t>Lasko</a:t>
            </a:r>
            <a:r>
              <a:rPr lang="en-US" i="1" dirty="0">
                <a:solidFill>
                  <a:schemeClr val="accent6"/>
                </a:solidFill>
              </a:rPr>
              <a:t> 6435 Oscillating Heater with Remote Control</a:t>
            </a:r>
          </a:p>
          <a:p>
            <a:pPr algn="ctr"/>
            <a:r>
              <a:rPr lang="en-US" i="1" dirty="0"/>
              <a:t>Reflective Band - Made With Genuine </a:t>
            </a:r>
            <a:r>
              <a:rPr lang="en-US" i="1" dirty="0" err="1"/>
              <a:t>Reflexite</a:t>
            </a:r>
            <a:r>
              <a:rPr lang="en-US" i="1" dirty="0"/>
              <a:t> in America </a:t>
            </a:r>
            <a:endParaRPr lang="en-IN" i="1" dirty="0"/>
          </a:p>
        </p:txBody>
      </p:sp>
      <p:sp>
        <p:nvSpPr>
          <p:cNvPr id="78" name="Rectangle: Rounded Corners 77">
            <a:extLst>
              <a:ext uri="{FF2B5EF4-FFF2-40B4-BE49-F238E27FC236}">
                <a16:creationId xmlns:a16="http://schemas.microsoft.com/office/drawing/2014/main" id="{8F376F5C-A6BA-6FB2-2BFE-E3D824F70B06}"/>
              </a:ext>
            </a:extLst>
          </p:cNvPr>
          <p:cNvSpPr/>
          <p:nvPr/>
        </p:nvSpPr>
        <p:spPr>
          <a:xfrm>
            <a:off x="4522223" y="4392178"/>
            <a:ext cx="5793872" cy="1337075"/>
          </a:xfrm>
          <a:prstGeom prst="roundRect">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t>3M </a:t>
            </a:r>
            <a:r>
              <a:rPr lang="en-US" i="1" dirty="0" err="1"/>
              <a:t>Scotchlite</a:t>
            </a:r>
            <a:r>
              <a:rPr lang="en-US" i="1" dirty="0"/>
              <a:t> </a:t>
            </a:r>
            <a:r>
              <a:rPr lang="en-US" b="1" i="1" dirty="0"/>
              <a:t>Reflective</a:t>
            </a:r>
            <a:r>
              <a:rPr lang="en-US" i="1" dirty="0"/>
              <a:t> Tape, Silver, 1-Inch by 36-Inch</a:t>
            </a:r>
            <a:endParaRPr lang="en-IN" i="1" dirty="0"/>
          </a:p>
          <a:p>
            <a:pPr algn="ctr"/>
            <a:r>
              <a:rPr lang="en-US" i="1" dirty="0" err="1">
                <a:solidFill>
                  <a:schemeClr val="accent6"/>
                </a:solidFill>
              </a:rPr>
              <a:t>Lasko</a:t>
            </a:r>
            <a:r>
              <a:rPr lang="en-US" i="1" dirty="0">
                <a:solidFill>
                  <a:schemeClr val="accent6"/>
                </a:solidFill>
              </a:rPr>
              <a:t> 6435 Oscillating Heater with Remote Control</a:t>
            </a:r>
          </a:p>
          <a:p>
            <a:pPr algn="ctr"/>
            <a:r>
              <a:rPr lang="en-US" b="1" i="1" dirty="0"/>
              <a:t>Reflective</a:t>
            </a:r>
            <a:r>
              <a:rPr lang="en-US" i="1" dirty="0"/>
              <a:t> Band - Made With Genuine </a:t>
            </a:r>
            <a:r>
              <a:rPr lang="en-US" i="1" dirty="0" err="1"/>
              <a:t>Reflexite</a:t>
            </a:r>
            <a:r>
              <a:rPr lang="en-US" i="1" dirty="0"/>
              <a:t> in America </a:t>
            </a:r>
            <a:endParaRPr lang="en-IN" i="1" dirty="0"/>
          </a:p>
        </p:txBody>
      </p:sp>
      <p:cxnSp>
        <p:nvCxnSpPr>
          <p:cNvPr id="68" name="Connector: Curved 67">
            <a:extLst>
              <a:ext uri="{FF2B5EF4-FFF2-40B4-BE49-F238E27FC236}">
                <a16:creationId xmlns:a16="http://schemas.microsoft.com/office/drawing/2014/main" id="{4CBAA714-3F6A-505E-0020-8DAF46058D94}"/>
              </a:ext>
            </a:extLst>
          </p:cNvPr>
          <p:cNvCxnSpPr>
            <a:cxnSpLocks/>
          </p:cNvCxnSpPr>
          <p:nvPr/>
        </p:nvCxnSpPr>
        <p:spPr>
          <a:xfrm flipV="1">
            <a:off x="3842657" y="4798635"/>
            <a:ext cx="1038497" cy="352207"/>
          </a:xfrm>
          <a:prstGeom prst="curved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Connector: Curved 68">
            <a:extLst>
              <a:ext uri="{FF2B5EF4-FFF2-40B4-BE49-F238E27FC236}">
                <a16:creationId xmlns:a16="http://schemas.microsoft.com/office/drawing/2014/main" id="{3C9AB126-3B37-C3EB-4F30-C4572E78D2AF}"/>
              </a:ext>
            </a:extLst>
          </p:cNvPr>
          <p:cNvCxnSpPr>
            <a:cxnSpLocks/>
          </p:cNvCxnSpPr>
          <p:nvPr/>
        </p:nvCxnSpPr>
        <p:spPr>
          <a:xfrm>
            <a:off x="3842657" y="5150842"/>
            <a:ext cx="844187" cy="199586"/>
          </a:xfrm>
          <a:prstGeom prst="curved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3" name="Rectangle: Rounded Corners 92">
                <a:extLst>
                  <a:ext uri="{FF2B5EF4-FFF2-40B4-BE49-F238E27FC236}">
                    <a16:creationId xmlns:a16="http://schemas.microsoft.com/office/drawing/2014/main" id="{DEBB2A8B-C460-2C57-AD3C-7500A37FA1F4}"/>
                  </a:ext>
                </a:extLst>
              </p:cNvPr>
              <p:cNvSpPr/>
              <p:nvPr/>
            </p:nvSpPr>
            <p:spPr>
              <a:xfrm>
                <a:off x="3218893" y="4442303"/>
                <a:ext cx="783772" cy="1236820"/>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𝜃</m:t>
                          </m:r>
                        </m:sub>
                      </m:sSub>
                      <m:r>
                        <a:rPr lang="en-IN" b="0" i="1" smtClean="0">
                          <a:latin typeface="Cambria Math" panose="02040503050406030204" pitchFamily="18" charset="0"/>
                        </a:rPr>
                        <m:t> </m:t>
                      </m:r>
                    </m:oMath>
                  </m:oMathPara>
                </a14:m>
                <a:endParaRPr lang="en-IN" dirty="0"/>
              </a:p>
            </p:txBody>
          </p:sp>
        </mc:Choice>
        <mc:Fallback xmlns="">
          <p:sp>
            <p:nvSpPr>
              <p:cNvPr id="93" name="Rectangle: Rounded Corners 92">
                <a:extLst>
                  <a:ext uri="{FF2B5EF4-FFF2-40B4-BE49-F238E27FC236}">
                    <a16:creationId xmlns:a16="http://schemas.microsoft.com/office/drawing/2014/main" id="{DEBB2A8B-C460-2C57-AD3C-7500A37FA1F4}"/>
                  </a:ext>
                </a:extLst>
              </p:cNvPr>
              <p:cNvSpPr>
                <a:spLocks noRot="1" noChangeAspect="1" noMove="1" noResize="1" noEditPoints="1" noAdjustHandles="1" noChangeArrowheads="1" noChangeShapeType="1" noTextEdit="1"/>
              </p:cNvSpPr>
              <p:nvPr/>
            </p:nvSpPr>
            <p:spPr>
              <a:xfrm>
                <a:off x="3218893" y="4442303"/>
                <a:ext cx="783772" cy="1236820"/>
              </a:xfrm>
              <a:prstGeom prst="roundRect">
                <a:avLst/>
              </a:prstGeom>
              <a:blipFill>
                <a:blip r:embed="rId3"/>
                <a:stretch>
                  <a:fillRect/>
                </a:stretch>
              </a:blipFill>
              <a:ln>
                <a:noFill/>
              </a:ln>
            </p:spPr>
            <p:txBody>
              <a:bodyPr/>
              <a:lstStyle/>
              <a:p>
                <a:r>
                  <a:rPr lang="en-IN">
                    <a:noFill/>
                  </a:rPr>
                  <a:t> </a:t>
                </a:r>
              </a:p>
            </p:txBody>
          </p:sp>
        </mc:Fallback>
      </mc:AlternateContent>
      <p:grpSp>
        <p:nvGrpSpPr>
          <p:cNvPr id="112" name="Group 111">
            <a:extLst>
              <a:ext uri="{FF2B5EF4-FFF2-40B4-BE49-F238E27FC236}">
                <a16:creationId xmlns:a16="http://schemas.microsoft.com/office/drawing/2014/main" id="{0FBD404A-F171-6DD7-D0D0-BD66D82A5B1E}"/>
              </a:ext>
            </a:extLst>
          </p:cNvPr>
          <p:cNvGrpSpPr/>
          <p:nvPr/>
        </p:nvGrpSpPr>
        <p:grpSpPr>
          <a:xfrm>
            <a:off x="10666460" y="2864251"/>
            <a:ext cx="1525540" cy="523220"/>
            <a:chOff x="10666460" y="2875701"/>
            <a:chExt cx="1525540" cy="523220"/>
          </a:xfrm>
        </p:grpSpPr>
        <p:sp>
          <p:nvSpPr>
            <p:cNvPr id="108" name="TextBox 107">
              <a:extLst>
                <a:ext uri="{FF2B5EF4-FFF2-40B4-BE49-F238E27FC236}">
                  <a16:creationId xmlns:a16="http://schemas.microsoft.com/office/drawing/2014/main" id="{A17A051E-8C64-35C6-FD12-6FEAE23CCFF4}"/>
                </a:ext>
              </a:extLst>
            </p:cNvPr>
            <p:cNvSpPr txBox="1"/>
            <p:nvPr/>
          </p:nvSpPr>
          <p:spPr>
            <a:xfrm>
              <a:off x="10782299" y="2875701"/>
              <a:ext cx="1409701" cy="523220"/>
            </a:xfrm>
            <a:prstGeom prst="rect">
              <a:avLst/>
            </a:prstGeom>
            <a:noFill/>
          </p:spPr>
          <p:txBody>
            <a:bodyPr wrap="square" rtlCol="0">
              <a:spAutoFit/>
            </a:bodyPr>
            <a:lstStyle/>
            <a:p>
              <a:r>
                <a:rPr lang="en-IN" sz="1400" dirty="0"/>
                <a:t>Relevant Items</a:t>
              </a:r>
            </a:p>
            <a:p>
              <a:r>
                <a:rPr lang="en-IN" sz="1400" dirty="0"/>
                <a:t>Irrelevant Items</a:t>
              </a:r>
            </a:p>
          </p:txBody>
        </p:sp>
        <p:sp>
          <p:nvSpPr>
            <p:cNvPr id="110" name="Rectangle 109">
              <a:extLst>
                <a:ext uri="{FF2B5EF4-FFF2-40B4-BE49-F238E27FC236}">
                  <a16:creationId xmlns:a16="http://schemas.microsoft.com/office/drawing/2014/main" id="{DEC94520-8C3A-175D-5AAD-40CBE215ABD9}"/>
                </a:ext>
              </a:extLst>
            </p:cNvPr>
            <p:cNvSpPr/>
            <p:nvPr/>
          </p:nvSpPr>
          <p:spPr>
            <a:xfrm>
              <a:off x="10666460" y="2981971"/>
              <a:ext cx="119981" cy="119981"/>
            </a:xfrm>
            <a:prstGeom prst="rect">
              <a:avLst/>
            </a:prstGeom>
            <a:solidFill>
              <a:schemeClr val="accent6"/>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11" name="Rectangle 110">
              <a:extLst>
                <a:ext uri="{FF2B5EF4-FFF2-40B4-BE49-F238E27FC236}">
                  <a16:creationId xmlns:a16="http://schemas.microsoft.com/office/drawing/2014/main" id="{AE064A41-6335-6F96-D99A-350C9F953677}"/>
                </a:ext>
              </a:extLst>
            </p:cNvPr>
            <p:cNvSpPr/>
            <p:nvPr/>
          </p:nvSpPr>
          <p:spPr>
            <a:xfrm>
              <a:off x="10670601" y="3185003"/>
              <a:ext cx="119981" cy="119981"/>
            </a:xfrm>
            <a:prstGeom prst="rect">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14" name="Straight Arrow Connector 113">
            <a:extLst>
              <a:ext uri="{FF2B5EF4-FFF2-40B4-BE49-F238E27FC236}">
                <a16:creationId xmlns:a16="http://schemas.microsoft.com/office/drawing/2014/main" id="{D87E9795-2865-EC06-1A39-B3A7505C6E83}"/>
              </a:ext>
            </a:extLst>
          </p:cNvPr>
          <p:cNvCxnSpPr>
            <a:cxnSpLocks/>
          </p:cNvCxnSpPr>
          <p:nvPr/>
        </p:nvCxnSpPr>
        <p:spPr>
          <a:xfrm>
            <a:off x="2872646" y="3228146"/>
            <a:ext cx="34244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92" name="Rectangle: Rounded Corners 91">
                <a:extLst>
                  <a:ext uri="{FF2B5EF4-FFF2-40B4-BE49-F238E27FC236}">
                    <a16:creationId xmlns:a16="http://schemas.microsoft.com/office/drawing/2014/main" id="{16F2319D-5EC6-6281-276A-7E98BCF9242C}"/>
                  </a:ext>
                </a:extLst>
              </p:cNvPr>
              <p:cNvSpPr/>
              <p:nvPr/>
            </p:nvSpPr>
            <p:spPr>
              <a:xfrm>
                <a:off x="3218893" y="2548678"/>
                <a:ext cx="783772" cy="1236820"/>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𝜃</m:t>
                          </m:r>
                        </m:sub>
                      </m:sSub>
                      <m:r>
                        <a:rPr lang="en-IN" b="0" i="1" smtClean="0">
                          <a:latin typeface="Cambria Math" panose="02040503050406030204" pitchFamily="18" charset="0"/>
                        </a:rPr>
                        <m:t> </m:t>
                      </m:r>
                    </m:oMath>
                  </m:oMathPara>
                </a14:m>
                <a:endParaRPr lang="en-IN" dirty="0"/>
              </a:p>
            </p:txBody>
          </p:sp>
        </mc:Choice>
        <mc:Fallback xmlns="">
          <p:sp>
            <p:nvSpPr>
              <p:cNvPr id="92" name="Rectangle: Rounded Corners 91">
                <a:extLst>
                  <a:ext uri="{FF2B5EF4-FFF2-40B4-BE49-F238E27FC236}">
                    <a16:creationId xmlns:a16="http://schemas.microsoft.com/office/drawing/2014/main" id="{16F2319D-5EC6-6281-276A-7E98BCF9242C}"/>
                  </a:ext>
                </a:extLst>
              </p:cNvPr>
              <p:cNvSpPr>
                <a:spLocks noRot="1" noChangeAspect="1" noMove="1" noResize="1" noEditPoints="1" noAdjustHandles="1" noChangeArrowheads="1" noChangeShapeType="1" noTextEdit="1"/>
              </p:cNvSpPr>
              <p:nvPr/>
            </p:nvSpPr>
            <p:spPr>
              <a:xfrm>
                <a:off x="3218893" y="2548678"/>
                <a:ext cx="783772" cy="1236820"/>
              </a:xfrm>
              <a:prstGeom prst="roundRect">
                <a:avLst/>
              </a:prstGeom>
              <a:blipFill>
                <a:blip r:embed="rId4"/>
                <a:stretch>
                  <a:fillRect/>
                </a:stretch>
              </a:blipFill>
              <a:ln>
                <a:noFill/>
              </a:ln>
            </p:spPr>
            <p:txBody>
              <a:bodyPr/>
              <a:lstStyle/>
              <a:p>
                <a:r>
                  <a:rPr lang="en-IN">
                    <a:noFill/>
                  </a:rPr>
                  <a:t> </a:t>
                </a:r>
              </a:p>
            </p:txBody>
          </p:sp>
        </mc:Fallback>
      </mc:AlternateContent>
      <p:cxnSp>
        <p:nvCxnSpPr>
          <p:cNvPr id="117" name="Straight Arrow Connector 116">
            <a:extLst>
              <a:ext uri="{FF2B5EF4-FFF2-40B4-BE49-F238E27FC236}">
                <a16:creationId xmlns:a16="http://schemas.microsoft.com/office/drawing/2014/main" id="{7C0E0DA7-0FAD-3BBC-5056-9D2D3CBCEDC3}"/>
              </a:ext>
            </a:extLst>
          </p:cNvPr>
          <p:cNvCxnSpPr>
            <a:cxnSpLocks/>
          </p:cNvCxnSpPr>
          <p:nvPr/>
        </p:nvCxnSpPr>
        <p:spPr>
          <a:xfrm>
            <a:off x="2861760" y="5110232"/>
            <a:ext cx="34244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98A8A32A-9A2D-C014-2414-896672B9673B}"/>
              </a:ext>
            </a:extLst>
          </p:cNvPr>
          <p:cNvSpPr/>
          <p:nvPr/>
        </p:nvSpPr>
        <p:spPr>
          <a:xfrm>
            <a:off x="2181769" y="6074507"/>
            <a:ext cx="7828462" cy="32243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Fails to match </a:t>
            </a:r>
            <a:r>
              <a:rPr lang="en-US" i="1" dirty="0">
                <a:solidFill>
                  <a:schemeClr val="tx1"/>
                </a:solidFill>
              </a:rPr>
              <a:t>Heater </a:t>
            </a:r>
            <a:r>
              <a:rPr lang="en-US" dirty="0">
                <a:solidFill>
                  <a:schemeClr val="tx1"/>
                </a:solidFill>
              </a:rPr>
              <a:t>and instead relies on </a:t>
            </a:r>
            <a:r>
              <a:rPr lang="en-US" i="1" dirty="0">
                <a:solidFill>
                  <a:schemeClr val="tx1"/>
                </a:solidFill>
              </a:rPr>
              <a:t>Reflective </a:t>
            </a:r>
            <a:r>
              <a:rPr lang="en-US" dirty="0">
                <a:solidFill>
                  <a:schemeClr val="tx1"/>
                </a:solidFill>
              </a:rPr>
              <a:t>to show irrelevant items </a:t>
            </a:r>
            <a:endParaRPr lang="en-IN" sz="1800" i="1" dirty="0">
              <a:solidFill>
                <a:schemeClr val="tx1"/>
              </a:solidFill>
            </a:endParaRPr>
          </a:p>
        </p:txBody>
      </p:sp>
    </p:spTree>
    <p:extLst>
      <p:ext uri="{BB962C8B-B14F-4D97-AF65-F5344CB8AC3E}">
        <p14:creationId xmlns:p14="http://schemas.microsoft.com/office/powerpoint/2010/main" val="5800946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0"/>
                                        </p:tgtEl>
                                        <p:attrNameLst>
                                          <p:attrName>style.visibility</p:attrName>
                                        </p:attrNameLst>
                                      </p:cBhvr>
                                      <p:to>
                                        <p:strVal val="visible"/>
                                      </p:to>
                                    </p:set>
                                    <p:animEffect transition="in" filter="fade">
                                      <p:cBhvr>
                                        <p:cTn id="7" dur="500"/>
                                        <p:tgtEl>
                                          <p:spTgt spid="5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8"/>
                                        </p:tgtEl>
                                        <p:attrNameLst>
                                          <p:attrName>style.visibility</p:attrName>
                                        </p:attrNameLst>
                                      </p:cBhvr>
                                      <p:to>
                                        <p:strVal val="visible"/>
                                      </p:to>
                                    </p:set>
                                    <p:animEffect transition="in" filter="fade">
                                      <p:cBhvr>
                                        <p:cTn id="10" dur="500"/>
                                        <p:tgtEl>
                                          <p:spTgt spid="28"/>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51"/>
                                        </p:tgtEl>
                                        <p:attrNameLst>
                                          <p:attrName>style.visibility</p:attrName>
                                        </p:attrNameLst>
                                      </p:cBhvr>
                                      <p:to>
                                        <p:strVal val="visible"/>
                                      </p:to>
                                    </p:set>
                                    <p:animEffect transition="in" filter="fade">
                                      <p:cBhvr>
                                        <p:cTn id="15" dur="500"/>
                                        <p:tgtEl>
                                          <p:spTgt spid="51"/>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fade">
                                      <p:cBhvr>
                                        <p:cTn id="18" dur="500"/>
                                        <p:tgtEl>
                                          <p:spTgt spid="29"/>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81"/>
                                        </p:tgtEl>
                                        <p:attrNameLst>
                                          <p:attrName>style.visibility</p:attrName>
                                        </p:attrNameLst>
                                      </p:cBhvr>
                                      <p:to>
                                        <p:strVal val="visible"/>
                                      </p:to>
                                    </p:set>
                                    <p:animEffect transition="in" filter="fade">
                                      <p:cBhvr>
                                        <p:cTn id="23" dur="500"/>
                                        <p:tgtEl>
                                          <p:spTgt spid="81"/>
                                        </p:tgtEl>
                                      </p:cBhvr>
                                    </p:animEffect>
                                  </p:childTnLst>
                                </p:cTn>
                              </p:par>
                              <p:par>
                                <p:cTn id="24" presetID="10" presetClass="entr" presetSubtype="0" fill="hold" nodeType="withEffect">
                                  <p:stCondLst>
                                    <p:cond delay="0"/>
                                  </p:stCondLst>
                                  <p:childTnLst>
                                    <p:set>
                                      <p:cBhvr>
                                        <p:cTn id="25" dur="1" fill="hold">
                                          <p:stCondLst>
                                            <p:cond delay="0"/>
                                          </p:stCondLst>
                                        </p:cTn>
                                        <p:tgtEl>
                                          <p:spTgt spid="112"/>
                                        </p:tgtEl>
                                        <p:attrNameLst>
                                          <p:attrName>style.visibility</p:attrName>
                                        </p:attrNameLst>
                                      </p:cBhvr>
                                      <p:to>
                                        <p:strVal val="visible"/>
                                      </p:to>
                                    </p:set>
                                    <p:animEffect transition="in" filter="fade">
                                      <p:cBhvr>
                                        <p:cTn id="26" dur="500"/>
                                        <p:tgtEl>
                                          <p:spTgt spid="112"/>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grpId="0" nodeType="clickEffect">
                                  <p:stCondLst>
                                    <p:cond delay="0"/>
                                  </p:stCondLst>
                                  <p:childTnLst>
                                    <p:set>
                                      <p:cBhvr>
                                        <p:cTn id="30" dur="1" fill="hold">
                                          <p:stCondLst>
                                            <p:cond delay="0"/>
                                          </p:stCondLst>
                                        </p:cTn>
                                        <p:tgtEl>
                                          <p:spTgt spid="63"/>
                                        </p:tgtEl>
                                        <p:attrNameLst>
                                          <p:attrName>style.visibility</p:attrName>
                                        </p:attrNameLst>
                                      </p:cBhvr>
                                      <p:to>
                                        <p:strVal val="visible"/>
                                      </p:to>
                                    </p:set>
                                    <p:animEffect transition="in" filter="fade">
                                      <p:cBhvr>
                                        <p:cTn id="31" dur="500"/>
                                        <p:tgtEl>
                                          <p:spTgt spid="63"/>
                                        </p:tgtEl>
                                      </p:cBhvr>
                                    </p:animEffect>
                                  </p:childTnLst>
                                </p:cTn>
                              </p:par>
                              <p:par>
                                <p:cTn id="32" presetID="10" presetClass="entr" presetSubtype="0" fill="hold" nodeType="with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fade">
                                      <p:cBhvr>
                                        <p:cTn id="34" dur="500"/>
                                        <p:tgtEl>
                                          <p:spTgt spid="30"/>
                                        </p:tgtEl>
                                      </p:cBhvr>
                                    </p:animEffect>
                                  </p:childTnLst>
                                </p:cTn>
                              </p:par>
                              <p:par>
                                <p:cTn id="35" presetID="10" presetClass="entr" presetSubtype="0" fill="hold" nodeType="withEffect">
                                  <p:stCondLst>
                                    <p:cond delay="0"/>
                                  </p:stCondLst>
                                  <p:childTnLst>
                                    <p:set>
                                      <p:cBhvr>
                                        <p:cTn id="36" dur="1" fill="hold">
                                          <p:stCondLst>
                                            <p:cond delay="0"/>
                                          </p:stCondLst>
                                        </p:cTn>
                                        <p:tgtEl>
                                          <p:spTgt spid="32"/>
                                        </p:tgtEl>
                                        <p:attrNameLst>
                                          <p:attrName>style.visibility</p:attrName>
                                        </p:attrNameLst>
                                      </p:cBhvr>
                                      <p:to>
                                        <p:strVal val="visible"/>
                                      </p:to>
                                    </p:set>
                                    <p:animEffect transition="in" filter="fade">
                                      <p:cBhvr>
                                        <p:cTn id="37" dur="500"/>
                                        <p:tgtEl>
                                          <p:spTgt spid="32"/>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92"/>
                                        </p:tgtEl>
                                        <p:attrNameLst>
                                          <p:attrName>style.visibility</p:attrName>
                                        </p:attrNameLst>
                                      </p:cBhvr>
                                      <p:to>
                                        <p:strVal val="visible"/>
                                      </p:to>
                                    </p:set>
                                    <p:animEffect transition="in" filter="fade">
                                      <p:cBhvr>
                                        <p:cTn id="40" dur="500"/>
                                        <p:tgtEl>
                                          <p:spTgt spid="92"/>
                                        </p:tgtEl>
                                      </p:cBhvr>
                                    </p:animEffect>
                                  </p:childTnLst>
                                </p:cTn>
                              </p:par>
                              <p:par>
                                <p:cTn id="41" presetID="10" presetClass="entr" presetSubtype="0" fill="hold" nodeType="withEffect">
                                  <p:stCondLst>
                                    <p:cond delay="0"/>
                                  </p:stCondLst>
                                  <p:childTnLst>
                                    <p:set>
                                      <p:cBhvr>
                                        <p:cTn id="42" dur="1" fill="hold">
                                          <p:stCondLst>
                                            <p:cond delay="0"/>
                                          </p:stCondLst>
                                        </p:cTn>
                                        <p:tgtEl>
                                          <p:spTgt spid="114"/>
                                        </p:tgtEl>
                                        <p:attrNameLst>
                                          <p:attrName>style.visibility</p:attrName>
                                        </p:attrNameLst>
                                      </p:cBhvr>
                                      <p:to>
                                        <p:strVal val="visible"/>
                                      </p:to>
                                    </p:set>
                                    <p:animEffect transition="in" filter="fade">
                                      <p:cBhvr>
                                        <p:cTn id="43" dur="500"/>
                                        <p:tgtEl>
                                          <p:spTgt spid="114"/>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49"/>
                                        </p:tgtEl>
                                        <p:attrNameLst>
                                          <p:attrName>style.visibility</p:attrName>
                                        </p:attrNameLst>
                                      </p:cBhvr>
                                      <p:to>
                                        <p:strVal val="visible"/>
                                      </p:to>
                                    </p:set>
                                    <p:animEffect transition="in" filter="fade">
                                      <p:cBhvr>
                                        <p:cTn id="48" dur="500"/>
                                        <p:tgtEl>
                                          <p:spTgt spid="49"/>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48"/>
                                        </p:tgtEl>
                                        <p:attrNameLst>
                                          <p:attrName>style.visibility</p:attrName>
                                        </p:attrNameLst>
                                      </p:cBhvr>
                                      <p:to>
                                        <p:strVal val="visible"/>
                                      </p:to>
                                    </p:set>
                                    <p:animEffect transition="in" filter="fade">
                                      <p:cBhvr>
                                        <p:cTn id="53" dur="500"/>
                                        <p:tgtEl>
                                          <p:spTgt spid="48"/>
                                        </p:tgtEl>
                                      </p:cBhvr>
                                    </p:animEffect>
                                  </p:childTnLst>
                                </p:cTn>
                              </p:par>
                            </p:childTnLst>
                          </p:cTn>
                        </p:par>
                      </p:childTnLst>
                    </p:cTn>
                  </p:par>
                  <p:par>
                    <p:cTn id="54" fill="hold">
                      <p:stCondLst>
                        <p:cond delay="indefinite"/>
                      </p:stCondLst>
                      <p:childTnLst>
                        <p:par>
                          <p:cTn id="55" fill="hold">
                            <p:stCondLst>
                              <p:cond delay="0"/>
                            </p:stCondLst>
                            <p:childTnLst>
                              <p:par>
                                <p:cTn id="56" presetID="10" presetClass="entr" presetSubtype="0" fill="hold" grpId="0" nodeType="clickEffect">
                                  <p:stCondLst>
                                    <p:cond delay="0"/>
                                  </p:stCondLst>
                                  <p:childTnLst>
                                    <p:set>
                                      <p:cBhvr>
                                        <p:cTn id="57" dur="1" fill="hold">
                                          <p:stCondLst>
                                            <p:cond delay="0"/>
                                          </p:stCondLst>
                                        </p:cTn>
                                        <p:tgtEl>
                                          <p:spTgt spid="67"/>
                                        </p:tgtEl>
                                        <p:attrNameLst>
                                          <p:attrName>style.visibility</p:attrName>
                                        </p:attrNameLst>
                                      </p:cBhvr>
                                      <p:to>
                                        <p:strVal val="visible"/>
                                      </p:to>
                                    </p:set>
                                    <p:animEffect transition="in" filter="fade">
                                      <p:cBhvr>
                                        <p:cTn id="58" dur="500"/>
                                        <p:tgtEl>
                                          <p:spTgt spid="67"/>
                                        </p:tgtEl>
                                      </p:cBhvr>
                                    </p:animEffect>
                                  </p:childTnLst>
                                </p:cTn>
                              </p:par>
                            </p:childTnLst>
                          </p:cTn>
                        </p:par>
                      </p:childTnLst>
                    </p:cTn>
                  </p:par>
                  <p:par>
                    <p:cTn id="59" fill="hold">
                      <p:stCondLst>
                        <p:cond delay="indefinite"/>
                      </p:stCondLst>
                      <p:childTnLst>
                        <p:par>
                          <p:cTn id="60" fill="hold">
                            <p:stCondLst>
                              <p:cond delay="0"/>
                            </p:stCondLst>
                            <p:childTnLst>
                              <p:par>
                                <p:cTn id="61" presetID="10" presetClass="entr" presetSubtype="0" fill="hold" grpId="0" nodeType="clickEffect">
                                  <p:stCondLst>
                                    <p:cond delay="0"/>
                                  </p:stCondLst>
                                  <p:childTnLst>
                                    <p:set>
                                      <p:cBhvr>
                                        <p:cTn id="62" dur="1" fill="hold">
                                          <p:stCondLst>
                                            <p:cond delay="0"/>
                                          </p:stCondLst>
                                        </p:cTn>
                                        <p:tgtEl>
                                          <p:spTgt spid="83"/>
                                        </p:tgtEl>
                                        <p:attrNameLst>
                                          <p:attrName>style.visibility</p:attrName>
                                        </p:attrNameLst>
                                      </p:cBhvr>
                                      <p:to>
                                        <p:strVal val="visible"/>
                                      </p:to>
                                    </p:set>
                                    <p:animEffect transition="in" filter="fade">
                                      <p:cBhvr>
                                        <p:cTn id="63" dur="500"/>
                                        <p:tgtEl>
                                          <p:spTgt spid="83"/>
                                        </p:tgtEl>
                                      </p:cBhvr>
                                    </p:animEffect>
                                  </p:childTnLst>
                                </p:cTn>
                              </p:par>
                            </p:childTnLst>
                          </p:cTn>
                        </p:par>
                      </p:childTnLst>
                    </p:cTn>
                  </p:par>
                  <p:par>
                    <p:cTn id="64" fill="hold">
                      <p:stCondLst>
                        <p:cond delay="indefinite"/>
                      </p:stCondLst>
                      <p:childTnLst>
                        <p:par>
                          <p:cTn id="65" fill="hold">
                            <p:stCondLst>
                              <p:cond delay="0"/>
                            </p:stCondLst>
                            <p:childTnLst>
                              <p:par>
                                <p:cTn id="66" presetID="10" presetClass="entr" presetSubtype="0" fill="hold" nodeType="clickEffect">
                                  <p:stCondLst>
                                    <p:cond delay="0"/>
                                  </p:stCondLst>
                                  <p:childTnLst>
                                    <p:set>
                                      <p:cBhvr>
                                        <p:cTn id="67" dur="1" fill="hold">
                                          <p:stCondLst>
                                            <p:cond delay="0"/>
                                          </p:stCondLst>
                                        </p:cTn>
                                        <p:tgtEl>
                                          <p:spTgt spid="68"/>
                                        </p:tgtEl>
                                        <p:attrNameLst>
                                          <p:attrName>style.visibility</p:attrName>
                                        </p:attrNameLst>
                                      </p:cBhvr>
                                      <p:to>
                                        <p:strVal val="visible"/>
                                      </p:to>
                                    </p:set>
                                    <p:animEffect transition="in" filter="fade">
                                      <p:cBhvr>
                                        <p:cTn id="68" dur="500"/>
                                        <p:tgtEl>
                                          <p:spTgt spid="68"/>
                                        </p:tgtEl>
                                      </p:cBhvr>
                                    </p:animEffect>
                                  </p:childTnLst>
                                </p:cTn>
                              </p:par>
                              <p:par>
                                <p:cTn id="69" presetID="10" presetClass="entr" presetSubtype="0" fill="hold" nodeType="withEffect">
                                  <p:stCondLst>
                                    <p:cond delay="0"/>
                                  </p:stCondLst>
                                  <p:childTnLst>
                                    <p:set>
                                      <p:cBhvr>
                                        <p:cTn id="70" dur="1" fill="hold">
                                          <p:stCondLst>
                                            <p:cond delay="0"/>
                                          </p:stCondLst>
                                        </p:cTn>
                                        <p:tgtEl>
                                          <p:spTgt spid="69"/>
                                        </p:tgtEl>
                                        <p:attrNameLst>
                                          <p:attrName>style.visibility</p:attrName>
                                        </p:attrNameLst>
                                      </p:cBhvr>
                                      <p:to>
                                        <p:strVal val="visible"/>
                                      </p:to>
                                    </p:set>
                                    <p:animEffect transition="in" filter="fade">
                                      <p:cBhvr>
                                        <p:cTn id="71" dur="500"/>
                                        <p:tgtEl>
                                          <p:spTgt spid="69"/>
                                        </p:tgtEl>
                                      </p:cBhvr>
                                    </p:animEffect>
                                  </p:childTnLst>
                                </p:cTn>
                              </p:par>
                              <p:par>
                                <p:cTn id="72" presetID="10" presetClass="entr" presetSubtype="0" fill="hold" grpId="0" nodeType="withEffect">
                                  <p:stCondLst>
                                    <p:cond delay="0"/>
                                  </p:stCondLst>
                                  <p:childTnLst>
                                    <p:set>
                                      <p:cBhvr>
                                        <p:cTn id="73" dur="1" fill="hold">
                                          <p:stCondLst>
                                            <p:cond delay="0"/>
                                          </p:stCondLst>
                                        </p:cTn>
                                        <p:tgtEl>
                                          <p:spTgt spid="93"/>
                                        </p:tgtEl>
                                        <p:attrNameLst>
                                          <p:attrName>style.visibility</p:attrName>
                                        </p:attrNameLst>
                                      </p:cBhvr>
                                      <p:to>
                                        <p:strVal val="visible"/>
                                      </p:to>
                                    </p:set>
                                    <p:animEffect transition="in" filter="fade">
                                      <p:cBhvr>
                                        <p:cTn id="74" dur="500"/>
                                        <p:tgtEl>
                                          <p:spTgt spid="93"/>
                                        </p:tgtEl>
                                      </p:cBhvr>
                                    </p:animEffect>
                                  </p:childTnLst>
                                </p:cTn>
                              </p:par>
                              <p:par>
                                <p:cTn id="75" presetID="10" presetClass="entr" presetSubtype="0" fill="hold" nodeType="withEffect">
                                  <p:stCondLst>
                                    <p:cond delay="0"/>
                                  </p:stCondLst>
                                  <p:childTnLst>
                                    <p:set>
                                      <p:cBhvr>
                                        <p:cTn id="76" dur="1" fill="hold">
                                          <p:stCondLst>
                                            <p:cond delay="0"/>
                                          </p:stCondLst>
                                        </p:cTn>
                                        <p:tgtEl>
                                          <p:spTgt spid="117"/>
                                        </p:tgtEl>
                                        <p:attrNameLst>
                                          <p:attrName>style.visibility</p:attrName>
                                        </p:attrNameLst>
                                      </p:cBhvr>
                                      <p:to>
                                        <p:strVal val="visible"/>
                                      </p:to>
                                    </p:set>
                                    <p:animEffect transition="in" filter="fade">
                                      <p:cBhvr>
                                        <p:cTn id="77" dur="500"/>
                                        <p:tgtEl>
                                          <p:spTgt spid="117"/>
                                        </p:tgtEl>
                                      </p:cBhvr>
                                    </p:animEffect>
                                  </p:childTnLst>
                                </p:cTn>
                              </p:par>
                            </p:childTnLst>
                          </p:cTn>
                        </p:par>
                      </p:childTnLst>
                    </p:cTn>
                  </p:par>
                  <p:par>
                    <p:cTn id="78" fill="hold">
                      <p:stCondLst>
                        <p:cond delay="indefinite"/>
                      </p:stCondLst>
                      <p:childTnLst>
                        <p:par>
                          <p:cTn id="79" fill="hold">
                            <p:stCondLst>
                              <p:cond delay="0"/>
                            </p:stCondLst>
                            <p:childTnLst>
                              <p:par>
                                <p:cTn id="80" presetID="10" presetClass="entr" presetSubtype="0" fill="hold" grpId="0" nodeType="clickEffect">
                                  <p:stCondLst>
                                    <p:cond delay="0"/>
                                  </p:stCondLst>
                                  <p:childTnLst>
                                    <p:set>
                                      <p:cBhvr>
                                        <p:cTn id="81" dur="1" fill="hold">
                                          <p:stCondLst>
                                            <p:cond delay="0"/>
                                          </p:stCondLst>
                                        </p:cTn>
                                        <p:tgtEl>
                                          <p:spTgt spid="78"/>
                                        </p:tgtEl>
                                        <p:attrNameLst>
                                          <p:attrName>style.visibility</p:attrName>
                                        </p:attrNameLst>
                                      </p:cBhvr>
                                      <p:to>
                                        <p:strVal val="visible"/>
                                      </p:to>
                                    </p:set>
                                    <p:animEffect transition="in" filter="fade">
                                      <p:cBhvr>
                                        <p:cTn id="82" dur="500"/>
                                        <p:tgtEl>
                                          <p:spTgt spid="78"/>
                                        </p:tgtEl>
                                      </p:cBhvr>
                                    </p:animEffect>
                                  </p:childTnLst>
                                </p:cTn>
                              </p:par>
                              <p:par>
                                <p:cTn id="83" presetID="10" presetClass="entr" presetSubtype="0" fill="hold" grpId="0" nodeType="withEffect">
                                  <p:stCondLst>
                                    <p:cond delay="0"/>
                                  </p:stCondLst>
                                  <p:childTnLst>
                                    <p:set>
                                      <p:cBhvr>
                                        <p:cTn id="84" dur="1" fill="hold">
                                          <p:stCondLst>
                                            <p:cond delay="0"/>
                                          </p:stCondLst>
                                        </p:cTn>
                                        <p:tgtEl>
                                          <p:spTgt spid="80"/>
                                        </p:tgtEl>
                                        <p:attrNameLst>
                                          <p:attrName>style.visibility</p:attrName>
                                        </p:attrNameLst>
                                      </p:cBhvr>
                                      <p:to>
                                        <p:strVal val="visible"/>
                                      </p:to>
                                    </p:set>
                                    <p:animEffect transition="in" filter="fade">
                                      <p:cBhvr>
                                        <p:cTn id="85" dur="500"/>
                                        <p:tgtEl>
                                          <p:spTgt spid="80"/>
                                        </p:tgtEl>
                                      </p:cBhvr>
                                    </p:animEffect>
                                  </p:childTnLst>
                                </p:cTn>
                              </p:par>
                              <p:par>
                                <p:cTn id="86" presetID="10" presetClass="exit" presetSubtype="0" fill="hold" grpId="1" nodeType="withEffect">
                                  <p:stCondLst>
                                    <p:cond delay="0"/>
                                  </p:stCondLst>
                                  <p:childTnLst>
                                    <p:animEffect transition="out" filter="fade">
                                      <p:cBhvr>
                                        <p:cTn id="87" dur="500"/>
                                        <p:tgtEl>
                                          <p:spTgt spid="48"/>
                                        </p:tgtEl>
                                      </p:cBhvr>
                                    </p:animEffect>
                                    <p:set>
                                      <p:cBhvr>
                                        <p:cTn id="88" dur="1" fill="hold">
                                          <p:stCondLst>
                                            <p:cond delay="499"/>
                                          </p:stCondLst>
                                        </p:cTn>
                                        <p:tgtEl>
                                          <p:spTgt spid="48"/>
                                        </p:tgtEl>
                                        <p:attrNameLst>
                                          <p:attrName>style.visibility</p:attrName>
                                        </p:attrNameLst>
                                      </p:cBhvr>
                                      <p:to>
                                        <p:strVal val="hidden"/>
                                      </p:to>
                                    </p:set>
                                  </p:childTnLst>
                                </p:cTn>
                              </p:par>
                              <p:par>
                                <p:cTn id="89" presetID="10" presetClass="entr" presetSubtype="0" fill="hold" grpId="0" nodeType="withEffect">
                                  <p:stCondLst>
                                    <p:cond delay="0"/>
                                  </p:stCondLst>
                                  <p:childTnLst>
                                    <p:set>
                                      <p:cBhvr>
                                        <p:cTn id="90" dur="1" fill="hold">
                                          <p:stCondLst>
                                            <p:cond delay="0"/>
                                          </p:stCondLst>
                                        </p:cTn>
                                        <p:tgtEl>
                                          <p:spTgt spid="4"/>
                                        </p:tgtEl>
                                        <p:attrNameLst>
                                          <p:attrName>style.visibility</p:attrName>
                                        </p:attrNameLst>
                                      </p:cBhvr>
                                      <p:to>
                                        <p:strVal val="visible"/>
                                      </p:to>
                                    </p:set>
                                    <p:animEffect transition="in" filter="fade">
                                      <p:cBhvr>
                                        <p:cTn id="91"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animBg="1"/>
      <p:bldP spid="28" grpId="0"/>
      <p:bldP spid="29" grpId="0" animBg="1"/>
      <p:bldP spid="48" grpId="0"/>
      <p:bldP spid="48" grpId="1"/>
      <p:bldP spid="49" grpId="0"/>
      <p:bldP spid="50" grpId="0"/>
      <p:bldP spid="51" grpId="0"/>
      <p:bldP spid="63" grpId="0"/>
      <p:bldP spid="80" grpId="0"/>
      <p:bldP spid="81" grpId="0" animBg="1"/>
      <p:bldP spid="83" grpId="0" animBg="1"/>
      <p:bldP spid="78" grpId="0" animBg="1"/>
      <p:bldP spid="93" grpId="0" animBg="1"/>
      <p:bldP spid="92" grpId="0" animBg="1"/>
      <p:bldP spid="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A4BD36-7E58-0B40-4181-89B0A6627176}"/>
              </a:ext>
            </a:extLst>
          </p:cNvPr>
          <p:cNvSpPr>
            <a:spLocks noGrp="1"/>
          </p:cNvSpPr>
          <p:nvPr>
            <p:ph type="title"/>
          </p:nvPr>
        </p:nvSpPr>
        <p:spPr/>
        <p:txBody>
          <a:bodyPr/>
          <a:lstStyle/>
          <a:p>
            <a:r>
              <a:rPr lang="en-IN" dirty="0"/>
              <a:t>Problem : Text-Matching Recommendation Systems fail on OOD Data</a:t>
            </a:r>
          </a:p>
        </p:txBody>
      </p:sp>
      <p:sp>
        <p:nvSpPr>
          <p:cNvPr id="28" name="TextBox 27">
            <a:extLst>
              <a:ext uri="{FF2B5EF4-FFF2-40B4-BE49-F238E27FC236}">
                <a16:creationId xmlns:a16="http://schemas.microsoft.com/office/drawing/2014/main" id="{BDFD4BDE-4CA1-0498-6626-C9962013BD0F}"/>
              </a:ext>
            </a:extLst>
          </p:cNvPr>
          <p:cNvSpPr txBox="1"/>
          <p:nvPr/>
        </p:nvSpPr>
        <p:spPr>
          <a:xfrm>
            <a:off x="565837" y="2659193"/>
            <a:ext cx="2209799" cy="646331"/>
          </a:xfrm>
          <a:prstGeom prst="rect">
            <a:avLst/>
          </a:prstGeom>
          <a:noFill/>
        </p:spPr>
        <p:txBody>
          <a:bodyPr wrap="square">
            <a:spAutoFit/>
          </a:bodyPr>
          <a:lstStyle/>
          <a:p>
            <a:r>
              <a:rPr lang="en-US" sz="1800" i="1" dirty="0"/>
              <a:t>Road ID - Reflective Shoe Laces</a:t>
            </a:r>
          </a:p>
        </p:txBody>
      </p:sp>
      <p:sp>
        <p:nvSpPr>
          <p:cNvPr id="29" name="Rectangle: Rounded Corners 28">
            <a:extLst>
              <a:ext uri="{FF2B5EF4-FFF2-40B4-BE49-F238E27FC236}">
                <a16:creationId xmlns:a16="http://schemas.microsoft.com/office/drawing/2014/main" id="{E9C05D6D-674A-5551-C528-6081305442A2}"/>
              </a:ext>
            </a:extLst>
          </p:cNvPr>
          <p:cNvSpPr/>
          <p:nvPr/>
        </p:nvSpPr>
        <p:spPr>
          <a:xfrm>
            <a:off x="4522223" y="2479088"/>
            <a:ext cx="5793872" cy="1337075"/>
          </a:xfrm>
          <a:prstGeom prst="roundRect">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solidFill>
                  <a:schemeClr val="accent6"/>
                </a:solidFill>
              </a:rPr>
              <a:t>3M </a:t>
            </a:r>
            <a:r>
              <a:rPr lang="en-US" i="1" dirty="0" err="1">
                <a:solidFill>
                  <a:schemeClr val="accent6"/>
                </a:solidFill>
              </a:rPr>
              <a:t>Scotchlite</a:t>
            </a:r>
            <a:r>
              <a:rPr lang="en-US" i="1" dirty="0">
                <a:solidFill>
                  <a:schemeClr val="accent6"/>
                </a:solidFill>
              </a:rPr>
              <a:t> Reflective Tape, Silver, 1-Inch by 36-Inch</a:t>
            </a:r>
            <a:endParaRPr lang="en-IN" i="1" dirty="0">
              <a:solidFill>
                <a:schemeClr val="accent6"/>
              </a:solidFill>
            </a:endParaRPr>
          </a:p>
          <a:p>
            <a:pPr algn="ctr"/>
            <a:r>
              <a:rPr lang="en-US" i="1" dirty="0" err="1"/>
              <a:t>Lasko</a:t>
            </a:r>
            <a:r>
              <a:rPr lang="en-US" i="1" dirty="0"/>
              <a:t> 6435 Oscillating Heater with Remote Control</a:t>
            </a:r>
          </a:p>
          <a:p>
            <a:pPr algn="ctr"/>
            <a:r>
              <a:rPr lang="en-US" i="1" dirty="0">
                <a:solidFill>
                  <a:schemeClr val="accent6"/>
                </a:solidFill>
              </a:rPr>
              <a:t>Reflective Band - Made With Genuine </a:t>
            </a:r>
            <a:r>
              <a:rPr lang="en-US" i="1" dirty="0" err="1">
                <a:solidFill>
                  <a:schemeClr val="accent6"/>
                </a:solidFill>
              </a:rPr>
              <a:t>Reflexite</a:t>
            </a:r>
            <a:r>
              <a:rPr lang="en-US" i="1" dirty="0">
                <a:solidFill>
                  <a:schemeClr val="accent6"/>
                </a:solidFill>
              </a:rPr>
              <a:t> in America </a:t>
            </a:r>
            <a:endParaRPr lang="en-IN" i="1" dirty="0">
              <a:solidFill>
                <a:schemeClr val="accent6"/>
              </a:solidFill>
            </a:endParaRPr>
          </a:p>
        </p:txBody>
      </p:sp>
      <p:sp>
        <p:nvSpPr>
          <p:cNvPr id="50" name="TextBox 49">
            <a:extLst>
              <a:ext uri="{FF2B5EF4-FFF2-40B4-BE49-F238E27FC236}">
                <a16:creationId xmlns:a16="http://schemas.microsoft.com/office/drawing/2014/main" id="{50296B89-84DA-7B4D-1200-EDD0121BEA48}"/>
              </a:ext>
            </a:extLst>
          </p:cNvPr>
          <p:cNvSpPr txBox="1"/>
          <p:nvPr/>
        </p:nvSpPr>
        <p:spPr>
          <a:xfrm>
            <a:off x="777242" y="1848691"/>
            <a:ext cx="2209799" cy="369332"/>
          </a:xfrm>
          <a:prstGeom prst="rect">
            <a:avLst/>
          </a:prstGeom>
          <a:noFill/>
        </p:spPr>
        <p:txBody>
          <a:bodyPr wrap="square">
            <a:spAutoFit/>
          </a:bodyPr>
          <a:lstStyle/>
          <a:p>
            <a:pPr algn="ctr"/>
            <a:r>
              <a:rPr lang="en-US" sz="1800" dirty="0"/>
              <a:t>Query</a:t>
            </a:r>
            <a:endParaRPr lang="en-IN" sz="1800" dirty="0"/>
          </a:p>
        </p:txBody>
      </p:sp>
      <p:sp>
        <p:nvSpPr>
          <p:cNvPr id="51" name="TextBox 50">
            <a:extLst>
              <a:ext uri="{FF2B5EF4-FFF2-40B4-BE49-F238E27FC236}">
                <a16:creationId xmlns:a16="http://schemas.microsoft.com/office/drawing/2014/main" id="{66928F21-0182-7BC2-AE05-B2B149D52581}"/>
              </a:ext>
            </a:extLst>
          </p:cNvPr>
          <p:cNvSpPr txBox="1"/>
          <p:nvPr/>
        </p:nvSpPr>
        <p:spPr>
          <a:xfrm>
            <a:off x="6150428" y="1767279"/>
            <a:ext cx="2209799" cy="369332"/>
          </a:xfrm>
          <a:prstGeom prst="rect">
            <a:avLst/>
          </a:prstGeom>
          <a:noFill/>
        </p:spPr>
        <p:txBody>
          <a:bodyPr wrap="square">
            <a:spAutoFit/>
          </a:bodyPr>
          <a:lstStyle/>
          <a:p>
            <a:pPr algn="ctr"/>
            <a:r>
              <a:rPr lang="en-US" sz="1800" dirty="0"/>
              <a:t>Items</a:t>
            </a:r>
            <a:endParaRPr lang="en-IN" sz="1800" dirty="0"/>
          </a:p>
        </p:txBody>
      </p:sp>
      <p:sp>
        <p:nvSpPr>
          <p:cNvPr id="3" name="TextBox 2">
            <a:extLst>
              <a:ext uri="{FF2B5EF4-FFF2-40B4-BE49-F238E27FC236}">
                <a16:creationId xmlns:a16="http://schemas.microsoft.com/office/drawing/2014/main" id="{E9646569-9881-CB7E-5CC3-1F66E945E9B1}"/>
              </a:ext>
            </a:extLst>
          </p:cNvPr>
          <p:cNvSpPr txBox="1"/>
          <p:nvPr/>
        </p:nvSpPr>
        <p:spPr>
          <a:xfrm>
            <a:off x="383970" y="4117353"/>
            <a:ext cx="2209799" cy="646331"/>
          </a:xfrm>
          <a:prstGeom prst="rect">
            <a:avLst/>
          </a:prstGeom>
          <a:noFill/>
        </p:spPr>
        <p:txBody>
          <a:bodyPr wrap="square">
            <a:spAutoFit/>
          </a:bodyPr>
          <a:lstStyle/>
          <a:p>
            <a:r>
              <a:rPr lang="en-US" sz="1800" b="1" dirty="0"/>
              <a:t>Change in Item Distribution P(L)</a:t>
            </a:r>
            <a:endParaRPr lang="en-IN" sz="1800" b="1" dirty="0"/>
          </a:p>
        </p:txBody>
      </p:sp>
      <p:grpSp>
        <p:nvGrpSpPr>
          <p:cNvPr id="4" name="Group 3">
            <a:extLst>
              <a:ext uri="{FF2B5EF4-FFF2-40B4-BE49-F238E27FC236}">
                <a16:creationId xmlns:a16="http://schemas.microsoft.com/office/drawing/2014/main" id="{72F71E85-54AB-65D5-D6C8-2061461D946C}"/>
              </a:ext>
            </a:extLst>
          </p:cNvPr>
          <p:cNvGrpSpPr/>
          <p:nvPr/>
        </p:nvGrpSpPr>
        <p:grpSpPr>
          <a:xfrm>
            <a:off x="4522222" y="4686867"/>
            <a:ext cx="5793873" cy="1768012"/>
            <a:chOff x="4467794" y="3544986"/>
            <a:chExt cx="5793873" cy="1768012"/>
          </a:xfrm>
        </p:grpSpPr>
        <p:sp>
          <p:nvSpPr>
            <p:cNvPr id="5" name="Rectangle: Rounded Corners 4">
              <a:extLst>
                <a:ext uri="{FF2B5EF4-FFF2-40B4-BE49-F238E27FC236}">
                  <a16:creationId xmlns:a16="http://schemas.microsoft.com/office/drawing/2014/main" id="{3591B3F4-4CB8-9DE8-5801-501971BF72ED}"/>
                </a:ext>
              </a:extLst>
            </p:cNvPr>
            <p:cNvSpPr/>
            <p:nvPr/>
          </p:nvSpPr>
          <p:spPr>
            <a:xfrm>
              <a:off x="4467794" y="3544986"/>
              <a:ext cx="5793873" cy="1337075"/>
            </a:xfrm>
            <a:prstGeom prst="roundRect">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err="1"/>
                <a:t>Camco</a:t>
              </a:r>
              <a:r>
                <a:rPr lang="en-US" i="1" dirty="0"/>
                <a:t> 57723 Dust Cover for Portable Olympian Heater</a:t>
              </a:r>
            </a:p>
            <a:p>
              <a:pPr algn="ctr"/>
              <a:r>
                <a:rPr lang="en-US" i="1" dirty="0"/>
                <a:t>Skechers Men's Energy Downforce Lace Up</a:t>
              </a:r>
            </a:p>
            <a:p>
              <a:pPr algn="ctr"/>
              <a:r>
                <a:rPr lang="en-US" i="1" dirty="0" err="1"/>
                <a:t>Broan</a:t>
              </a:r>
              <a:r>
                <a:rPr lang="en-US" i="1" dirty="0"/>
                <a:t> 679 Ventilation Fan and Light Combination</a:t>
              </a:r>
              <a:endParaRPr lang="en-IN" i="1" dirty="0"/>
            </a:p>
          </p:txBody>
        </p:sp>
        <p:sp>
          <p:nvSpPr>
            <p:cNvPr id="6" name="TextBox 5">
              <a:extLst>
                <a:ext uri="{FF2B5EF4-FFF2-40B4-BE49-F238E27FC236}">
                  <a16:creationId xmlns:a16="http://schemas.microsoft.com/office/drawing/2014/main" id="{1342032B-D437-1D14-F7A9-D43F50F2EA8F}"/>
                </a:ext>
              </a:extLst>
            </p:cNvPr>
            <p:cNvSpPr txBox="1"/>
            <p:nvPr/>
          </p:nvSpPr>
          <p:spPr>
            <a:xfrm>
              <a:off x="6617970" y="4943666"/>
              <a:ext cx="1493519" cy="369332"/>
            </a:xfrm>
            <a:prstGeom prst="rect">
              <a:avLst/>
            </a:prstGeom>
            <a:noFill/>
          </p:spPr>
          <p:txBody>
            <a:bodyPr wrap="square">
              <a:spAutoFit/>
            </a:bodyPr>
            <a:lstStyle/>
            <a:p>
              <a:r>
                <a:rPr lang="en-US" sz="1800" dirty="0"/>
                <a:t>Added Items</a:t>
              </a:r>
              <a:endParaRPr lang="en-IN" sz="1800" dirty="0"/>
            </a:p>
          </p:txBody>
        </p:sp>
      </p:grpSp>
      <p:sp>
        <p:nvSpPr>
          <p:cNvPr id="7" name="TextBox 6">
            <a:extLst>
              <a:ext uri="{FF2B5EF4-FFF2-40B4-BE49-F238E27FC236}">
                <a16:creationId xmlns:a16="http://schemas.microsoft.com/office/drawing/2014/main" id="{4A9390C9-4CA0-6BFA-55B3-3E20D2D8FFED}"/>
              </a:ext>
            </a:extLst>
          </p:cNvPr>
          <p:cNvSpPr txBox="1"/>
          <p:nvPr/>
        </p:nvSpPr>
        <p:spPr>
          <a:xfrm>
            <a:off x="6672399" y="3855870"/>
            <a:ext cx="1197973" cy="830997"/>
          </a:xfrm>
          <a:prstGeom prst="rect">
            <a:avLst/>
          </a:prstGeom>
          <a:noFill/>
        </p:spPr>
        <p:txBody>
          <a:bodyPr wrap="square">
            <a:spAutoFit/>
          </a:bodyPr>
          <a:lstStyle/>
          <a:p>
            <a:pPr algn="ctr"/>
            <a:r>
              <a:rPr lang="en-US" sz="4800" dirty="0"/>
              <a:t>+</a:t>
            </a:r>
            <a:endParaRPr lang="en-IN" sz="4800" dirty="0"/>
          </a:p>
        </p:txBody>
      </p:sp>
      <p:sp>
        <p:nvSpPr>
          <p:cNvPr id="8" name="Rectangle: Rounded Corners 7">
            <a:extLst>
              <a:ext uri="{FF2B5EF4-FFF2-40B4-BE49-F238E27FC236}">
                <a16:creationId xmlns:a16="http://schemas.microsoft.com/office/drawing/2014/main" id="{A97B8635-DEC5-D272-278E-57A4BB661769}"/>
              </a:ext>
            </a:extLst>
          </p:cNvPr>
          <p:cNvSpPr/>
          <p:nvPr/>
        </p:nvSpPr>
        <p:spPr>
          <a:xfrm>
            <a:off x="4525970" y="2416606"/>
            <a:ext cx="5793872" cy="1914312"/>
          </a:xfrm>
          <a:prstGeom prst="roundRect">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solidFill>
                  <a:schemeClr val="accent6"/>
                </a:solidFill>
              </a:rPr>
              <a:t>3M </a:t>
            </a:r>
            <a:r>
              <a:rPr lang="en-US" i="1" dirty="0" err="1">
                <a:solidFill>
                  <a:schemeClr val="accent6"/>
                </a:solidFill>
              </a:rPr>
              <a:t>Scotchlite</a:t>
            </a:r>
            <a:r>
              <a:rPr lang="en-US" i="1" dirty="0">
                <a:solidFill>
                  <a:schemeClr val="accent6"/>
                </a:solidFill>
              </a:rPr>
              <a:t> Reflective Tape, Silver, 1-Inch by 36-Inch</a:t>
            </a:r>
            <a:endParaRPr lang="en-IN" i="1" dirty="0">
              <a:solidFill>
                <a:schemeClr val="accent6"/>
              </a:solidFill>
            </a:endParaRPr>
          </a:p>
          <a:p>
            <a:pPr algn="ctr"/>
            <a:r>
              <a:rPr lang="en-US" i="1" dirty="0" err="1"/>
              <a:t>Lasko</a:t>
            </a:r>
            <a:r>
              <a:rPr lang="en-US" i="1" dirty="0"/>
              <a:t> 6435 Oscillating Heater with Remote Control</a:t>
            </a:r>
          </a:p>
          <a:p>
            <a:pPr algn="ctr"/>
            <a:r>
              <a:rPr lang="en-US" i="1" dirty="0">
                <a:solidFill>
                  <a:schemeClr val="accent6"/>
                </a:solidFill>
              </a:rPr>
              <a:t>Reflective Band - Made With Genuine </a:t>
            </a:r>
            <a:r>
              <a:rPr lang="en-US" i="1" dirty="0" err="1">
                <a:solidFill>
                  <a:schemeClr val="accent6"/>
                </a:solidFill>
              </a:rPr>
              <a:t>Reflexite</a:t>
            </a:r>
            <a:r>
              <a:rPr lang="en-US" i="1" dirty="0">
                <a:solidFill>
                  <a:schemeClr val="accent6"/>
                </a:solidFill>
              </a:rPr>
              <a:t> in America</a:t>
            </a:r>
          </a:p>
          <a:p>
            <a:pPr algn="ctr"/>
            <a:r>
              <a:rPr lang="en-US" i="1" dirty="0" err="1"/>
              <a:t>Camco</a:t>
            </a:r>
            <a:r>
              <a:rPr lang="en-US" i="1" dirty="0"/>
              <a:t> 57723 Dust Cover for Portable Olympian Heater</a:t>
            </a:r>
          </a:p>
          <a:p>
            <a:pPr algn="ctr"/>
            <a:r>
              <a:rPr lang="en-US" i="1" dirty="0"/>
              <a:t>Skechers Men's Energy Downforce Lace Up</a:t>
            </a:r>
          </a:p>
          <a:p>
            <a:pPr algn="ctr"/>
            <a:r>
              <a:rPr lang="en-US" i="1" dirty="0" err="1"/>
              <a:t>Broan</a:t>
            </a:r>
            <a:r>
              <a:rPr lang="en-US" i="1" dirty="0"/>
              <a:t> 679 Ventilation Fan and Light Combination</a:t>
            </a:r>
            <a:endParaRPr lang="en-IN" i="1" dirty="0"/>
          </a:p>
        </p:txBody>
      </p:sp>
      <p:sp>
        <p:nvSpPr>
          <p:cNvPr id="20" name="TextBox 19">
            <a:extLst>
              <a:ext uri="{FF2B5EF4-FFF2-40B4-BE49-F238E27FC236}">
                <a16:creationId xmlns:a16="http://schemas.microsoft.com/office/drawing/2014/main" id="{A8342E38-ACAB-02A1-8FA9-1B68D4DDB225}"/>
              </a:ext>
            </a:extLst>
          </p:cNvPr>
          <p:cNvSpPr txBox="1"/>
          <p:nvPr/>
        </p:nvSpPr>
        <p:spPr>
          <a:xfrm>
            <a:off x="565837" y="2673855"/>
            <a:ext cx="2209799" cy="646331"/>
          </a:xfrm>
          <a:prstGeom prst="rect">
            <a:avLst/>
          </a:prstGeom>
          <a:noFill/>
        </p:spPr>
        <p:txBody>
          <a:bodyPr wrap="square">
            <a:spAutoFit/>
          </a:bodyPr>
          <a:lstStyle/>
          <a:p>
            <a:r>
              <a:rPr lang="en-US" sz="1800" i="1" dirty="0"/>
              <a:t>Road ID - Reflective Shoe </a:t>
            </a:r>
            <a:r>
              <a:rPr lang="en-US" sz="1800" b="1" i="1" dirty="0"/>
              <a:t>Laces</a:t>
            </a:r>
          </a:p>
        </p:txBody>
      </p:sp>
      <p:sp>
        <p:nvSpPr>
          <p:cNvPr id="19" name="Rectangle: Rounded Corners 18">
            <a:extLst>
              <a:ext uri="{FF2B5EF4-FFF2-40B4-BE49-F238E27FC236}">
                <a16:creationId xmlns:a16="http://schemas.microsoft.com/office/drawing/2014/main" id="{5353330D-7333-6CE7-BA23-475D0FF0CAEB}"/>
              </a:ext>
            </a:extLst>
          </p:cNvPr>
          <p:cNvSpPr/>
          <p:nvPr/>
        </p:nvSpPr>
        <p:spPr>
          <a:xfrm>
            <a:off x="4518476" y="2416606"/>
            <a:ext cx="5793872" cy="1914312"/>
          </a:xfrm>
          <a:prstGeom prst="roundRect">
            <a:avLst/>
          </a:prstGeom>
          <a:ln w="28575">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en-US" i="1" dirty="0">
                <a:solidFill>
                  <a:schemeClr val="accent6"/>
                </a:solidFill>
              </a:rPr>
              <a:t>3M </a:t>
            </a:r>
            <a:r>
              <a:rPr lang="en-US" i="1" dirty="0" err="1">
                <a:solidFill>
                  <a:schemeClr val="accent6"/>
                </a:solidFill>
              </a:rPr>
              <a:t>Scotchlite</a:t>
            </a:r>
            <a:r>
              <a:rPr lang="en-US" i="1" dirty="0">
                <a:solidFill>
                  <a:schemeClr val="accent6"/>
                </a:solidFill>
              </a:rPr>
              <a:t> Reflective Tape, Silver, 1-Inch by 36-Inch</a:t>
            </a:r>
            <a:endParaRPr lang="en-IN" i="1" dirty="0">
              <a:solidFill>
                <a:schemeClr val="accent6"/>
              </a:solidFill>
            </a:endParaRPr>
          </a:p>
          <a:p>
            <a:pPr algn="ctr"/>
            <a:r>
              <a:rPr lang="en-US" i="1" dirty="0" err="1"/>
              <a:t>Lasko</a:t>
            </a:r>
            <a:r>
              <a:rPr lang="en-US" i="1" dirty="0"/>
              <a:t> 6435 Oscillating Heater with Remote Control</a:t>
            </a:r>
          </a:p>
          <a:p>
            <a:pPr algn="ctr"/>
            <a:r>
              <a:rPr lang="en-US" i="1" dirty="0">
                <a:solidFill>
                  <a:schemeClr val="accent6"/>
                </a:solidFill>
              </a:rPr>
              <a:t>Reflective Band - Made With Genuine </a:t>
            </a:r>
            <a:r>
              <a:rPr lang="en-US" i="1" dirty="0" err="1">
                <a:solidFill>
                  <a:schemeClr val="accent6"/>
                </a:solidFill>
              </a:rPr>
              <a:t>Reflexite</a:t>
            </a:r>
            <a:r>
              <a:rPr lang="en-US" i="1" dirty="0">
                <a:solidFill>
                  <a:schemeClr val="accent6"/>
                </a:solidFill>
              </a:rPr>
              <a:t> in America</a:t>
            </a:r>
          </a:p>
          <a:p>
            <a:pPr algn="ctr"/>
            <a:r>
              <a:rPr lang="en-US" i="1" dirty="0" err="1"/>
              <a:t>Camco</a:t>
            </a:r>
            <a:r>
              <a:rPr lang="en-US" i="1" dirty="0"/>
              <a:t> 57723 Dust Cover for Portable Olympian Heater</a:t>
            </a:r>
          </a:p>
          <a:p>
            <a:pPr algn="ctr"/>
            <a:r>
              <a:rPr lang="en-US" i="1" dirty="0"/>
              <a:t>Skechers Men's Energy Downforce </a:t>
            </a:r>
            <a:r>
              <a:rPr lang="en-US" b="1" i="1" dirty="0"/>
              <a:t>Lace</a:t>
            </a:r>
            <a:r>
              <a:rPr lang="en-US" i="1" dirty="0"/>
              <a:t> Up</a:t>
            </a:r>
          </a:p>
          <a:p>
            <a:pPr algn="ctr"/>
            <a:r>
              <a:rPr lang="en-US" i="1" dirty="0" err="1"/>
              <a:t>Broan</a:t>
            </a:r>
            <a:r>
              <a:rPr lang="en-US" i="1" dirty="0"/>
              <a:t> 679 Ventilation Fan and Light Combination</a:t>
            </a:r>
            <a:endParaRPr lang="en-IN" i="1" dirty="0"/>
          </a:p>
        </p:txBody>
      </p:sp>
      <p:cxnSp>
        <p:nvCxnSpPr>
          <p:cNvPr id="30" name="Connector: Curved 29">
            <a:extLst>
              <a:ext uri="{FF2B5EF4-FFF2-40B4-BE49-F238E27FC236}">
                <a16:creationId xmlns:a16="http://schemas.microsoft.com/office/drawing/2014/main" id="{E2EEB0E7-0963-9868-02CD-5E70303CC6A4}"/>
              </a:ext>
            </a:extLst>
          </p:cNvPr>
          <p:cNvCxnSpPr>
            <a:cxnSpLocks/>
          </p:cNvCxnSpPr>
          <p:nvPr/>
        </p:nvCxnSpPr>
        <p:spPr>
          <a:xfrm flipV="1">
            <a:off x="2873729" y="2870928"/>
            <a:ext cx="2057847" cy="234451"/>
          </a:xfrm>
          <a:prstGeom prst="curvedConnector3">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32" name="Connector: Curved 31">
            <a:extLst>
              <a:ext uri="{FF2B5EF4-FFF2-40B4-BE49-F238E27FC236}">
                <a16:creationId xmlns:a16="http://schemas.microsoft.com/office/drawing/2014/main" id="{A8AD7D32-5F8D-9C9B-CC70-19431191A2DF}"/>
              </a:ext>
            </a:extLst>
          </p:cNvPr>
          <p:cNvCxnSpPr>
            <a:cxnSpLocks/>
          </p:cNvCxnSpPr>
          <p:nvPr/>
        </p:nvCxnSpPr>
        <p:spPr>
          <a:xfrm>
            <a:off x="2873729" y="3112115"/>
            <a:ext cx="1856917" cy="327681"/>
          </a:xfrm>
          <a:prstGeom prst="curvedConnector3">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14" name="Connector: Curved 13">
            <a:extLst>
              <a:ext uri="{FF2B5EF4-FFF2-40B4-BE49-F238E27FC236}">
                <a16:creationId xmlns:a16="http://schemas.microsoft.com/office/drawing/2014/main" id="{7FD466A2-548B-8D59-BE22-29C53100212D}"/>
              </a:ext>
            </a:extLst>
          </p:cNvPr>
          <p:cNvCxnSpPr>
            <a:cxnSpLocks/>
          </p:cNvCxnSpPr>
          <p:nvPr/>
        </p:nvCxnSpPr>
        <p:spPr>
          <a:xfrm>
            <a:off x="2827915" y="3094433"/>
            <a:ext cx="2406101" cy="714844"/>
          </a:xfrm>
          <a:prstGeom prst="curvedConnector3">
            <a:avLst/>
          </a:prstGeom>
          <a:ln w="1905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Connector: Curved 21">
            <a:extLst>
              <a:ext uri="{FF2B5EF4-FFF2-40B4-BE49-F238E27FC236}">
                <a16:creationId xmlns:a16="http://schemas.microsoft.com/office/drawing/2014/main" id="{7919F8C0-F65D-FC24-4549-7C7C809D613B}"/>
              </a:ext>
            </a:extLst>
          </p:cNvPr>
          <p:cNvCxnSpPr>
            <a:cxnSpLocks/>
          </p:cNvCxnSpPr>
          <p:nvPr/>
        </p:nvCxnSpPr>
        <p:spPr>
          <a:xfrm>
            <a:off x="2937099" y="3083635"/>
            <a:ext cx="1793548" cy="147895"/>
          </a:xfrm>
          <a:prstGeom prst="curvedConnector3">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nector: Curved 23">
            <a:extLst>
              <a:ext uri="{FF2B5EF4-FFF2-40B4-BE49-F238E27FC236}">
                <a16:creationId xmlns:a16="http://schemas.microsoft.com/office/drawing/2014/main" id="{F0041AA5-A6AB-A2FD-877D-BCB82DA17C90}"/>
              </a:ext>
            </a:extLst>
          </p:cNvPr>
          <p:cNvCxnSpPr>
            <a:cxnSpLocks/>
          </p:cNvCxnSpPr>
          <p:nvPr/>
        </p:nvCxnSpPr>
        <p:spPr>
          <a:xfrm flipV="1">
            <a:off x="2915959" y="2684115"/>
            <a:ext cx="2015617" cy="399654"/>
          </a:xfrm>
          <a:prstGeom prst="curvedConnector3">
            <a:avLst/>
          </a:prstGeom>
          <a:ln w="19050">
            <a:solidFill>
              <a:schemeClr val="accent6"/>
            </a:solidFill>
            <a:tailEnd type="triangle"/>
          </a:ln>
        </p:spPr>
        <p:style>
          <a:lnRef idx="1">
            <a:schemeClr val="accent1"/>
          </a:lnRef>
          <a:fillRef idx="0">
            <a:schemeClr val="accent1"/>
          </a:fillRef>
          <a:effectRef idx="0">
            <a:schemeClr val="accent1"/>
          </a:effectRef>
          <a:fontRef idx="minor">
            <a:schemeClr val="tx1"/>
          </a:fontRef>
        </p:style>
      </p:cxnSp>
      <p:grpSp>
        <p:nvGrpSpPr>
          <p:cNvPr id="33" name="Group 32">
            <a:extLst>
              <a:ext uri="{FF2B5EF4-FFF2-40B4-BE49-F238E27FC236}">
                <a16:creationId xmlns:a16="http://schemas.microsoft.com/office/drawing/2014/main" id="{FB9A3CCA-7C85-3697-BEFE-AFD32218FBC2}"/>
              </a:ext>
            </a:extLst>
          </p:cNvPr>
          <p:cNvGrpSpPr/>
          <p:nvPr/>
        </p:nvGrpSpPr>
        <p:grpSpPr>
          <a:xfrm>
            <a:off x="2422031" y="2430052"/>
            <a:ext cx="1130019" cy="1236820"/>
            <a:chOff x="2476962" y="3361330"/>
            <a:chExt cx="1130019" cy="1236820"/>
          </a:xfrm>
        </p:grpSpPr>
        <p:cxnSp>
          <p:nvCxnSpPr>
            <p:cNvPr id="27" name="Straight Arrow Connector 26">
              <a:extLst>
                <a:ext uri="{FF2B5EF4-FFF2-40B4-BE49-F238E27FC236}">
                  <a16:creationId xmlns:a16="http://schemas.microsoft.com/office/drawing/2014/main" id="{92F20A8A-D4CF-1BF2-4C73-1BB0A57F2803}"/>
                </a:ext>
              </a:extLst>
            </p:cNvPr>
            <p:cNvCxnSpPr>
              <a:cxnSpLocks/>
            </p:cNvCxnSpPr>
            <p:nvPr/>
          </p:nvCxnSpPr>
          <p:spPr>
            <a:xfrm>
              <a:off x="2476962" y="4040798"/>
              <a:ext cx="34244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1" name="Rectangle: Rounded Corners 30">
                  <a:extLst>
                    <a:ext uri="{FF2B5EF4-FFF2-40B4-BE49-F238E27FC236}">
                      <a16:creationId xmlns:a16="http://schemas.microsoft.com/office/drawing/2014/main" id="{331A098E-16EC-8FB0-EFEF-73CA90AFEE32}"/>
                    </a:ext>
                  </a:extLst>
                </p:cNvPr>
                <p:cNvSpPr/>
                <p:nvPr/>
              </p:nvSpPr>
              <p:spPr>
                <a:xfrm>
                  <a:off x="2823209" y="3361330"/>
                  <a:ext cx="783772" cy="1236820"/>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𝜃</m:t>
                            </m:r>
                          </m:sub>
                        </m:sSub>
                        <m:r>
                          <a:rPr lang="en-IN" b="0" i="1" smtClean="0">
                            <a:latin typeface="Cambria Math" panose="02040503050406030204" pitchFamily="18" charset="0"/>
                          </a:rPr>
                          <m:t> </m:t>
                        </m:r>
                      </m:oMath>
                    </m:oMathPara>
                  </a14:m>
                  <a:endParaRPr lang="en-IN" dirty="0"/>
                </a:p>
              </p:txBody>
            </p:sp>
          </mc:Choice>
          <mc:Fallback xmlns="">
            <p:sp>
              <p:nvSpPr>
                <p:cNvPr id="31" name="Rectangle: Rounded Corners 30">
                  <a:extLst>
                    <a:ext uri="{FF2B5EF4-FFF2-40B4-BE49-F238E27FC236}">
                      <a16:creationId xmlns:a16="http://schemas.microsoft.com/office/drawing/2014/main" id="{331A098E-16EC-8FB0-EFEF-73CA90AFEE32}"/>
                    </a:ext>
                  </a:extLst>
                </p:cNvPr>
                <p:cNvSpPr>
                  <a:spLocks noRot="1" noChangeAspect="1" noMove="1" noResize="1" noEditPoints="1" noAdjustHandles="1" noChangeArrowheads="1" noChangeShapeType="1" noTextEdit="1"/>
                </p:cNvSpPr>
                <p:nvPr/>
              </p:nvSpPr>
              <p:spPr>
                <a:xfrm>
                  <a:off x="2823209" y="3361330"/>
                  <a:ext cx="783772" cy="1236820"/>
                </a:xfrm>
                <a:prstGeom prst="roundRect">
                  <a:avLst/>
                </a:prstGeom>
                <a:blipFill>
                  <a:blip r:embed="rId3"/>
                  <a:stretch>
                    <a:fillRect/>
                  </a:stretch>
                </a:blipFill>
                <a:ln>
                  <a:noFill/>
                </a:ln>
              </p:spPr>
              <p:txBody>
                <a:bodyPr/>
                <a:lstStyle/>
                <a:p>
                  <a:r>
                    <a:rPr lang="en-IN">
                      <a:noFill/>
                    </a:rPr>
                    <a:t> </a:t>
                  </a:r>
                </a:p>
              </p:txBody>
            </p:sp>
          </mc:Fallback>
        </mc:AlternateContent>
      </p:grpSp>
      <p:sp>
        <p:nvSpPr>
          <p:cNvPr id="9" name="Rectangle 8">
            <a:extLst>
              <a:ext uri="{FF2B5EF4-FFF2-40B4-BE49-F238E27FC236}">
                <a16:creationId xmlns:a16="http://schemas.microsoft.com/office/drawing/2014/main" id="{7F6C6699-4E77-1FB4-A53C-086C4FB56C95}"/>
              </a:ext>
            </a:extLst>
          </p:cNvPr>
          <p:cNvSpPr/>
          <p:nvPr/>
        </p:nvSpPr>
        <p:spPr>
          <a:xfrm>
            <a:off x="3456207" y="5587651"/>
            <a:ext cx="5279585" cy="311396"/>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Falsely uses </a:t>
            </a:r>
            <a:r>
              <a:rPr lang="en-US" i="1" dirty="0">
                <a:solidFill>
                  <a:schemeClr val="tx1"/>
                </a:solidFill>
              </a:rPr>
              <a:t>Lace </a:t>
            </a:r>
            <a:r>
              <a:rPr lang="en-US" dirty="0">
                <a:solidFill>
                  <a:schemeClr val="tx1"/>
                </a:solidFill>
              </a:rPr>
              <a:t>token to match an irrelevant item</a:t>
            </a:r>
            <a:endParaRPr lang="en-IN" sz="1800" i="1" dirty="0">
              <a:solidFill>
                <a:schemeClr val="tx1"/>
              </a:solidFill>
            </a:endParaRPr>
          </a:p>
        </p:txBody>
      </p:sp>
    </p:spTree>
    <p:extLst>
      <p:ext uri="{BB962C8B-B14F-4D97-AF65-F5344CB8AC3E}">
        <p14:creationId xmlns:p14="http://schemas.microsoft.com/office/powerpoint/2010/main" val="3579800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par>
                                <p:cTn id="8" presetID="10" presetClass="entr" presetSubtype="0"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fade">
                                      <p:cBhvr>
                                        <p:cTn id="10" dur="500"/>
                                        <p:tgtEl>
                                          <p:spTgt spid="4"/>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fade">
                                      <p:cBhvr>
                                        <p:cTn id="13" dur="500"/>
                                        <p:tgtEl>
                                          <p:spTgt spid="7"/>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xit" presetSubtype="0" fill="hold" nodeType="clickEffect">
                                  <p:stCondLst>
                                    <p:cond delay="0"/>
                                  </p:stCondLst>
                                  <p:childTnLst>
                                    <p:animEffect transition="out" filter="fade">
                                      <p:cBhvr>
                                        <p:cTn id="17" dur="500"/>
                                        <p:tgtEl>
                                          <p:spTgt spid="4"/>
                                        </p:tgtEl>
                                      </p:cBhvr>
                                    </p:animEffect>
                                    <p:set>
                                      <p:cBhvr>
                                        <p:cTn id="18" dur="1" fill="hold">
                                          <p:stCondLst>
                                            <p:cond delay="499"/>
                                          </p:stCondLst>
                                        </p:cTn>
                                        <p:tgtEl>
                                          <p:spTgt spid="4"/>
                                        </p:tgtEl>
                                        <p:attrNameLst>
                                          <p:attrName>style.visibility</p:attrName>
                                        </p:attrNameLst>
                                      </p:cBhvr>
                                      <p:to>
                                        <p:strVal val="hidden"/>
                                      </p:to>
                                    </p:set>
                                  </p:childTnLst>
                                </p:cTn>
                              </p:par>
                              <p:par>
                                <p:cTn id="19" presetID="10" presetClass="exit" presetSubtype="0" fill="hold" grpId="1" nodeType="withEffect">
                                  <p:stCondLst>
                                    <p:cond delay="0"/>
                                  </p:stCondLst>
                                  <p:childTnLst>
                                    <p:animEffect transition="out" filter="fade">
                                      <p:cBhvr>
                                        <p:cTn id="20" dur="500"/>
                                        <p:tgtEl>
                                          <p:spTgt spid="7"/>
                                        </p:tgtEl>
                                      </p:cBhvr>
                                    </p:animEffect>
                                    <p:set>
                                      <p:cBhvr>
                                        <p:cTn id="21" dur="1" fill="hold">
                                          <p:stCondLst>
                                            <p:cond delay="499"/>
                                          </p:stCondLst>
                                        </p:cTn>
                                        <p:tgtEl>
                                          <p:spTgt spid="7"/>
                                        </p:tgtEl>
                                        <p:attrNameLst>
                                          <p:attrName>style.visibility</p:attrName>
                                        </p:attrNameLst>
                                      </p:cBhvr>
                                      <p:to>
                                        <p:strVal val="hidden"/>
                                      </p:to>
                                    </p:set>
                                  </p:childTnLst>
                                </p:cTn>
                              </p:par>
                              <p:par>
                                <p:cTn id="22" presetID="10" presetClass="exit" presetSubtype="0" fill="hold" grpId="0" nodeType="withEffect">
                                  <p:stCondLst>
                                    <p:cond delay="0"/>
                                  </p:stCondLst>
                                  <p:childTnLst>
                                    <p:animEffect transition="out" filter="fade">
                                      <p:cBhvr>
                                        <p:cTn id="23" dur="500"/>
                                        <p:tgtEl>
                                          <p:spTgt spid="29"/>
                                        </p:tgtEl>
                                      </p:cBhvr>
                                    </p:animEffect>
                                    <p:set>
                                      <p:cBhvr>
                                        <p:cTn id="24" dur="1" fill="hold">
                                          <p:stCondLst>
                                            <p:cond delay="499"/>
                                          </p:stCondLst>
                                        </p:cTn>
                                        <p:tgtEl>
                                          <p:spTgt spid="29"/>
                                        </p:tgtEl>
                                        <p:attrNameLst>
                                          <p:attrName>style.visibility</p:attrName>
                                        </p:attrNameLst>
                                      </p:cBhvr>
                                      <p:to>
                                        <p:strVal val="hidden"/>
                                      </p:to>
                                    </p:set>
                                  </p:childTnLst>
                                </p:cTn>
                              </p:par>
                              <p:par>
                                <p:cTn id="25" presetID="10" presetClass="exit" presetSubtype="0" fill="hold" nodeType="withEffect">
                                  <p:stCondLst>
                                    <p:cond delay="0"/>
                                  </p:stCondLst>
                                  <p:childTnLst>
                                    <p:animEffect transition="out" filter="fade">
                                      <p:cBhvr>
                                        <p:cTn id="26" dur="500"/>
                                        <p:tgtEl>
                                          <p:spTgt spid="30"/>
                                        </p:tgtEl>
                                      </p:cBhvr>
                                    </p:animEffect>
                                    <p:set>
                                      <p:cBhvr>
                                        <p:cTn id="27" dur="1" fill="hold">
                                          <p:stCondLst>
                                            <p:cond delay="499"/>
                                          </p:stCondLst>
                                        </p:cTn>
                                        <p:tgtEl>
                                          <p:spTgt spid="30"/>
                                        </p:tgtEl>
                                        <p:attrNameLst>
                                          <p:attrName>style.visibility</p:attrName>
                                        </p:attrNameLst>
                                      </p:cBhvr>
                                      <p:to>
                                        <p:strVal val="hidden"/>
                                      </p:to>
                                    </p:set>
                                  </p:childTnLst>
                                </p:cTn>
                              </p:par>
                              <p:par>
                                <p:cTn id="28" presetID="10" presetClass="exit" presetSubtype="0" fill="hold" nodeType="withEffect">
                                  <p:stCondLst>
                                    <p:cond delay="0"/>
                                  </p:stCondLst>
                                  <p:childTnLst>
                                    <p:animEffect transition="out" filter="fade">
                                      <p:cBhvr>
                                        <p:cTn id="29" dur="500"/>
                                        <p:tgtEl>
                                          <p:spTgt spid="32"/>
                                        </p:tgtEl>
                                      </p:cBhvr>
                                    </p:animEffect>
                                    <p:set>
                                      <p:cBhvr>
                                        <p:cTn id="30" dur="1" fill="hold">
                                          <p:stCondLst>
                                            <p:cond delay="499"/>
                                          </p:stCondLst>
                                        </p:cTn>
                                        <p:tgtEl>
                                          <p:spTgt spid="32"/>
                                        </p:tgtEl>
                                        <p:attrNameLst>
                                          <p:attrName>style.visibility</p:attrName>
                                        </p:attrNameLst>
                                      </p:cBhvr>
                                      <p:to>
                                        <p:strVal val="hidden"/>
                                      </p:to>
                                    </p:set>
                                  </p:childTnLst>
                                </p:cTn>
                              </p:par>
                              <p:par>
                                <p:cTn id="31" presetID="10" presetClass="entr" presetSubtype="0" fill="hold" grpId="0" nodeType="withEffect">
                                  <p:stCondLst>
                                    <p:cond delay="0"/>
                                  </p:stCondLst>
                                  <p:childTnLst>
                                    <p:set>
                                      <p:cBhvr>
                                        <p:cTn id="32" dur="1" fill="hold">
                                          <p:stCondLst>
                                            <p:cond delay="0"/>
                                          </p:stCondLst>
                                        </p:cTn>
                                        <p:tgtEl>
                                          <p:spTgt spid="8"/>
                                        </p:tgtEl>
                                        <p:attrNameLst>
                                          <p:attrName>style.visibility</p:attrName>
                                        </p:attrNameLst>
                                      </p:cBhvr>
                                      <p:to>
                                        <p:strVal val="visible"/>
                                      </p:to>
                                    </p:set>
                                    <p:animEffect transition="in" filter="fade">
                                      <p:cBhvr>
                                        <p:cTn id="33" dur="500"/>
                                        <p:tgtEl>
                                          <p:spTgt spid="8"/>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nodeType="click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fade">
                                      <p:cBhvr>
                                        <p:cTn id="38" dur="500"/>
                                        <p:tgtEl>
                                          <p:spTgt spid="14"/>
                                        </p:tgtEl>
                                      </p:cBhvr>
                                    </p:animEffect>
                                  </p:childTnLst>
                                </p:cTn>
                              </p:par>
                              <p:par>
                                <p:cTn id="39" presetID="10" presetClass="entr" presetSubtype="0" fill="hold" nodeType="withEffect">
                                  <p:stCondLst>
                                    <p:cond delay="0"/>
                                  </p:stCondLst>
                                  <p:childTnLst>
                                    <p:set>
                                      <p:cBhvr>
                                        <p:cTn id="40" dur="1" fill="hold">
                                          <p:stCondLst>
                                            <p:cond delay="0"/>
                                          </p:stCondLst>
                                        </p:cTn>
                                        <p:tgtEl>
                                          <p:spTgt spid="22"/>
                                        </p:tgtEl>
                                        <p:attrNameLst>
                                          <p:attrName>style.visibility</p:attrName>
                                        </p:attrNameLst>
                                      </p:cBhvr>
                                      <p:to>
                                        <p:strVal val="visible"/>
                                      </p:to>
                                    </p:set>
                                    <p:animEffect transition="in" filter="fade">
                                      <p:cBhvr>
                                        <p:cTn id="41" dur="500"/>
                                        <p:tgtEl>
                                          <p:spTgt spid="22"/>
                                        </p:tgtEl>
                                      </p:cBhvr>
                                    </p:animEffect>
                                  </p:childTnLst>
                                </p:cTn>
                              </p:par>
                              <p:par>
                                <p:cTn id="42" presetID="10" presetClass="entr" presetSubtype="0" fill="hold" nodeType="withEffect">
                                  <p:stCondLst>
                                    <p:cond delay="0"/>
                                  </p:stCondLst>
                                  <p:childTnLst>
                                    <p:set>
                                      <p:cBhvr>
                                        <p:cTn id="43" dur="1" fill="hold">
                                          <p:stCondLst>
                                            <p:cond delay="0"/>
                                          </p:stCondLst>
                                        </p:cTn>
                                        <p:tgtEl>
                                          <p:spTgt spid="24"/>
                                        </p:tgtEl>
                                        <p:attrNameLst>
                                          <p:attrName>style.visibility</p:attrName>
                                        </p:attrNameLst>
                                      </p:cBhvr>
                                      <p:to>
                                        <p:strVal val="visible"/>
                                      </p:to>
                                    </p:set>
                                    <p:animEffect transition="in" filter="fade">
                                      <p:cBhvr>
                                        <p:cTn id="44" dur="500"/>
                                        <p:tgtEl>
                                          <p:spTgt spid="24"/>
                                        </p:tgtEl>
                                      </p:cBhvr>
                                    </p:animEffect>
                                  </p:childTnLst>
                                </p:cTn>
                              </p:par>
                            </p:childTnLst>
                          </p:cTn>
                        </p:par>
                      </p:childTnLst>
                    </p:cTn>
                  </p:par>
                  <p:par>
                    <p:cTn id="45" fill="hold">
                      <p:stCondLst>
                        <p:cond delay="indefinite"/>
                      </p:stCondLst>
                      <p:childTnLst>
                        <p:par>
                          <p:cTn id="46" fill="hold">
                            <p:stCondLst>
                              <p:cond delay="0"/>
                            </p:stCondLst>
                            <p:childTnLst>
                              <p:par>
                                <p:cTn id="47" presetID="10" presetClass="entr" presetSubtype="0" fill="hold" grpId="0"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fade">
                                      <p:cBhvr>
                                        <p:cTn id="49" dur="500"/>
                                        <p:tgtEl>
                                          <p:spTgt spid="19"/>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500"/>
                                        <p:tgtEl>
                                          <p:spTgt spid="20"/>
                                        </p:tgtEl>
                                      </p:cBhvr>
                                    </p:animEffect>
                                  </p:childTnLst>
                                </p:cTn>
                              </p:par>
                              <p:par>
                                <p:cTn id="53" presetID="10" presetClass="exit" presetSubtype="0" fill="hold" grpId="0" nodeType="withEffect">
                                  <p:stCondLst>
                                    <p:cond delay="0"/>
                                  </p:stCondLst>
                                  <p:childTnLst>
                                    <p:animEffect transition="out" filter="fade">
                                      <p:cBhvr>
                                        <p:cTn id="54" dur="500"/>
                                        <p:tgtEl>
                                          <p:spTgt spid="28"/>
                                        </p:tgtEl>
                                      </p:cBhvr>
                                    </p:animEffect>
                                    <p:set>
                                      <p:cBhvr>
                                        <p:cTn id="55" dur="1" fill="hold">
                                          <p:stCondLst>
                                            <p:cond delay="499"/>
                                          </p:stCondLst>
                                        </p:cTn>
                                        <p:tgtEl>
                                          <p:spTgt spid="28"/>
                                        </p:tgtEl>
                                        <p:attrNameLst>
                                          <p:attrName>style.visibility</p:attrName>
                                        </p:attrNameLst>
                                      </p:cBhvr>
                                      <p:to>
                                        <p:strVal val="hidden"/>
                                      </p:to>
                                    </p:set>
                                  </p:childTnLst>
                                </p:cTn>
                              </p:par>
                              <p:par>
                                <p:cTn id="56" presetID="10" presetClass="entr" presetSubtype="0" fill="hold" grpId="0" nodeType="with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fade">
                                      <p:cBhvr>
                                        <p:cTn id="5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animBg="1"/>
      <p:bldP spid="3" grpId="0"/>
      <p:bldP spid="7" grpId="0"/>
      <p:bldP spid="7" grpId="1"/>
      <p:bldP spid="8" grpId="0" animBg="1"/>
      <p:bldP spid="20" grpId="0"/>
      <p:bldP spid="19" grpId="0" animBg="1"/>
      <p:bldP spid="9"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549B0E-D4EB-ADB5-ACB1-CADEB793AC9C}"/>
              </a:ext>
            </a:extLst>
          </p:cNvPr>
          <p:cNvSpPr>
            <a:spLocks noGrp="1"/>
          </p:cNvSpPr>
          <p:nvPr>
            <p:ph type="title"/>
          </p:nvPr>
        </p:nvSpPr>
        <p:spPr/>
        <p:txBody>
          <a:bodyPr/>
          <a:lstStyle/>
          <a:p>
            <a:r>
              <a:rPr lang="en-IN" dirty="0"/>
              <a:t>Background on Text Matching Systems</a:t>
            </a:r>
          </a:p>
        </p:txBody>
      </p:sp>
      <p:grpSp>
        <p:nvGrpSpPr>
          <p:cNvPr id="4" name="Group 3">
            <a:extLst>
              <a:ext uri="{FF2B5EF4-FFF2-40B4-BE49-F238E27FC236}">
                <a16:creationId xmlns:a16="http://schemas.microsoft.com/office/drawing/2014/main" id="{E7EC083A-FD86-DA3D-C7A4-E7B8FE3670AF}"/>
              </a:ext>
            </a:extLst>
          </p:cNvPr>
          <p:cNvGrpSpPr/>
          <p:nvPr/>
        </p:nvGrpSpPr>
        <p:grpSpPr>
          <a:xfrm>
            <a:off x="6984090" y="1379022"/>
            <a:ext cx="4015114" cy="2767426"/>
            <a:chOff x="277591" y="1677795"/>
            <a:chExt cx="4860742" cy="4050881"/>
          </a:xfrm>
        </p:grpSpPr>
        <p:sp>
          <p:nvSpPr>
            <p:cNvPr id="80" name="TextBox 79">
              <a:extLst>
                <a:ext uri="{FF2B5EF4-FFF2-40B4-BE49-F238E27FC236}">
                  <a16:creationId xmlns:a16="http://schemas.microsoft.com/office/drawing/2014/main" id="{C266CA94-1286-A76A-6422-C55BFB090C90}"/>
                </a:ext>
              </a:extLst>
            </p:cNvPr>
            <p:cNvSpPr txBox="1"/>
            <p:nvPr/>
          </p:nvSpPr>
          <p:spPr>
            <a:xfrm>
              <a:off x="968829" y="1973040"/>
              <a:ext cx="2188028" cy="276999"/>
            </a:xfrm>
            <a:prstGeom prst="rect">
              <a:avLst/>
            </a:prstGeom>
            <a:noFill/>
          </p:spPr>
          <p:txBody>
            <a:bodyPr wrap="square">
              <a:spAutoFit/>
            </a:bodyPr>
            <a:lstStyle/>
            <a:p>
              <a:pPr algn="ctr"/>
              <a:r>
                <a:rPr lang="en-US" sz="1200" i="1" dirty="0">
                  <a:solidFill>
                    <a:schemeClr val="accent1"/>
                  </a:solidFill>
                </a:rPr>
                <a:t>Road ID - Reflective Shoe Laces</a:t>
              </a:r>
            </a:p>
          </p:txBody>
        </p:sp>
        <p:sp>
          <p:nvSpPr>
            <p:cNvPr id="114" name="TextBox 113">
              <a:extLst>
                <a:ext uri="{FF2B5EF4-FFF2-40B4-BE49-F238E27FC236}">
                  <a16:creationId xmlns:a16="http://schemas.microsoft.com/office/drawing/2014/main" id="{E4E11C8C-00BF-AE44-6635-A6314891E1F9}"/>
                </a:ext>
              </a:extLst>
            </p:cNvPr>
            <p:cNvSpPr txBox="1"/>
            <p:nvPr/>
          </p:nvSpPr>
          <p:spPr>
            <a:xfrm>
              <a:off x="293917" y="3279476"/>
              <a:ext cx="2960914" cy="461665"/>
            </a:xfrm>
            <a:prstGeom prst="rect">
              <a:avLst/>
            </a:prstGeom>
            <a:noFill/>
          </p:spPr>
          <p:txBody>
            <a:bodyPr wrap="square">
              <a:spAutoFit/>
            </a:bodyPr>
            <a:lstStyle/>
            <a:p>
              <a:pPr algn="ctr"/>
              <a:r>
                <a:rPr lang="en-US" sz="1200" i="1" dirty="0">
                  <a:solidFill>
                    <a:schemeClr val="accent6"/>
                  </a:solidFill>
                </a:rPr>
                <a:t>3M </a:t>
              </a:r>
              <a:r>
                <a:rPr lang="en-US" sz="1200" i="1" dirty="0" err="1">
                  <a:solidFill>
                    <a:schemeClr val="accent6"/>
                  </a:solidFill>
                </a:rPr>
                <a:t>Scotchlite</a:t>
              </a:r>
              <a:r>
                <a:rPr lang="en-US" sz="1200" i="1" dirty="0">
                  <a:solidFill>
                    <a:schemeClr val="accent6"/>
                  </a:solidFill>
                </a:rPr>
                <a:t> Reflective Tape, Silver, 1-Inch by 36-Inch</a:t>
              </a:r>
              <a:endParaRPr lang="en-IN" sz="1200" i="1" dirty="0">
                <a:solidFill>
                  <a:schemeClr val="accent6"/>
                </a:solidFill>
              </a:endParaRPr>
            </a:p>
          </p:txBody>
        </p:sp>
        <p:sp>
          <p:nvSpPr>
            <p:cNvPr id="201" name="TextBox 200">
              <a:extLst>
                <a:ext uri="{FF2B5EF4-FFF2-40B4-BE49-F238E27FC236}">
                  <a16:creationId xmlns:a16="http://schemas.microsoft.com/office/drawing/2014/main" id="{1A62AF1F-B01E-08EE-2BA9-A88FDF67CED4}"/>
                </a:ext>
              </a:extLst>
            </p:cNvPr>
            <p:cNvSpPr txBox="1"/>
            <p:nvPr/>
          </p:nvSpPr>
          <p:spPr>
            <a:xfrm>
              <a:off x="277591" y="4770970"/>
              <a:ext cx="2841170" cy="461665"/>
            </a:xfrm>
            <a:prstGeom prst="rect">
              <a:avLst/>
            </a:prstGeom>
            <a:noFill/>
          </p:spPr>
          <p:txBody>
            <a:bodyPr wrap="square">
              <a:spAutoFit/>
            </a:bodyPr>
            <a:lstStyle/>
            <a:p>
              <a:pPr algn="ctr"/>
              <a:r>
                <a:rPr lang="en-US" sz="1200" i="1" dirty="0" err="1">
                  <a:solidFill>
                    <a:srgbClr val="FF0000"/>
                  </a:solidFill>
                </a:rPr>
                <a:t>Lasko</a:t>
              </a:r>
              <a:r>
                <a:rPr lang="en-US" sz="1200" i="1" dirty="0">
                  <a:solidFill>
                    <a:srgbClr val="FF0000"/>
                  </a:solidFill>
                </a:rPr>
                <a:t> 6435 Oscillating Heater with Remote Control</a:t>
              </a:r>
            </a:p>
          </p:txBody>
        </p:sp>
        <p:grpSp>
          <p:nvGrpSpPr>
            <p:cNvPr id="202" name="Group 201">
              <a:extLst>
                <a:ext uri="{FF2B5EF4-FFF2-40B4-BE49-F238E27FC236}">
                  <a16:creationId xmlns:a16="http://schemas.microsoft.com/office/drawing/2014/main" id="{BB1D1731-3DEF-F452-75A3-FBC935DE1BBC}"/>
                </a:ext>
              </a:extLst>
            </p:cNvPr>
            <p:cNvGrpSpPr/>
            <p:nvPr/>
          </p:nvGrpSpPr>
          <p:grpSpPr>
            <a:xfrm>
              <a:off x="3098035" y="1677795"/>
              <a:ext cx="1130019" cy="1236820"/>
              <a:chOff x="2476962" y="3361330"/>
              <a:chExt cx="1130019" cy="1236820"/>
            </a:xfrm>
          </p:grpSpPr>
          <p:cxnSp>
            <p:nvCxnSpPr>
              <p:cNvPr id="203" name="Straight Arrow Connector 202">
                <a:extLst>
                  <a:ext uri="{FF2B5EF4-FFF2-40B4-BE49-F238E27FC236}">
                    <a16:creationId xmlns:a16="http://schemas.microsoft.com/office/drawing/2014/main" id="{C156342A-72B2-A1E0-AAEE-840A87BDCD12}"/>
                  </a:ext>
                </a:extLst>
              </p:cNvPr>
              <p:cNvCxnSpPr>
                <a:cxnSpLocks/>
              </p:cNvCxnSpPr>
              <p:nvPr/>
            </p:nvCxnSpPr>
            <p:spPr>
              <a:xfrm>
                <a:off x="2476962" y="4040798"/>
                <a:ext cx="34244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4" name="Rectangle: Rounded Corners 203">
                    <a:extLst>
                      <a:ext uri="{FF2B5EF4-FFF2-40B4-BE49-F238E27FC236}">
                        <a16:creationId xmlns:a16="http://schemas.microsoft.com/office/drawing/2014/main" id="{47CE0088-2EB8-3D12-6B6C-17C61F1A4FA9}"/>
                      </a:ext>
                    </a:extLst>
                  </p:cNvPr>
                  <p:cNvSpPr/>
                  <p:nvPr/>
                </p:nvSpPr>
                <p:spPr>
                  <a:xfrm>
                    <a:off x="2823209" y="3361330"/>
                    <a:ext cx="783772" cy="1236820"/>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1200" b="0" i="1" smtClean="0">
                                  <a:latin typeface="Cambria Math" panose="02040503050406030204" pitchFamily="18" charset="0"/>
                                </a:rPr>
                              </m:ctrlPr>
                            </m:sSubPr>
                            <m:e>
                              <m:r>
                                <a:rPr lang="en-IN" sz="1200" b="0" i="1" smtClean="0">
                                  <a:latin typeface="Cambria Math" panose="02040503050406030204" pitchFamily="18" charset="0"/>
                                </a:rPr>
                                <m:t>𝑓</m:t>
                              </m:r>
                            </m:e>
                            <m:sub>
                              <m:r>
                                <a:rPr lang="en-IN" sz="1200" b="0" i="1" smtClean="0">
                                  <a:latin typeface="Cambria Math" panose="02040503050406030204" pitchFamily="18" charset="0"/>
                                </a:rPr>
                                <m:t>𝜃</m:t>
                              </m:r>
                            </m:sub>
                          </m:sSub>
                          <m:r>
                            <a:rPr lang="en-IN" sz="1200" b="0" i="1" smtClean="0">
                              <a:latin typeface="Cambria Math" panose="02040503050406030204" pitchFamily="18" charset="0"/>
                            </a:rPr>
                            <m:t> </m:t>
                          </m:r>
                        </m:oMath>
                      </m:oMathPara>
                    </a14:m>
                    <a:endParaRPr lang="en-IN" sz="1200" dirty="0"/>
                  </a:p>
                </p:txBody>
              </p:sp>
            </mc:Choice>
            <mc:Fallback xmlns="">
              <p:sp>
                <p:nvSpPr>
                  <p:cNvPr id="204" name="Rectangle: Rounded Corners 203">
                    <a:extLst>
                      <a:ext uri="{FF2B5EF4-FFF2-40B4-BE49-F238E27FC236}">
                        <a16:creationId xmlns:a16="http://schemas.microsoft.com/office/drawing/2014/main" id="{47CE0088-2EB8-3D12-6B6C-17C61F1A4FA9}"/>
                      </a:ext>
                    </a:extLst>
                  </p:cNvPr>
                  <p:cNvSpPr>
                    <a:spLocks noRot="1" noChangeAspect="1" noMove="1" noResize="1" noEditPoints="1" noAdjustHandles="1" noChangeArrowheads="1" noChangeShapeType="1" noTextEdit="1"/>
                  </p:cNvSpPr>
                  <p:nvPr/>
                </p:nvSpPr>
                <p:spPr>
                  <a:xfrm>
                    <a:off x="2823209" y="3361330"/>
                    <a:ext cx="783772" cy="1236820"/>
                  </a:xfrm>
                  <a:prstGeom prst="roundRect">
                    <a:avLst/>
                  </a:prstGeom>
                  <a:blipFill>
                    <a:blip r:embed="rId3"/>
                    <a:stretch>
                      <a:fillRect/>
                    </a:stretch>
                  </a:blipFill>
                  <a:ln>
                    <a:noFill/>
                  </a:ln>
                </p:spPr>
                <p:txBody>
                  <a:bodyPr/>
                  <a:lstStyle/>
                  <a:p>
                    <a:r>
                      <a:rPr lang="en-IN">
                        <a:noFill/>
                      </a:rPr>
                      <a:t> </a:t>
                    </a:r>
                  </a:p>
                </p:txBody>
              </p:sp>
            </mc:Fallback>
          </mc:AlternateContent>
        </p:grpSp>
        <p:grpSp>
          <p:nvGrpSpPr>
            <p:cNvPr id="205" name="Group 204">
              <a:extLst>
                <a:ext uri="{FF2B5EF4-FFF2-40B4-BE49-F238E27FC236}">
                  <a16:creationId xmlns:a16="http://schemas.microsoft.com/office/drawing/2014/main" id="{4C00B61F-60CB-715D-C240-6CBF0C31E011}"/>
                </a:ext>
              </a:extLst>
            </p:cNvPr>
            <p:cNvGrpSpPr/>
            <p:nvPr/>
          </p:nvGrpSpPr>
          <p:grpSpPr>
            <a:xfrm>
              <a:off x="3094687" y="3061562"/>
              <a:ext cx="1130019" cy="1236820"/>
              <a:chOff x="2476962" y="3361330"/>
              <a:chExt cx="1130019" cy="1236820"/>
            </a:xfrm>
          </p:grpSpPr>
          <p:cxnSp>
            <p:nvCxnSpPr>
              <p:cNvPr id="206" name="Straight Arrow Connector 205">
                <a:extLst>
                  <a:ext uri="{FF2B5EF4-FFF2-40B4-BE49-F238E27FC236}">
                    <a16:creationId xmlns:a16="http://schemas.microsoft.com/office/drawing/2014/main" id="{5F83179B-28A5-12CD-F503-4DB44687D7FD}"/>
                  </a:ext>
                </a:extLst>
              </p:cNvPr>
              <p:cNvCxnSpPr>
                <a:cxnSpLocks/>
              </p:cNvCxnSpPr>
              <p:nvPr/>
            </p:nvCxnSpPr>
            <p:spPr>
              <a:xfrm>
                <a:off x="2476962" y="4040798"/>
                <a:ext cx="34244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07" name="Rectangle: Rounded Corners 206">
                    <a:extLst>
                      <a:ext uri="{FF2B5EF4-FFF2-40B4-BE49-F238E27FC236}">
                        <a16:creationId xmlns:a16="http://schemas.microsoft.com/office/drawing/2014/main" id="{E636822F-3456-6652-6722-120F7DB0786A}"/>
                      </a:ext>
                    </a:extLst>
                  </p:cNvPr>
                  <p:cNvSpPr/>
                  <p:nvPr/>
                </p:nvSpPr>
                <p:spPr>
                  <a:xfrm>
                    <a:off x="2823209" y="3361330"/>
                    <a:ext cx="783772" cy="1236820"/>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1200" b="0" i="1" smtClean="0">
                                  <a:latin typeface="Cambria Math" panose="02040503050406030204" pitchFamily="18" charset="0"/>
                                </a:rPr>
                              </m:ctrlPr>
                            </m:sSubPr>
                            <m:e>
                              <m:r>
                                <a:rPr lang="en-IN" sz="1200" b="0" i="1" smtClean="0">
                                  <a:latin typeface="Cambria Math" panose="02040503050406030204" pitchFamily="18" charset="0"/>
                                </a:rPr>
                                <m:t>𝑓</m:t>
                              </m:r>
                            </m:e>
                            <m:sub>
                              <m:r>
                                <a:rPr lang="en-IN" sz="1200" b="0" i="1" smtClean="0">
                                  <a:latin typeface="Cambria Math" panose="02040503050406030204" pitchFamily="18" charset="0"/>
                                </a:rPr>
                                <m:t>𝜃</m:t>
                              </m:r>
                            </m:sub>
                          </m:sSub>
                          <m:r>
                            <a:rPr lang="en-IN" sz="1200" b="0" i="1" smtClean="0">
                              <a:latin typeface="Cambria Math" panose="02040503050406030204" pitchFamily="18" charset="0"/>
                            </a:rPr>
                            <m:t> </m:t>
                          </m:r>
                        </m:oMath>
                      </m:oMathPara>
                    </a14:m>
                    <a:endParaRPr lang="en-IN" sz="1200" dirty="0"/>
                  </a:p>
                </p:txBody>
              </p:sp>
            </mc:Choice>
            <mc:Fallback xmlns="">
              <p:sp>
                <p:nvSpPr>
                  <p:cNvPr id="207" name="Rectangle: Rounded Corners 206">
                    <a:extLst>
                      <a:ext uri="{FF2B5EF4-FFF2-40B4-BE49-F238E27FC236}">
                        <a16:creationId xmlns:a16="http://schemas.microsoft.com/office/drawing/2014/main" id="{E636822F-3456-6652-6722-120F7DB0786A}"/>
                      </a:ext>
                    </a:extLst>
                  </p:cNvPr>
                  <p:cNvSpPr>
                    <a:spLocks noRot="1" noChangeAspect="1" noMove="1" noResize="1" noEditPoints="1" noAdjustHandles="1" noChangeArrowheads="1" noChangeShapeType="1" noTextEdit="1"/>
                  </p:cNvSpPr>
                  <p:nvPr/>
                </p:nvSpPr>
                <p:spPr>
                  <a:xfrm>
                    <a:off x="2823209" y="3361330"/>
                    <a:ext cx="783772" cy="1236820"/>
                  </a:xfrm>
                  <a:prstGeom prst="roundRect">
                    <a:avLst/>
                  </a:prstGeom>
                  <a:blipFill>
                    <a:blip r:embed="rId4"/>
                    <a:stretch>
                      <a:fillRect/>
                    </a:stretch>
                  </a:blipFill>
                  <a:ln>
                    <a:noFill/>
                  </a:ln>
                </p:spPr>
                <p:txBody>
                  <a:bodyPr/>
                  <a:lstStyle/>
                  <a:p>
                    <a:r>
                      <a:rPr lang="en-IN">
                        <a:noFill/>
                      </a:rPr>
                      <a:t> </a:t>
                    </a:r>
                  </a:p>
                </p:txBody>
              </p:sp>
            </mc:Fallback>
          </mc:AlternateContent>
        </p:grpSp>
        <p:grpSp>
          <p:nvGrpSpPr>
            <p:cNvPr id="208" name="Group 207">
              <a:extLst>
                <a:ext uri="{FF2B5EF4-FFF2-40B4-BE49-F238E27FC236}">
                  <a16:creationId xmlns:a16="http://schemas.microsoft.com/office/drawing/2014/main" id="{246B5EFD-99C5-7FC4-B093-EC4F3601321A}"/>
                </a:ext>
              </a:extLst>
            </p:cNvPr>
            <p:cNvGrpSpPr/>
            <p:nvPr/>
          </p:nvGrpSpPr>
          <p:grpSpPr>
            <a:xfrm>
              <a:off x="3118761" y="4491856"/>
              <a:ext cx="1130019" cy="1236820"/>
              <a:chOff x="2476962" y="3361330"/>
              <a:chExt cx="1130019" cy="1236820"/>
            </a:xfrm>
          </p:grpSpPr>
          <p:cxnSp>
            <p:nvCxnSpPr>
              <p:cNvPr id="209" name="Straight Arrow Connector 208">
                <a:extLst>
                  <a:ext uri="{FF2B5EF4-FFF2-40B4-BE49-F238E27FC236}">
                    <a16:creationId xmlns:a16="http://schemas.microsoft.com/office/drawing/2014/main" id="{DDCA80FC-3AC6-ECBE-025F-544CBFB984A3}"/>
                  </a:ext>
                </a:extLst>
              </p:cNvPr>
              <p:cNvCxnSpPr>
                <a:cxnSpLocks/>
              </p:cNvCxnSpPr>
              <p:nvPr/>
            </p:nvCxnSpPr>
            <p:spPr>
              <a:xfrm>
                <a:off x="2476962" y="4040798"/>
                <a:ext cx="34244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10" name="Rectangle: Rounded Corners 209">
                    <a:extLst>
                      <a:ext uri="{FF2B5EF4-FFF2-40B4-BE49-F238E27FC236}">
                        <a16:creationId xmlns:a16="http://schemas.microsoft.com/office/drawing/2014/main" id="{56859035-2AEE-46EC-A941-2B235FD106D1}"/>
                      </a:ext>
                    </a:extLst>
                  </p:cNvPr>
                  <p:cNvSpPr/>
                  <p:nvPr/>
                </p:nvSpPr>
                <p:spPr>
                  <a:xfrm>
                    <a:off x="2823209" y="3361330"/>
                    <a:ext cx="783772" cy="1236820"/>
                  </a:xfrm>
                  <a:prstGeom prst="roundRect">
                    <a:avLst/>
                  </a:prstGeom>
                  <a:solidFill>
                    <a:schemeClr val="bg2">
                      <a:lumMod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sSub>
                            <m:sSubPr>
                              <m:ctrlPr>
                                <a:rPr lang="en-IN" sz="1200" b="0" i="1" smtClean="0">
                                  <a:latin typeface="Cambria Math" panose="02040503050406030204" pitchFamily="18" charset="0"/>
                                </a:rPr>
                              </m:ctrlPr>
                            </m:sSubPr>
                            <m:e>
                              <m:r>
                                <a:rPr lang="en-IN" sz="1200" b="0" i="1" smtClean="0">
                                  <a:latin typeface="Cambria Math" panose="02040503050406030204" pitchFamily="18" charset="0"/>
                                </a:rPr>
                                <m:t>𝑓</m:t>
                              </m:r>
                            </m:e>
                            <m:sub>
                              <m:r>
                                <a:rPr lang="en-IN" sz="1200" b="0" i="1" smtClean="0">
                                  <a:latin typeface="Cambria Math" panose="02040503050406030204" pitchFamily="18" charset="0"/>
                                </a:rPr>
                                <m:t>𝜃</m:t>
                              </m:r>
                            </m:sub>
                          </m:sSub>
                          <m:r>
                            <a:rPr lang="en-IN" sz="1200" b="0" i="1" smtClean="0">
                              <a:latin typeface="Cambria Math" panose="02040503050406030204" pitchFamily="18" charset="0"/>
                            </a:rPr>
                            <m:t> </m:t>
                          </m:r>
                        </m:oMath>
                      </m:oMathPara>
                    </a14:m>
                    <a:endParaRPr lang="en-IN" sz="1200" dirty="0"/>
                  </a:p>
                </p:txBody>
              </p:sp>
            </mc:Choice>
            <mc:Fallback xmlns="">
              <p:sp>
                <p:nvSpPr>
                  <p:cNvPr id="210" name="Rectangle: Rounded Corners 209">
                    <a:extLst>
                      <a:ext uri="{FF2B5EF4-FFF2-40B4-BE49-F238E27FC236}">
                        <a16:creationId xmlns:a16="http://schemas.microsoft.com/office/drawing/2014/main" id="{56859035-2AEE-46EC-A941-2B235FD106D1}"/>
                      </a:ext>
                    </a:extLst>
                  </p:cNvPr>
                  <p:cNvSpPr>
                    <a:spLocks noRot="1" noChangeAspect="1" noMove="1" noResize="1" noEditPoints="1" noAdjustHandles="1" noChangeArrowheads="1" noChangeShapeType="1" noTextEdit="1"/>
                  </p:cNvSpPr>
                  <p:nvPr/>
                </p:nvSpPr>
                <p:spPr>
                  <a:xfrm>
                    <a:off x="2823209" y="3361330"/>
                    <a:ext cx="783772" cy="1236820"/>
                  </a:xfrm>
                  <a:prstGeom prst="roundRect">
                    <a:avLst/>
                  </a:prstGeom>
                  <a:blipFill>
                    <a:blip r:embed="rId5"/>
                    <a:stretch>
                      <a:fillRect/>
                    </a:stretch>
                  </a:blipFill>
                  <a:ln>
                    <a:noFill/>
                  </a:ln>
                </p:spPr>
                <p:txBody>
                  <a:bodyPr/>
                  <a:lstStyle/>
                  <a:p>
                    <a:r>
                      <a:rPr lang="en-IN">
                        <a:noFill/>
                      </a:rPr>
                      <a:t> </a:t>
                    </a:r>
                  </a:p>
                </p:txBody>
              </p:sp>
            </mc:Fallback>
          </mc:AlternateContent>
        </p:grpSp>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id="{3DE12C47-B834-878B-3EDE-C4D52E0AF86B}"/>
                    </a:ext>
                  </a:extLst>
                </p:cNvPr>
                <p:cNvSpPr txBox="1"/>
                <p:nvPr/>
              </p:nvSpPr>
              <p:spPr>
                <a:xfrm>
                  <a:off x="4578020" y="2157705"/>
                  <a:ext cx="464101"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1200" b="0" i="1" smtClean="0">
                                <a:solidFill>
                                  <a:schemeClr val="accent1"/>
                                </a:solidFill>
                                <a:latin typeface="Cambria Math" panose="02040503050406030204" pitchFamily="18" charset="0"/>
                              </a:rPr>
                            </m:ctrlPr>
                          </m:sSubPr>
                          <m:e>
                            <m:r>
                              <a:rPr lang="en-IN" sz="1200" b="0" i="1" smtClean="0">
                                <a:solidFill>
                                  <a:schemeClr val="accent1"/>
                                </a:solidFill>
                                <a:latin typeface="Cambria Math" panose="02040503050406030204" pitchFamily="18" charset="0"/>
                              </a:rPr>
                              <m:t>𝑓</m:t>
                            </m:r>
                          </m:e>
                          <m:sub>
                            <m:r>
                              <a:rPr lang="en-IN" sz="1200" b="0" i="1" smtClean="0">
                                <a:solidFill>
                                  <a:schemeClr val="accent1"/>
                                </a:solidFill>
                                <a:latin typeface="Cambria Math" panose="02040503050406030204" pitchFamily="18" charset="0"/>
                              </a:rPr>
                              <m:t>𝜃</m:t>
                            </m:r>
                          </m:sub>
                        </m:sSub>
                        <m:d>
                          <m:dPr>
                            <m:ctrlPr>
                              <a:rPr lang="en-IN" sz="1200" i="1">
                                <a:solidFill>
                                  <a:schemeClr val="accent1"/>
                                </a:solidFill>
                                <a:latin typeface="Cambria Math" panose="02040503050406030204" pitchFamily="18" charset="0"/>
                              </a:rPr>
                            </m:ctrlPr>
                          </m:dPr>
                          <m:e>
                            <m:sSub>
                              <m:sSubPr>
                                <m:ctrlPr>
                                  <a:rPr lang="en-IN" sz="1200" i="1">
                                    <a:solidFill>
                                      <a:schemeClr val="accent1"/>
                                    </a:solidFill>
                                    <a:latin typeface="Cambria Math" panose="02040503050406030204" pitchFamily="18" charset="0"/>
                                  </a:rPr>
                                </m:ctrlPr>
                              </m:sSubPr>
                              <m:e>
                                <m:r>
                                  <a:rPr lang="en-IN" sz="1200" i="1">
                                    <a:solidFill>
                                      <a:schemeClr val="accent1"/>
                                    </a:solidFill>
                                    <a:latin typeface="Cambria Math" panose="02040503050406030204" pitchFamily="18" charset="0"/>
                                  </a:rPr>
                                  <m:t>𝑥</m:t>
                                </m:r>
                              </m:e>
                              <m:sub>
                                <m:r>
                                  <a:rPr lang="en-IN" sz="1200" i="1">
                                    <a:solidFill>
                                      <a:schemeClr val="accent1"/>
                                    </a:solidFill>
                                    <a:latin typeface="Cambria Math" panose="02040503050406030204" pitchFamily="18" charset="0"/>
                                  </a:rPr>
                                  <m:t>𝑎</m:t>
                                </m:r>
                              </m:sub>
                            </m:sSub>
                          </m:e>
                        </m:d>
                      </m:oMath>
                    </m:oMathPara>
                  </a14:m>
                  <a:endParaRPr lang="en-IN" sz="1200" dirty="0"/>
                </a:p>
              </p:txBody>
            </p:sp>
          </mc:Choice>
          <mc:Fallback xmlns="">
            <p:sp>
              <p:nvSpPr>
                <p:cNvPr id="211" name="TextBox 210">
                  <a:extLst>
                    <a:ext uri="{FF2B5EF4-FFF2-40B4-BE49-F238E27FC236}">
                      <a16:creationId xmlns:a16="http://schemas.microsoft.com/office/drawing/2014/main" id="{3DE12C47-B834-878B-3EDE-C4D52E0AF86B}"/>
                    </a:ext>
                  </a:extLst>
                </p:cNvPr>
                <p:cNvSpPr txBox="1">
                  <a:spLocks noRot="1" noChangeAspect="1" noMove="1" noResize="1" noEditPoints="1" noAdjustHandles="1" noChangeArrowheads="1" noChangeShapeType="1" noTextEdit="1"/>
                </p:cNvSpPr>
                <p:nvPr/>
              </p:nvSpPr>
              <p:spPr>
                <a:xfrm>
                  <a:off x="4578020" y="2157705"/>
                  <a:ext cx="464101" cy="184666"/>
                </a:xfrm>
                <a:prstGeom prst="rect">
                  <a:avLst/>
                </a:prstGeom>
                <a:blipFill>
                  <a:blip r:embed="rId6"/>
                  <a:stretch>
                    <a:fillRect l="-19048" t="-4762" r="-7937" b="-904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357AA371-01D4-0D3C-6ACB-79B0437E2160}"/>
                    </a:ext>
                  </a:extLst>
                </p:cNvPr>
                <p:cNvSpPr txBox="1"/>
                <p:nvPr/>
              </p:nvSpPr>
              <p:spPr>
                <a:xfrm>
                  <a:off x="4639578" y="3551403"/>
                  <a:ext cx="473206" cy="21217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1200" b="0" i="1" smtClean="0">
                                <a:solidFill>
                                  <a:srgbClr val="92D050"/>
                                </a:solidFill>
                                <a:latin typeface="Cambria Math" panose="02040503050406030204" pitchFamily="18" charset="0"/>
                              </a:rPr>
                            </m:ctrlPr>
                          </m:sSubPr>
                          <m:e>
                            <m:r>
                              <a:rPr lang="en-IN" sz="1200" b="0" i="1" smtClean="0">
                                <a:solidFill>
                                  <a:srgbClr val="92D050"/>
                                </a:solidFill>
                                <a:latin typeface="Cambria Math" panose="02040503050406030204" pitchFamily="18" charset="0"/>
                              </a:rPr>
                              <m:t>𝑓</m:t>
                            </m:r>
                          </m:e>
                          <m:sub>
                            <m:r>
                              <a:rPr lang="en-IN" sz="1200" b="0" i="1" smtClean="0">
                                <a:solidFill>
                                  <a:srgbClr val="92D050"/>
                                </a:solidFill>
                                <a:latin typeface="Cambria Math" panose="02040503050406030204" pitchFamily="18" charset="0"/>
                              </a:rPr>
                              <m:t>𝜃</m:t>
                            </m:r>
                          </m:sub>
                        </m:sSub>
                        <m:d>
                          <m:dPr>
                            <m:ctrlPr>
                              <a:rPr lang="en-IN" sz="1200" i="1">
                                <a:solidFill>
                                  <a:srgbClr val="92D050"/>
                                </a:solidFill>
                                <a:latin typeface="Cambria Math" panose="02040503050406030204" pitchFamily="18" charset="0"/>
                              </a:rPr>
                            </m:ctrlPr>
                          </m:dPr>
                          <m:e>
                            <m:sSub>
                              <m:sSubPr>
                                <m:ctrlPr>
                                  <a:rPr lang="en-IN" sz="1200" i="1">
                                    <a:solidFill>
                                      <a:srgbClr val="92D050"/>
                                    </a:solidFill>
                                    <a:latin typeface="Cambria Math" panose="02040503050406030204" pitchFamily="18" charset="0"/>
                                  </a:rPr>
                                </m:ctrlPr>
                              </m:sSubPr>
                              <m:e>
                                <m:r>
                                  <a:rPr lang="en-IN" sz="1200" i="1">
                                    <a:solidFill>
                                      <a:srgbClr val="92D050"/>
                                    </a:solidFill>
                                    <a:latin typeface="Cambria Math" panose="02040503050406030204" pitchFamily="18" charset="0"/>
                                  </a:rPr>
                                  <m:t>𝑥</m:t>
                                </m:r>
                              </m:e>
                              <m:sub>
                                <m:r>
                                  <a:rPr lang="en-IN" sz="1200" b="0" i="1" smtClean="0">
                                    <a:solidFill>
                                      <a:srgbClr val="92D050"/>
                                    </a:solidFill>
                                    <a:latin typeface="Cambria Math" panose="02040503050406030204" pitchFamily="18" charset="0"/>
                                  </a:rPr>
                                  <m:t>𝑝</m:t>
                                </m:r>
                              </m:sub>
                            </m:sSub>
                          </m:e>
                        </m:d>
                      </m:oMath>
                    </m:oMathPara>
                  </a14:m>
                  <a:endParaRPr lang="en-IN" sz="1200" dirty="0"/>
                </a:p>
              </p:txBody>
            </p:sp>
          </mc:Choice>
          <mc:Fallback xmlns="">
            <p:sp>
              <p:nvSpPr>
                <p:cNvPr id="212" name="TextBox 211">
                  <a:extLst>
                    <a:ext uri="{FF2B5EF4-FFF2-40B4-BE49-F238E27FC236}">
                      <a16:creationId xmlns:a16="http://schemas.microsoft.com/office/drawing/2014/main" id="{357AA371-01D4-0D3C-6ACB-79B0437E2160}"/>
                    </a:ext>
                  </a:extLst>
                </p:cNvPr>
                <p:cNvSpPr txBox="1">
                  <a:spLocks noRot="1" noChangeAspect="1" noMove="1" noResize="1" noEditPoints="1" noAdjustHandles="1" noChangeArrowheads="1" noChangeShapeType="1" noTextEdit="1"/>
                </p:cNvSpPr>
                <p:nvPr/>
              </p:nvSpPr>
              <p:spPr>
                <a:xfrm>
                  <a:off x="4639578" y="3551403"/>
                  <a:ext cx="473206" cy="212174"/>
                </a:xfrm>
                <a:prstGeom prst="rect">
                  <a:avLst/>
                </a:prstGeom>
                <a:blipFill>
                  <a:blip r:embed="rId7"/>
                  <a:stretch>
                    <a:fillRect l="-18750" r="-7813" b="-79167"/>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ED78E1B1-B5F5-C947-485E-98049696B1C3}"/>
                    </a:ext>
                  </a:extLst>
                </p:cNvPr>
                <p:cNvSpPr txBox="1"/>
                <p:nvPr/>
              </p:nvSpPr>
              <p:spPr>
                <a:xfrm>
                  <a:off x="4671860" y="5012962"/>
                  <a:ext cx="466473" cy="1846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en-IN" sz="1200" b="0" i="1" smtClean="0">
                                <a:solidFill>
                                  <a:srgbClr val="FF0000"/>
                                </a:solidFill>
                                <a:latin typeface="Cambria Math" panose="02040503050406030204" pitchFamily="18" charset="0"/>
                              </a:rPr>
                            </m:ctrlPr>
                          </m:sSubPr>
                          <m:e>
                            <m:r>
                              <a:rPr lang="en-IN" sz="1200" b="0" i="1" smtClean="0">
                                <a:solidFill>
                                  <a:srgbClr val="FF0000"/>
                                </a:solidFill>
                                <a:latin typeface="Cambria Math" panose="02040503050406030204" pitchFamily="18" charset="0"/>
                              </a:rPr>
                              <m:t>𝑓</m:t>
                            </m:r>
                          </m:e>
                          <m:sub>
                            <m:r>
                              <a:rPr lang="en-IN" sz="1200" b="0" i="1" smtClean="0">
                                <a:solidFill>
                                  <a:srgbClr val="FF0000"/>
                                </a:solidFill>
                                <a:latin typeface="Cambria Math" panose="02040503050406030204" pitchFamily="18" charset="0"/>
                              </a:rPr>
                              <m:t>𝜃</m:t>
                            </m:r>
                          </m:sub>
                        </m:sSub>
                        <m:d>
                          <m:dPr>
                            <m:ctrlPr>
                              <a:rPr lang="en-IN" sz="1200" i="1">
                                <a:solidFill>
                                  <a:srgbClr val="FF0000"/>
                                </a:solidFill>
                                <a:latin typeface="Cambria Math" panose="02040503050406030204" pitchFamily="18" charset="0"/>
                              </a:rPr>
                            </m:ctrlPr>
                          </m:dPr>
                          <m:e>
                            <m:sSub>
                              <m:sSubPr>
                                <m:ctrlPr>
                                  <a:rPr lang="en-IN" sz="1200" i="1">
                                    <a:solidFill>
                                      <a:srgbClr val="FF0000"/>
                                    </a:solidFill>
                                    <a:latin typeface="Cambria Math" panose="02040503050406030204" pitchFamily="18" charset="0"/>
                                  </a:rPr>
                                </m:ctrlPr>
                              </m:sSubPr>
                              <m:e>
                                <m:r>
                                  <a:rPr lang="en-IN" sz="1200" i="1">
                                    <a:solidFill>
                                      <a:srgbClr val="FF0000"/>
                                    </a:solidFill>
                                    <a:latin typeface="Cambria Math" panose="02040503050406030204" pitchFamily="18" charset="0"/>
                                  </a:rPr>
                                  <m:t>𝑥</m:t>
                                </m:r>
                              </m:e>
                              <m:sub>
                                <m:r>
                                  <a:rPr lang="en-IN" sz="1200" b="0" i="1" smtClean="0">
                                    <a:solidFill>
                                      <a:srgbClr val="FF0000"/>
                                    </a:solidFill>
                                    <a:latin typeface="Cambria Math" panose="02040503050406030204" pitchFamily="18" charset="0"/>
                                  </a:rPr>
                                  <m:t>𝑛</m:t>
                                </m:r>
                              </m:sub>
                            </m:sSub>
                          </m:e>
                        </m:d>
                      </m:oMath>
                    </m:oMathPara>
                  </a14:m>
                  <a:endParaRPr lang="en-IN" sz="1200" dirty="0"/>
                </a:p>
              </p:txBody>
            </p:sp>
          </mc:Choice>
          <mc:Fallback xmlns="">
            <p:sp>
              <p:nvSpPr>
                <p:cNvPr id="213" name="TextBox 212">
                  <a:extLst>
                    <a:ext uri="{FF2B5EF4-FFF2-40B4-BE49-F238E27FC236}">
                      <a16:creationId xmlns:a16="http://schemas.microsoft.com/office/drawing/2014/main" id="{ED78E1B1-B5F5-C947-485E-98049696B1C3}"/>
                    </a:ext>
                  </a:extLst>
                </p:cNvPr>
                <p:cNvSpPr txBox="1">
                  <a:spLocks noRot="1" noChangeAspect="1" noMove="1" noResize="1" noEditPoints="1" noAdjustHandles="1" noChangeArrowheads="1" noChangeShapeType="1" noTextEdit="1"/>
                </p:cNvSpPr>
                <p:nvPr/>
              </p:nvSpPr>
              <p:spPr>
                <a:xfrm>
                  <a:off x="4671860" y="5012962"/>
                  <a:ext cx="466473" cy="184666"/>
                </a:xfrm>
                <a:prstGeom prst="rect">
                  <a:avLst/>
                </a:prstGeom>
                <a:blipFill>
                  <a:blip r:embed="rId8"/>
                  <a:stretch>
                    <a:fillRect l="-19048" t="-4762" r="-9524" b="-9047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4" name="TextBox 213">
                  <a:extLst>
                    <a:ext uri="{FF2B5EF4-FFF2-40B4-BE49-F238E27FC236}">
                      <a16:creationId xmlns:a16="http://schemas.microsoft.com/office/drawing/2014/main" id="{DED7664D-CA25-5DE9-36B9-BF7A8986715C}"/>
                    </a:ext>
                  </a:extLst>
                </p:cNvPr>
                <p:cNvSpPr txBox="1"/>
                <p:nvPr/>
              </p:nvSpPr>
              <p:spPr>
                <a:xfrm>
                  <a:off x="746464" y="5540420"/>
                  <a:ext cx="1369542" cy="184666"/>
                </a:xfrm>
                <a:prstGeom prst="rect">
                  <a:avLst/>
                </a:prstGeom>
                <a:noFill/>
              </p:spPr>
              <p:txBody>
                <a:bodyPr wrap="none" lIns="0" tIns="0" rIns="0" bIns="0" rtlCol="0">
                  <a:spAutoFit/>
                </a:bodyPr>
                <a:lstStyle/>
                <a:p>
                  <a:r>
                    <a:rPr lang="en-IN" sz="1200" dirty="0"/>
                    <a:t>Negative Sample </a:t>
                  </a:r>
                  <a14:m>
                    <m:oMath xmlns:m="http://schemas.openxmlformats.org/officeDocument/2006/math">
                      <m:d>
                        <m:dPr>
                          <m:ctrlPr>
                            <a:rPr lang="en-IN" sz="1200" i="1">
                              <a:latin typeface="Cambria Math" panose="02040503050406030204" pitchFamily="18" charset="0"/>
                            </a:rPr>
                          </m:ctrlPr>
                        </m:dPr>
                        <m:e>
                          <m:sSub>
                            <m:sSubPr>
                              <m:ctrlPr>
                                <a:rPr lang="en-IN" sz="1200" i="1">
                                  <a:latin typeface="Cambria Math" panose="02040503050406030204" pitchFamily="18" charset="0"/>
                                </a:rPr>
                              </m:ctrlPr>
                            </m:sSubPr>
                            <m:e>
                              <m:r>
                                <a:rPr lang="en-IN" sz="1200" i="1">
                                  <a:latin typeface="Cambria Math" panose="02040503050406030204" pitchFamily="18" charset="0"/>
                                </a:rPr>
                                <m:t>𝑥</m:t>
                              </m:r>
                            </m:e>
                            <m:sub>
                              <m:r>
                                <a:rPr lang="en-IN" sz="1200" b="0" i="1" smtClean="0">
                                  <a:latin typeface="Cambria Math" panose="02040503050406030204" pitchFamily="18" charset="0"/>
                                </a:rPr>
                                <m:t>𝑛</m:t>
                              </m:r>
                            </m:sub>
                          </m:sSub>
                        </m:e>
                      </m:d>
                    </m:oMath>
                  </a14:m>
                  <a:endParaRPr lang="en-IN" sz="1200" dirty="0"/>
                </a:p>
              </p:txBody>
            </p:sp>
          </mc:Choice>
          <mc:Fallback xmlns="">
            <p:sp>
              <p:nvSpPr>
                <p:cNvPr id="214" name="TextBox 213">
                  <a:extLst>
                    <a:ext uri="{FF2B5EF4-FFF2-40B4-BE49-F238E27FC236}">
                      <a16:creationId xmlns:a16="http://schemas.microsoft.com/office/drawing/2014/main" id="{DED7664D-CA25-5DE9-36B9-BF7A8986715C}"/>
                    </a:ext>
                  </a:extLst>
                </p:cNvPr>
                <p:cNvSpPr txBox="1">
                  <a:spLocks noRot="1" noChangeAspect="1" noMove="1" noResize="1" noEditPoints="1" noAdjustHandles="1" noChangeArrowheads="1" noChangeShapeType="1" noTextEdit="1"/>
                </p:cNvSpPr>
                <p:nvPr/>
              </p:nvSpPr>
              <p:spPr>
                <a:xfrm>
                  <a:off x="746464" y="5540420"/>
                  <a:ext cx="1369542" cy="184666"/>
                </a:xfrm>
                <a:prstGeom prst="rect">
                  <a:avLst/>
                </a:prstGeom>
                <a:blipFill>
                  <a:blip r:embed="rId9"/>
                  <a:stretch>
                    <a:fillRect l="-8065" t="-38095" r="-18817" b="-119048"/>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id="{DE3BD8FB-B9E8-D18B-4E7A-259DC42D8B73}"/>
                    </a:ext>
                  </a:extLst>
                </p:cNvPr>
                <p:cNvSpPr txBox="1"/>
                <p:nvPr/>
              </p:nvSpPr>
              <p:spPr>
                <a:xfrm>
                  <a:off x="827127" y="4082275"/>
                  <a:ext cx="1313373" cy="212174"/>
                </a:xfrm>
                <a:prstGeom prst="rect">
                  <a:avLst/>
                </a:prstGeom>
                <a:noFill/>
              </p:spPr>
              <p:txBody>
                <a:bodyPr wrap="none" lIns="0" tIns="0" rIns="0" bIns="0" rtlCol="0">
                  <a:spAutoFit/>
                </a:bodyPr>
                <a:lstStyle/>
                <a:p>
                  <a:r>
                    <a:rPr lang="en-IN" sz="1200" dirty="0"/>
                    <a:t>Positive Sample </a:t>
                  </a:r>
                  <a14:m>
                    <m:oMath xmlns:m="http://schemas.openxmlformats.org/officeDocument/2006/math">
                      <m:d>
                        <m:dPr>
                          <m:ctrlPr>
                            <a:rPr lang="en-IN" sz="1200" i="1">
                              <a:latin typeface="Cambria Math" panose="02040503050406030204" pitchFamily="18" charset="0"/>
                            </a:rPr>
                          </m:ctrlPr>
                        </m:dPr>
                        <m:e>
                          <m:sSub>
                            <m:sSubPr>
                              <m:ctrlPr>
                                <a:rPr lang="en-IN" sz="1200" i="1">
                                  <a:latin typeface="Cambria Math" panose="02040503050406030204" pitchFamily="18" charset="0"/>
                                </a:rPr>
                              </m:ctrlPr>
                            </m:sSubPr>
                            <m:e>
                              <m:r>
                                <a:rPr lang="en-IN" sz="1200" i="1">
                                  <a:latin typeface="Cambria Math" panose="02040503050406030204" pitchFamily="18" charset="0"/>
                                </a:rPr>
                                <m:t>𝑥</m:t>
                              </m:r>
                            </m:e>
                            <m:sub>
                              <m:r>
                                <a:rPr lang="en-IN" sz="1200" b="0" i="1" smtClean="0">
                                  <a:latin typeface="Cambria Math" panose="02040503050406030204" pitchFamily="18" charset="0"/>
                                </a:rPr>
                                <m:t>𝑝</m:t>
                              </m:r>
                            </m:sub>
                          </m:sSub>
                        </m:e>
                      </m:d>
                    </m:oMath>
                  </a14:m>
                  <a:endParaRPr lang="en-IN" sz="1200" dirty="0"/>
                </a:p>
              </p:txBody>
            </p:sp>
          </mc:Choice>
          <mc:Fallback xmlns="">
            <p:sp>
              <p:nvSpPr>
                <p:cNvPr id="215" name="TextBox 214">
                  <a:extLst>
                    <a:ext uri="{FF2B5EF4-FFF2-40B4-BE49-F238E27FC236}">
                      <a16:creationId xmlns:a16="http://schemas.microsoft.com/office/drawing/2014/main" id="{DE3BD8FB-B9E8-D18B-4E7A-259DC42D8B73}"/>
                    </a:ext>
                  </a:extLst>
                </p:cNvPr>
                <p:cNvSpPr txBox="1">
                  <a:spLocks noRot="1" noChangeAspect="1" noMove="1" noResize="1" noEditPoints="1" noAdjustHandles="1" noChangeArrowheads="1" noChangeShapeType="1" noTextEdit="1"/>
                </p:cNvSpPr>
                <p:nvPr/>
              </p:nvSpPr>
              <p:spPr>
                <a:xfrm>
                  <a:off x="827127" y="4082275"/>
                  <a:ext cx="1313373" cy="212174"/>
                </a:xfrm>
                <a:prstGeom prst="rect">
                  <a:avLst/>
                </a:prstGeom>
                <a:blipFill>
                  <a:blip r:embed="rId10"/>
                  <a:stretch>
                    <a:fillRect l="-8427" t="-21739" r="-19101" b="-108696"/>
                  </a:stretch>
                </a:blipFill>
              </p:spPr>
              <p:txBody>
                <a:bodyPr/>
                <a:lstStyle/>
                <a:p>
                  <a:r>
                    <a:rPr lang="en-IN">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id="{19C5D38D-269D-CA66-518A-7A04489100F3}"/>
                    </a:ext>
                  </a:extLst>
                </p:cNvPr>
                <p:cNvSpPr txBox="1"/>
                <p:nvPr/>
              </p:nvSpPr>
              <p:spPr>
                <a:xfrm>
                  <a:off x="1478820" y="2830891"/>
                  <a:ext cx="808683" cy="184666"/>
                </a:xfrm>
                <a:prstGeom prst="rect">
                  <a:avLst/>
                </a:prstGeom>
                <a:noFill/>
              </p:spPr>
              <p:txBody>
                <a:bodyPr wrap="none" lIns="0" tIns="0" rIns="0" bIns="0" rtlCol="0">
                  <a:spAutoFit/>
                </a:bodyPr>
                <a:lstStyle/>
                <a:p>
                  <a:r>
                    <a:rPr lang="en-IN" sz="1200" dirty="0"/>
                    <a:t> Anchor </a:t>
                  </a:r>
                  <a14:m>
                    <m:oMath xmlns:m="http://schemas.openxmlformats.org/officeDocument/2006/math">
                      <m:d>
                        <m:dPr>
                          <m:ctrlPr>
                            <a:rPr lang="en-IN" sz="1200" i="1">
                              <a:latin typeface="Cambria Math" panose="02040503050406030204" pitchFamily="18" charset="0"/>
                            </a:rPr>
                          </m:ctrlPr>
                        </m:dPr>
                        <m:e>
                          <m:sSub>
                            <m:sSubPr>
                              <m:ctrlPr>
                                <a:rPr lang="en-IN" sz="1200" i="1">
                                  <a:latin typeface="Cambria Math" panose="02040503050406030204" pitchFamily="18" charset="0"/>
                                </a:rPr>
                              </m:ctrlPr>
                            </m:sSubPr>
                            <m:e>
                              <m:r>
                                <a:rPr lang="en-IN" sz="1200" i="1">
                                  <a:latin typeface="Cambria Math" panose="02040503050406030204" pitchFamily="18" charset="0"/>
                                </a:rPr>
                                <m:t>𝑥</m:t>
                              </m:r>
                            </m:e>
                            <m:sub>
                              <m:r>
                                <a:rPr lang="en-IN" sz="1200" i="1">
                                  <a:latin typeface="Cambria Math" panose="02040503050406030204" pitchFamily="18" charset="0"/>
                                </a:rPr>
                                <m:t>𝑎</m:t>
                              </m:r>
                            </m:sub>
                          </m:sSub>
                        </m:e>
                      </m:d>
                    </m:oMath>
                  </a14:m>
                  <a:endParaRPr lang="en-IN" sz="1200" dirty="0"/>
                </a:p>
              </p:txBody>
            </p:sp>
          </mc:Choice>
          <mc:Fallback xmlns="">
            <p:sp>
              <p:nvSpPr>
                <p:cNvPr id="216" name="TextBox 215">
                  <a:extLst>
                    <a:ext uri="{FF2B5EF4-FFF2-40B4-BE49-F238E27FC236}">
                      <a16:creationId xmlns:a16="http://schemas.microsoft.com/office/drawing/2014/main" id="{19C5D38D-269D-CA66-518A-7A04489100F3}"/>
                    </a:ext>
                  </a:extLst>
                </p:cNvPr>
                <p:cNvSpPr txBox="1">
                  <a:spLocks noRot="1" noChangeAspect="1" noMove="1" noResize="1" noEditPoints="1" noAdjustHandles="1" noChangeArrowheads="1" noChangeShapeType="1" noTextEdit="1"/>
                </p:cNvSpPr>
                <p:nvPr/>
              </p:nvSpPr>
              <p:spPr>
                <a:xfrm>
                  <a:off x="1478820" y="2830891"/>
                  <a:ext cx="808683" cy="184666"/>
                </a:xfrm>
                <a:prstGeom prst="rect">
                  <a:avLst/>
                </a:prstGeom>
                <a:blipFill>
                  <a:blip r:embed="rId11"/>
                  <a:stretch>
                    <a:fillRect l="-8182" t="-38095" r="-18182" b="-119048"/>
                  </a:stretch>
                </a:blipFill>
              </p:spPr>
              <p:txBody>
                <a:bodyPr/>
                <a:lstStyle/>
                <a:p>
                  <a:r>
                    <a:rPr lang="en-IN">
                      <a:noFill/>
                    </a:rPr>
                    <a:t> </a:t>
                  </a:r>
                </a:p>
              </p:txBody>
            </p:sp>
          </mc:Fallback>
        </mc:AlternateContent>
        <p:cxnSp>
          <p:nvCxnSpPr>
            <p:cNvPr id="217" name="Straight Arrow Connector 216">
              <a:extLst>
                <a:ext uri="{FF2B5EF4-FFF2-40B4-BE49-F238E27FC236}">
                  <a16:creationId xmlns:a16="http://schemas.microsoft.com/office/drawing/2014/main" id="{D5C2B233-E92C-E094-47DE-CA4A699B71C7}"/>
                </a:ext>
              </a:extLst>
            </p:cNvPr>
            <p:cNvCxnSpPr>
              <a:cxnSpLocks/>
            </p:cNvCxnSpPr>
            <p:nvPr/>
          </p:nvCxnSpPr>
          <p:spPr>
            <a:xfrm>
              <a:off x="4228054" y="2331095"/>
              <a:ext cx="34244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8" name="Straight Arrow Connector 217">
              <a:extLst>
                <a:ext uri="{FF2B5EF4-FFF2-40B4-BE49-F238E27FC236}">
                  <a16:creationId xmlns:a16="http://schemas.microsoft.com/office/drawing/2014/main" id="{A690B159-8A20-77AD-D255-A61BC5F99ABB}"/>
                </a:ext>
              </a:extLst>
            </p:cNvPr>
            <p:cNvCxnSpPr>
              <a:cxnSpLocks/>
            </p:cNvCxnSpPr>
            <p:nvPr/>
          </p:nvCxnSpPr>
          <p:spPr>
            <a:xfrm>
              <a:off x="4224706" y="3741030"/>
              <a:ext cx="34244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799604B2-020B-1E70-1D11-8FDEF829BCA5}"/>
                </a:ext>
              </a:extLst>
            </p:cNvPr>
            <p:cNvCxnSpPr>
              <a:cxnSpLocks/>
            </p:cNvCxnSpPr>
            <p:nvPr/>
          </p:nvCxnSpPr>
          <p:spPr>
            <a:xfrm>
              <a:off x="4255464" y="5171324"/>
              <a:ext cx="342449" cy="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
        <p:nvSpPr>
          <p:cNvPr id="258" name="Title 1">
            <a:extLst>
              <a:ext uri="{FF2B5EF4-FFF2-40B4-BE49-F238E27FC236}">
                <a16:creationId xmlns:a16="http://schemas.microsoft.com/office/drawing/2014/main" id="{13517ADC-CA08-7142-F1A2-43A1D337981E}"/>
              </a:ext>
            </a:extLst>
          </p:cNvPr>
          <p:cNvSpPr txBox="1">
            <a:spLocks/>
          </p:cNvSpPr>
          <p:nvPr/>
        </p:nvSpPr>
        <p:spPr>
          <a:xfrm>
            <a:off x="859972" y="1292475"/>
            <a:ext cx="10515600" cy="643518"/>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kumimoji="0" lang="en-IN" sz="2400" b="0" i="0" u="none" strike="noStrike" kern="1200" cap="none" spc="0" normalizeH="0" baseline="0" noProof="0" dirty="0">
              <a:ln>
                <a:noFill/>
              </a:ln>
              <a:solidFill>
                <a:prstClr val="black"/>
              </a:solidFill>
              <a:effectLst/>
              <a:uLnTx/>
              <a:uFillTx/>
              <a:latin typeface="Calibri" panose="020F0502020204030204"/>
              <a:ea typeface="+mn-ea"/>
              <a:cs typeface="Calibri"/>
            </a:endParaRPr>
          </a:p>
        </p:txBody>
      </p:sp>
      <p:sp>
        <p:nvSpPr>
          <p:cNvPr id="263" name="TextBox 262">
            <a:extLst>
              <a:ext uri="{FF2B5EF4-FFF2-40B4-BE49-F238E27FC236}">
                <a16:creationId xmlns:a16="http://schemas.microsoft.com/office/drawing/2014/main" id="{2EFDF73A-C4FA-DBC9-8D69-FE3113B3DC4E}"/>
              </a:ext>
            </a:extLst>
          </p:cNvPr>
          <p:cNvSpPr txBox="1"/>
          <p:nvPr/>
        </p:nvSpPr>
        <p:spPr>
          <a:xfrm>
            <a:off x="3042387" y="6194725"/>
            <a:ext cx="9207023" cy="923330"/>
          </a:xfrm>
          <a:prstGeom prst="rect">
            <a:avLst/>
          </a:prstGeom>
          <a:noFill/>
        </p:spPr>
        <p:txBody>
          <a:bodyPr wrap="square">
            <a:spAutoFit/>
          </a:bodyPr>
          <a:lstStyle/>
          <a:p>
            <a:r>
              <a:rPr lang="en-US" dirty="0"/>
              <a:t>[1] Sentence-BERT: Sentence Embeddings using Siamese BERT-Networks, Reimers et al., 2019</a:t>
            </a:r>
            <a:endParaRPr lang="en-IN" dirty="0"/>
          </a:p>
          <a:p>
            <a:r>
              <a:rPr lang="en-US" dirty="0"/>
              <a:t>[2] NGAME: Negative Mining-aware Mini-batching for Extreme Classification, Dahiya et al., 2021</a:t>
            </a:r>
            <a:endParaRPr lang="en-IN" dirty="0"/>
          </a:p>
          <a:p>
            <a:endParaRPr lang="en-IN" dirty="0"/>
          </a:p>
        </p:txBody>
      </p:sp>
      <p:grpSp>
        <p:nvGrpSpPr>
          <p:cNvPr id="3" name="Group 2">
            <a:extLst>
              <a:ext uri="{FF2B5EF4-FFF2-40B4-BE49-F238E27FC236}">
                <a16:creationId xmlns:a16="http://schemas.microsoft.com/office/drawing/2014/main" id="{F7EDD639-EFAE-4C0B-FB4A-C8C1D93A6910}"/>
              </a:ext>
            </a:extLst>
          </p:cNvPr>
          <p:cNvGrpSpPr/>
          <p:nvPr/>
        </p:nvGrpSpPr>
        <p:grpSpPr>
          <a:xfrm>
            <a:off x="7203178" y="4257544"/>
            <a:ext cx="4390108" cy="1594765"/>
            <a:chOff x="5927448" y="2846294"/>
            <a:chExt cx="6016285" cy="2884162"/>
          </a:xfrm>
        </p:grpSpPr>
        <p:grpSp>
          <p:nvGrpSpPr>
            <p:cNvPr id="233" name="Group 232">
              <a:extLst>
                <a:ext uri="{FF2B5EF4-FFF2-40B4-BE49-F238E27FC236}">
                  <a16:creationId xmlns:a16="http://schemas.microsoft.com/office/drawing/2014/main" id="{B2066C63-D44C-FF0F-64F4-8DE8244B9AA8}"/>
                </a:ext>
              </a:extLst>
            </p:cNvPr>
            <p:cNvGrpSpPr/>
            <p:nvPr/>
          </p:nvGrpSpPr>
          <p:grpSpPr>
            <a:xfrm>
              <a:off x="6227765" y="4122298"/>
              <a:ext cx="2322131" cy="1352542"/>
              <a:chOff x="6183086" y="1816320"/>
              <a:chExt cx="2322131" cy="1352542"/>
            </a:xfrm>
          </p:grpSpPr>
          <p:sp>
            <p:nvSpPr>
              <p:cNvPr id="220" name="Oval 219">
                <a:extLst>
                  <a:ext uri="{FF2B5EF4-FFF2-40B4-BE49-F238E27FC236}">
                    <a16:creationId xmlns:a16="http://schemas.microsoft.com/office/drawing/2014/main" id="{97F02782-A5D4-F057-8FD7-47296551F679}"/>
                  </a:ext>
                </a:extLst>
              </p:cNvPr>
              <p:cNvSpPr/>
              <p:nvPr/>
            </p:nvSpPr>
            <p:spPr>
              <a:xfrm>
                <a:off x="6183086" y="2467902"/>
                <a:ext cx="276999" cy="2769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221" name="Oval 220">
                <a:extLst>
                  <a:ext uri="{FF2B5EF4-FFF2-40B4-BE49-F238E27FC236}">
                    <a16:creationId xmlns:a16="http://schemas.microsoft.com/office/drawing/2014/main" id="{085095DD-1272-98DF-B086-838167A47E6A}"/>
                  </a:ext>
                </a:extLst>
              </p:cNvPr>
              <p:cNvSpPr/>
              <p:nvPr/>
            </p:nvSpPr>
            <p:spPr>
              <a:xfrm>
                <a:off x="7097486" y="1816320"/>
                <a:ext cx="276999" cy="2769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222" name="Oval 221">
                <a:extLst>
                  <a:ext uri="{FF2B5EF4-FFF2-40B4-BE49-F238E27FC236}">
                    <a16:creationId xmlns:a16="http://schemas.microsoft.com/office/drawing/2014/main" id="{8A5B00ED-C480-5BFD-52F2-F4F6850FAE75}"/>
                  </a:ext>
                </a:extLst>
              </p:cNvPr>
              <p:cNvSpPr/>
              <p:nvPr/>
            </p:nvSpPr>
            <p:spPr>
              <a:xfrm>
                <a:off x="8228218" y="2891863"/>
                <a:ext cx="276999" cy="27699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cxnSp>
            <p:nvCxnSpPr>
              <p:cNvPr id="226" name="Straight Arrow Connector 225">
                <a:extLst>
                  <a:ext uri="{FF2B5EF4-FFF2-40B4-BE49-F238E27FC236}">
                    <a16:creationId xmlns:a16="http://schemas.microsoft.com/office/drawing/2014/main" id="{4168E413-3A4C-5B3C-B00A-8BD635B62FCA}"/>
                  </a:ext>
                </a:extLst>
              </p:cNvPr>
              <p:cNvCxnSpPr>
                <a:cxnSpLocks/>
                <a:stCxn id="220" idx="7"/>
              </p:cNvCxnSpPr>
              <p:nvPr/>
            </p:nvCxnSpPr>
            <p:spPr>
              <a:xfrm flipV="1">
                <a:off x="6419519" y="2040160"/>
                <a:ext cx="677967" cy="46830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29" name="Straight Arrow Connector 228">
                <a:extLst>
                  <a:ext uri="{FF2B5EF4-FFF2-40B4-BE49-F238E27FC236}">
                    <a16:creationId xmlns:a16="http://schemas.microsoft.com/office/drawing/2014/main" id="{20BC47D1-CBA6-CFAB-94AB-3BE41A32B039}"/>
                  </a:ext>
                </a:extLst>
              </p:cNvPr>
              <p:cNvCxnSpPr>
                <a:cxnSpLocks/>
                <a:stCxn id="220" idx="6"/>
                <a:endCxn id="222" idx="2"/>
              </p:cNvCxnSpPr>
              <p:nvPr/>
            </p:nvCxnSpPr>
            <p:spPr>
              <a:xfrm>
                <a:off x="6460085" y="2606402"/>
                <a:ext cx="1768133" cy="42396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nvGrpSpPr>
            <p:cNvPr id="250" name="Group 249">
              <a:extLst>
                <a:ext uri="{FF2B5EF4-FFF2-40B4-BE49-F238E27FC236}">
                  <a16:creationId xmlns:a16="http://schemas.microsoft.com/office/drawing/2014/main" id="{AADDD8C2-FFDB-9D2E-7864-9324293C402F}"/>
                </a:ext>
              </a:extLst>
            </p:cNvPr>
            <p:cNvGrpSpPr/>
            <p:nvPr/>
          </p:nvGrpSpPr>
          <p:grpSpPr>
            <a:xfrm>
              <a:off x="9143678" y="4027589"/>
              <a:ext cx="2432370" cy="1352542"/>
              <a:chOff x="6183086" y="1816320"/>
              <a:chExt cx="2432370" cy="1352542"/>
            </a:xfrm>
          </p:grpSpPr>
          <p:sp>
            <p:nvSpPr>
              <p:cNvPr id="251" name="Oval 250">
                <a:extLst>
                  <a:ext uri="{FF2B5EF4-FFF2-40B4-BE49-F238E27FC236}">
                    <a16:creationId xmlns:a16="http://schemas.microsoft.com/office/drawing/2014/main" id="{2666C73E-EDF3-2287-2DFC-609FAF9D5999}"/>
                  </a:ext>
                </a:extLst>
              </p:cNvPr>
              <p:cNvSpPr/>
              <p:nvPr/>
            </p:nvSpPr>
            <p:spPr>
              <a:xfrm>
                <a:off x="6183086" y="2467902"/>
                <a:ext cx="276999" cy="276999"/>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dirty="0"/>
              </a:p>
            </p:txBody>
          </p:sp>
          <p:sp>
            <p:nvSpPr>
              <p:cNvPr id="252" name="Oval 251">
                <a:extLst>
                  <a:ext uri="{FF2B5EF4-FFF2-40B4-BE49-F238E27FC236}">
                    <a16:creationId xmlns:a16="http://schemas.microsoft.com/office/drawing/2014/main" id="{C20F7055-A679-E329-73E2-6E40DDC2E569}"/>
                  </a:ext>
                </a:extLst>
              </p:cNvPr>
              <p:cNvSpPr/>
              <p:nvPr/>
            </p:nvSpPr>
            <p:spPr>
              <a:xfrm>
                <a:off x="8338457" y="1816320"/>
                <a:ext cx="276999" cy="276999"/>
              </a:xfrm>
              <a:prstGeom prst="ellipse">
                <a:avLst/>
              </a:prstGeom>
              <a:solidFill>
                <a:srgbClr val="FF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sp>
            <p:nvSpPr>
              <p:cNvPr id="253" name="Oval 252">
                <a:extLst>
                  <a:ext uri="{FF2B5EF4-FFF2-40B4-BE49-F238E27FC236}">
                    <a16:creationId xmlns:a16="http://schemas.microsoft.com/office/drawing/2014/main" id="{CF1E245E-3DBB-3C46-0339-E8E808DC2539}"/>
                  </a:ext>
                </a:extLst>
              </p:cNvPr>
              <p:cNvSpPr/>
              <p:nvPr/>
            </p:nvSpPr>
            <p:spPr>
              <a:xfrm>
                <a:off x="7150532" y="2891863"/>
                <a:ext cx="276999" cy="276999"/>
              </a:xfrm>
              <a:prstGeom prst="ellipse">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p>
            </p:txBody>
          </p:sp>
          <p:cxnSp>
            <p:nvCxnSpPr>
              <p:cNvPr id="254" name="Straight Arrow Connector 253">
                <a:extLst>
                  <a:ext uri="{FF2B5EF4-FFF2-40B4-BE49-F238E27FC236}">
                    <a16:creationId xmlns:a16="http://schemas.microsoft.com/office/drawing/2014/main" id="{14775218-6AA0-4B1D-F723-D1E294FB3FFA}"/>
                  </a:ext>
                </a:extLst>
              </p:cNvPr>
              <p:cNvCxnSpPr>
                <a:cxnSpLocks/>
                <a:stCxn id="251" idx="7"/>
                <a:endCxn id="252" idx="2"/>
              </p:cNvCxnSpPr>
              <p:nvPr/>
            </p:nvCxnSpPr>
            <p:spPr>
              <a:xfrm flipV="1">
                <a:off x="6419519" y="1954820"/>
                <a:ext cx="1918938" cy="55364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55" name="Straight Arrow Connector 254">
                <a:extLst>
                  <a:ext uri="{FF2B5EF4-FFF2-40B4-BE49-F238E27FC236}">
                    <a16:creationId xmlns:a16="http://schemas.microsoft.com/office/drawing/2014/main" id="{F12D6D5B-B50F-1217-2545-B4EBA29888FC}"/>
                  </a:ext>
                </a:extLst>
              </p:cNvPr>
              <p:cNvCxnSpPr>
                <a:cxnSpLocks/>
                <a:stCxn id="251" idx="5"/>
                <a:endCxn id="253" idx="2"/>
              </p:cNvCxnSpPr>
              <p:nvPr/>
            </p:nvCxnSpPr>
            <p:spPr>
              <a:xfrm>
                <a:off x="6419519" y="2704335"/>
                <a:ext cx="731013" cy="326028"/>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
          <p:nvSpPr>
            <p:cNvPr id="265" name="TextBox 264">
              <a:extLst>
                <a:ext uri="{FF2B5EF4-FFF2-40B4-BE49-F238E27FC236}">
                  <a16:creationId xmlns:a16="http://schemas.microsoft.com/office/drawing/2014/main" id="{A73FEE9F-D12C-262C-84C7-12987DD513BB}"/>
                </a:ext>
              </a:extLst>
            </p:cNvPr>
            <p:cNvSpPr txBox="1"/>
            <p:nvPr/>
          </p:nvSpPr>
          <p:spPr>
            <a:xfrm>
              <a:off x="5927448" y="5049395"/>
              <a:ext cx="1012371" cy="276999"/>
            </a:xfrm>
            <a:prstGeom prst="rect">
              <a:avLst/>
            </a:prstGeom>
            <a:noFill/>
          </p:spPr>
          <p:txBody>
            <a:bodyPr wrap="square">
              <a:spAutoFit/>
            </a:bodyPr>
            <a:lstStyle/>
            <a:p>
              <a:r>
                <a:rPr lang="en-IN" sz="1200" dirty="0"/>
                <a:t>Anchor</a:t>
              </a:r>
            </a:p>
          </p:txBody>
        </p:sp>
        <p:sp>
          <p:nvSpPr>
            <p:cNvPr id="266" name="TextBox 265">
              <a:extLst>
                <a:ext uri="{FF2B5EF4-FFF2-40B4-BE49-F238E27FC236}">
                  <a16:creationId xmlns:a16="http://schemas.microsoft.com/office/drawing/2014/main" id="{FB111B62-75E2-1D1E-6FC3-1FD6A9DE6A76}"/>
                </a:ext>
              </a:extLst>
            </p:cNvPr>
            <p:cNvSpPr txBox="1"/>
            <p:nvPr/>
          </p:nvSpPr>
          <p:spPr>
            <a:xfrm>
              <a:off x="8786329" y="4952808"/>
              <a:ext cx="1012371" cy="276999"/>
            </a:xfrm>
            <a:prstGeom prst="rect">
              <a:avLst/>
            </a:prstGeom>
            <a:noFill/>
          </p:spPr>
          <p:txBody>
            <a:bodyPr wrap="square">
              <a:spAutoFit/>
            </a:bodyPr>
            <a:lstStyle/>
            <a:p>
              <a:r>
                <a:rPr lang="en-IN" sz="1200" dirty="0"/>
                <a:t>Anchor</a:t>
              </a:r>
            </a:p>
          </p:txBody>
        </p:sp>
        <p:sp>
          <p:nvSpPr>
            <p:cNvPr id="267" name="TextBox 266">
              <a:extLst>
                <a:ext uri="{FF2B5EF4-FFF2-40B4-BE49-F238E27FC236}">
                  <a16:creationId xmlns:a16="http://schemas.microsoft.com/office/drawing/2014/main" id="{AA6E446B-90AE-930F-81B4-D54D6798BCD0}"/>
                </a:ext>
              </a:extLst>
            </p:cNvPr>
            <p:cNvSpPr txBox="1"/>
            <p:nvPr/>
          </p:nvSpPr>
          <p:spPr>
            <a:xfrm>
              <a:off x="9834125" y="5364365"/>
              <a:ext cx="1012371" cy="276999"/>
            </a:xfrm>
            <a:prstGeom prst="rect">
              <a:avLst/>
            </a:prstGeom>
            <a:noFill/>
          </p:spPr>
          <p:txBody>
            <a:bodyPr wrap="square">
              <a:spAutoFit/>
            </a:bodyPr>
            <a:lstStyle/>
            <a:p>
              <a:r>
                <a:rPr lang="en-IN" sz="1200" dirty="0"/>
                <a:t>Positive</a:t>
              </a:r>
            </a:p>
          </p:txBody>
        </p:sp>
        <p:sp>
          <p:nvSpPr>
            <p:cNvPr id="268" name="TextBox 267">
              <a:extLst>
                <a:ext uri="{FF2B5EF4-FFF2-40B4-BE49-F238E27FC236}">
                  <a16:creationId xmlns:a16="http://schemas.microsoft.com/office/drawing/2014/main" id="{72223E6A-223E-A141-1370-49BCFD01711D}"/>
                </a:ext>
              </a:extLst>
            </p:cNvPr>
            <p:cNvSpPr txBox="1"/>
            <p:nvPr/>
          </p:nvSpPr>
          <p:spPr>
            <a:xfrm>
              <a:off x="8131307" y="5453457"/>
              <a:ext cx="1012371" cy="276999"/>
            </a:xfrm>
            <a:prstGeom prst="rect">
              <a:avLst/>
            </a:prstGeom>
            <a:noFill/>
          </p:spPr>
          <p:txBody>
            <a:bodyPr wrap="square">
              <a:spAutoFit/>
            </a:bodyPr>
            <a:lstStyle/>
            <a:p>
              <a:r>
                <a:rPr lang="en-IN" sz="1200" dirty="0"/>
                <a:t>Positive</a:t>
              </a:r>
            </a:p>
          </p:txBody>
        </p:sp>
        <p:sp>
          <p:nvSpPr>
            <p:cNvPr id="269" name="TextBox 268">
              <a:extLst>
                <a:ext uri="{FF2B5EF4-FFF2-40B4-BE49-F238E27FC236}">
                  <a16:creationId xmlns:a16="http://schemas.microsoft.com/office/drawing/2014/main" id="{C3C9CD90-A001-FCA4-A89D-B87F719E31F6}"/>
                </a:ext>
              </a:extLst>
            </p:cNvPr>
            <p:cNvSpPr txBox="1"/>
            <p:nvPr/>
          </p:nvSpPr>
          <p:spPr>
            <a:xfrm>
              <a:off x="10931362" y="3626094"/>
              <a:ext cx="1012371" cy="276999"/>
            </a:xfrm>
            <a:prstGeom prst="rect">
              <a:avLst/>
            </a:prstGeom>
            <a:noFill/>
          </p:spPr>
          <p:txBody>
            <a:bodyPr wrap="square">
              <a:spAutoFit/>
            </a:bodyPr>
            <a:lstStyle/>
            <a:p>
              <a:r>
                <a:rPr lang="en-IN" sz="1200" dirty="0"/>
                <a:t>Negative</a:t>
              </a:r>
            </a:p>
          </p:txBody>
        </p:sp>
        <p:sp>
          <p:nvSpPr>
            <p:cNvPr id="270" name="TextBox 269">
              <a:extLst>
                <a:ext uri="{FF2B5EF4-FFF2-40B4-BE49-F238E27FC236}">
                  <a16:creationId xmlns:a16="http://schemas.microsoft.com/office/drawing/2014/main" id="{74D384EE-3ADD-B28F-9043-78AB7A80721E}"/>
                </a:ext>
              </a:extLst>
            </p:cNvPr>
            <p:cNvSpPr txBox="1"/>
            <p:nvPr/>
          </p:nvSpPr>
          <p:spPr>
            <a:xfrm>
              <a:off x="6875592" y="3757650"/>
              <a:ext cx="1012371" cy="276999"/>
            </a:xfrm>
            <a:prstGeom prst="rect">
              <a:avLst/>
            </a:prstGeom>
            <a:noFill/>
          </p:spPr>
          <p:txBody>
            <a:bodyPr wrap="square">
              <a:spAutoFit/>
            </a:bodyPr>
            <a:lstStyle/>
            <a:p>
              <a:r>
                <a:rPr lang="en-IN" sz="1200" dirty="0"/>
                <a:t>Negative</a:t>
              </a:r>
            </a:p>
          </p:txBody>
        </p:sp>
        <p:sp>
          <p:nvSpPr>
            <p:cNvPr id="271" name="Arrow: Curved Down 270">
              <a:extLst>
                <a:ext uri="{FF2B5EF4-FFF2-40B4-BE49-F238E27FC236}">
                  <a16:creationId xmlns:a16="http://schemas.microsoft.com/office/drawing/2014/main" id="{31E64E77-D95F-1399-8D17-50773A1B1DC3}"/>
                </a:ext>
              </a:extLst>
            </p:cNvPr>
            <p:cNvSpPr/>
            <p:nvPr/>
          </p:nvSpPr>
          <p:spPr>
            <a:xfrm>
              <a:off x="7923185" y="3462387"/>
              <a:ext cx="2303033" cy="703702"/>
            </a:xfrm>
            <a:prstGeom prst="curved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sz="1200">
                <a:solidFill>
                  <a:schemeClr val="tx1"/>
                </a:solidFill>
              </a:endParaRPr>
            </a:p>
          </p:txBody>
        </p:sp>
        <p:sp>
          <p:nvSpPr>
            <p:cNvPr id="272" name="TextBox 271">
              <a:extLst>
                <a:ext uri="{FF2B5EF4-FFF2-40B4-BE49-F238E27FC236}">
                  <a16:creationId xmlns:a16="http://schemas.microsoft.com/office/drawing/2014/main" id="{FC71CD4C-3B36-268D-E4C4-5D8C9BCD0F63}"/>
                </a:ext>
              </a:extLst>
            </p:cNvPr>
            <p:cNvSpPr txBox="1"/>
            <p:nvPr/>
          </p:nvSpPr>
          <p:spPr>
            <a:xfrm>
              <a:off x="8516917" y="2846294"/>
              <a:ext cx="1012371" cy="276999"/>
            </a:xfrm>
            <a:prstGeom prst="rect">
              <a:avLst/>
            </a:prstGeom>
            <a:noFill/>
          </p:spPr>
          <p:txBody>
            <a:bodyPr wrap="square">
              <a:spAutoFit/>
            </a:bodyPr>
            <a:lstStyle/>
            <a:p>
              <a:r>
                <a:rPr lang="en-IN" sz="1200" dirty="0"/>
                <a:t>Learning</a:t>
              </a:r>
            </a:p>
          </p:txBody>
        </p:sp>
      </p:grpSp>
      <p:sp>
        <p:nvSpPr>
          <p:cNvPr id="6" name="Content Placeholder 2">
            <a:extLst>
              <a:ext uri="{FF2B5EF4-FFF2-40B4-BE49-F238E27FC236}">
                <a16:creationId xmlns:a16="http://schemas.microsoft.com/office/drawing/2014/main" id="{C31F81AE-8697-782D-361E-A7FEDAF0AA31}"/>
              </a:ext>
            </a:extLst>
          </p:cNvPr>
          <p:cNvSpPr>
            <a:spLocks noGrp="1"/>
          </p:cNvSpPr>
          <p:nvPr>
            <p:ph idx="1"/>
          </p:nvPr>
        </p:nvSpPr>
        <p:spPr>
          <a:xfrm>
            <a:off x="838200" y="1825625"/>
            <a:ext cx="6359456" cy="4351338"/>
          </a:xfrm>
        </p:spPr>
        <p:txBody>
          <a:bodyPr vert="horz" lIns="91440" tIns="45720" rIns="91440" bIns="45720" rtlCol="0" anchor="t">
            <a:normAutofit/>
          </a:bodyPr>
          <a:lstStyle/>
          <a:p>
            <a:pPr marL="0" indent="0">
              <a:buNone/>
            </a:pPr>
            <a:r>
              <a:rPr lang="en-IN" dirty="0"/>
              <a:t>State of the Art models ([1],[2]) use</a:t>
            </a:r>
            <a:endParaRPr lang="en-IN" b="1" dirty="0"/>
          </a:p>
          <a:p>
            <a:r>
              <a:rPr lang="en-IN" b="1" dirty="0"/>
              <a:t>Finetuning setup </a:t>
            </a:r>
            <a:r>
              <a:rPr lang="en-IN" dirty="0"/>
              <a:t>: </a:t>
            </a:r>
          </a:p>
          <a:p>
            <a:pPr lvl="1"/>
            <a:r>
              <a:rPr lang="en-IN" dirty="0"/>
              <a:t>Finetune a good pretrained sentence matching model (e.g. SBERT) : </a:t>
            </a:r>
            <a:r>
              <a:rPr lang="en-IN" i="1" dirty="0"/>
              <a:t>base model</a:t>
            </a:r>
            <a:endParaRPr lang="en-IN" dirty="0"/>
          </a:p>
          <a:p>
            <a:r>
              <a:rPr lang="en-IN" b="1" dirty="0"/>
              <a:t>Similarity</a:t>
            </a:r>
            <a:r>
              <a:rPr lang="en-IN" dirty="0"/>
              <a:t> : </a:t>
            </a:r>
          </a:p>
          <a:p>
            <a:pPr lvl="1"/>
            <a:r>
              <a:rPr lang="en-IN" dirty="0"/>
              <a:t>Relevance function uses cosine similarity between sentence representation</a:t>
            </a:r>
          </a:p>
          <a:p>
            <a:r>
              <a:rPr lang="en-IN" b="1" dirty="0"/>
              <a:t>Loss : </a:t>
            </a:r>
          </a:p>
          <a:p>
            <a:pPr lvl="1"/>
            <a:r>
              <a:rPr lang="en-IN" dirty="0"/>
              <a:t>Contrastive/Triplet are the popular choices as on the right side</a:t>
            </a:r>
          </a:p>
          <a:p>
            <a:endParaRPr lang="en-IN" dirty="0"/>
          </a:p>
        </p:txBody>
      </p:sp>
    </p:spTree>
    <p:extLst>
      <p:ext uri="{BB962C8B-B14F-4D97-AF65-F5344CB8AC3E}">
        <p14:creationId xmlns:p14="http://schemas.microsoft.com/office/powerpoint/2010/main" val="37660486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A46D33-973F-FA40-FA7A-86197A0DC16C}"/>
              </a:ext>
            </a:extLst>
          </p:cNvPr>
          <p:cNvSpPr>
            <a:spLocks noGrp="1"/>
          </p:cNvSpPr>
          <p:nvPr>
            <p:ph type="title"/>
          </p:nvPr>
        </p:nvSpPr>
        <p:spPr/>
        <p:txBody>
          <a:bodyPr/>
          <a:lstStyle/>
          <a:p>
            <a:r>
              <a:rPr lang="en-IN" dirty="0"/>
              <a:t>Explaining results through a causal formulation of the relevance function </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80546750-64BF-BE9F-25E4-A759FA4C73DF}"/>
                  </a:ext>
                </a:extLst>
              </p:cNvPr>
              <p:cNvSpPr>
                <a:spLocks noGrp="1"/>
              </p:cNvSpPr>
              <p:nvPr>
                <p:ph idx="1"/>
              </p:nvPr>
            </p:nvSpPr>
            <p:spPr>
              <a:xfrm>
                <a:off x="838200" y="1825625"/>
                <a:ext cx="5699760" cy="4351338"/>
              </a:xfrm>
            </p:spPr>
            <p:txBody>
              <a:bodyPr vert="horz" lIns="91440" tIns="45720" rIns="91440" bIns="45720" rtlCol="0" anchor="t">
                <a:normAutofit/>
              </a:bodyPr>
              <a:lstStyle/>
              <a:p>
                <a14:m>
                  <m:oMath xmlns:m="http://schemas.openxmlformats.org/officeDocument/2006/math">
                    <m:r>
                      <a:rPr lang="en-IN" i="1" dirty="0" smtClean="0">
                        <a:latin typeface="Cambria Math" panose="02040503050406030204" pitchFamily="18" charset="0"/>
                      </a:rPr>
                      <m:t>𝑄</m:t>
                    </m:r>
                  </m:oMath>
                </a14:m>
                <a:r>
                  <a:rPr lang="en-IN" dirty="0"/>
                  <a:t> : Query (</a:t>
                </a:r>
                <a14:m>
                  <m:oMath xmlns:m="http://schemas.openxmlformats.org/officeDocument/2006/math">
                    <m:r>
                      <a:rPr lang="en-IN" i="1" dirty="0" smtClean="0">
                        <a:latin typeface="Cambria Math" panose="02040503050406030204" pitchFamily="18" charset="0"/>
                      </a:rPr>
                      <m:t>𝑋</m:t>
                    </m:r>
                  </m:oMath>
                </a14:m>
                <a:r>
                  <a:rPr lang="en-IN" dirty="0"/>
                  <a:t> in fig), </a:t>
                </a:r>
                <a14:m>
                  <m:oMath xmlns:m="http://schemas.openxmlformats.org/officeDocument/2006/math">
                    <m:r>
                      <a:rPr lang="en-IN" i="1" dirty="0" smtClean="0">
                        <a:latin typeface="Cambria Math" panose="02040503050406030204" pitchFamily="18" charset="0"/>
                      </a:rPr>
                      <m:t>𝐿</m:t>
                    </m:r>
                  </m:oMath>
                </a14:m>
                <a:r>
                  <a:rPr lang="en-IN" dirty="0"/>
                  <a:t> : Item (</a:t>
                </a:r>
                <a14:m>
                  <m:oMath xmlns:m="http://schemas.openxmlformats.org/officeDocument/2006/math">
                    <m:r>
                      <a:rPr lang="en-IN" i="1" dirty="0" smtClean="0">
                        <a:latin typeface="Cambria Math" panose="02040503050406030204" pitchFamily="18" charset="0"/>
                      </a:rPr>
                      <m:t>𝑍</m:t>
                    </m:r>
                  </m:oMath>
                </a14:m>
                <a:r>
                  <a:rPr lang="en-IN" dirty="0"/>
                  <a:t> in fig)</a:t>
                </a:r>
                <a:endParaRPr lang="en-IN" dirty="0">
                  <a:cs typeface="Calibri"/>
                </a:endParaRPr>
              </a:p>
              <a:p>
                <a:r>
                  <a:rPr lang="en-IN" dirty="0"/>
                  <a:t>Textual representations can be broken down as : </a:t>
                </a:r>
              </a:p>
              <a:p>
                <a:pPr lvl="1"/>
                <a14:m>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𝑐</m:t>
                        </m:r>
                      </m:sub>
                    </m:sSub>
                    <m:r>
                      <a:rPr lang="en-IN" i="1" dirty="0" smtClean="0">
                        <a:latin typeface="Cambria Math" panose="02040503050406030204" pitchFamily="18" charset="0"/>
                      </a:rPr>
                      <m:t>,</m:t>
                    </m:r>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𝑍</m:t>
                        </m:r>
                      </m:e>
                      <m:sub>
                        <m:r>
                          <a:rPr lang="en-IN" i="1" dirty="0" smtClean="0">
                            <a:latin typeface="Cambria Math" panose="02040503050406030204" pitchFamily="18" charset="0"/>
                          </a:rPr>
                          <m:t>𝑐</m:t>
                        </m:r>
                      </m:sub>
                    </m:sSub>
                  </m:oMath>
                </a14:m>
                <a:r>
                  <a:rPr lang="en-IN" dirty="0"/>
                  <a:t> : Causal part of query/item</a:t>
                </a:r>
              </a:p>
              <a:p>
                <a:pPr lvl="1"/>
                <a14:m>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𝑠</m:t>
                        </m:r>
                      </m:sub>
                    </m:sSub>
                    <m:r>
                      <a:rPr lang="en-IN" i="1" dirty="0" smtClean="0">
                        <a:latin typeface="Cambria Math" panose="02040503050406030204" pitchFamily="18" charset="0"/>
                      </a:rPr>
                      <m:t>,</m:t>
                    </m:r>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𝑍</m:t>
                        </m:r>
                      </m:e>
                      <m:sub>
                        <m:r>
                          <a:rPr lang="en-IN" i="1" dirty="0" smtClean="0">
                            <a:latin typeface="Cambria Math" panose="02040503050406030204" pitchFamily="18" charset="0"/>
                          </a:rPr>
                          <m:t>𝑠</m:t>
                        </m:r>
                      </m:sub>
                    </m:sSub>
                  </m:oMath>
                </a14:m>
                <a:r>
                  <a:rPr lang="en-IN" dirty="0"/>
                  <a:t> : Spurious part of query/item</a:t>
                </a:r>
                <a:endParaRPr lang="en-IN" dirty="0">
                  <a:cs typeface="Calibri"/>
                </a:endParaRPr>
              </a:p>
              <a:p>
                <a:r>
                  <a:rPr lang="en-IN" dirty="0"/>
                  <a:t>OOD Model should focus on ONLY </a:t>
                </a:r>
                <a14:m>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𝑋</m:t>
                        </m:r>
                      </m:e>
                      <m:sub>
                        <m:r>
                          <a:rPr lang="en-IN" i="1" dirty="0" smtClean="0">
                            <a:latin typeface="Cambria Math" panose="02040503050406030204" pitchFamily="18" charset="0"/>
                          </a:rPr>
                          <m:t>𝑐</m:t>
                        </m:r>
                      </m:sub>
                    </m:sSub>
                  </m:oMath>
                </a14:m>
                <a:r>
                  <a:rPr lang="en-IN" dirty="0"/>
                  <a:t> and </a:t>
                </a:r>
                <a14:m>
                  <m:oMath xmlns:m="http://schemas.openxmlformats.org/officeDocument/2006/math">
                    <m:sSub>
                      <m:sSubPr>
                        <m:ctrlPr>
                          <a:rPr lang="en-IN" i="1" dirty="0" smtClean="0">
                            <a:latin typeface="Cambria Math" panose="02040503050406030204" pitchFamily="18" charset="0"/>
                          </a:rPr>
                        </m:ctrlPr>
                      </m:sSubPr>
                      <m:e>
                        <m:r>
                          <a:rPr lang="en-IN" i="1" dirty="0" smtClean="0">
                            <a:latin typeface="Cambria Math" panose="02040503050406030204" pitchFamily="18" charset="0"/>
                          </a:rPr>
                          <m:t>𝑍</m:t>
                        </m:r>
                      </m:e>
                      <m:sub>
                        <m:r>
                          <a:rPr lang="en-IN" i="1" dirty="0" smtClean="0">
                            <a:latin typeface="Cambria Math" panose="02040503050406030204" pitchFamily="18" charset="0"/>
                          </a:rPr>
                          <m:t>𝑐</m:t>
                        </m:r>
                      </m:sub>
                    </m:sSub>
                  </m:oMath>
                </a14:m>
                <a:endParaRPr lang="en-IN" dirty="0" err="1">
                  <a:cs typeface="Calibri"/>
                </a:endParaRPr>
              </a:p>
            </p:txBody>
          </p:sp>
        </mc:Choice>
        <mc:Fallback xmlns="">
          <p:sp>
            <p:nvSpPr>
              <p:cNvPr id="3" name="Content Placeholder 2">
                <a:extLst>
                  <a:ext uri="{FF2B5EF4-FFF2-40B4-BE49-F238E27FC236}">
                    <a16:creationId xmlns:a16="http://schemas.microsoft.com/office/drawing/2014/main" id="{80546750-64BF-BE9F-25E4-A759FA4C73DF}"/>
                  </a:ext>
                </a:extLst>
              </p:cNvPr>
              <p:cNvSpPr>
                <a:spLocks noGrp="1" noRot="1" noChangeAspect="1" noMove="1" noResize="1" noEditPoints="1" noAdjustHandles="1" noChangeArrowheads="1" noChangeShapeType="1" noTextEdit="1"/>
              </p:cNvSpPr>
              <p:nvPr>
                <p:ph idx="1"/>
              </p:nvPr>
            </p:nvSpPr>
            <p:spPr>
              <a:xfrm>
                <a:off x="838200" y="1825625"/>
                <a:ext cx="5699760" cy="4351338"/>
              </a:xfrm>
              <a:blipFill>
                <a:blip r:embed="rId4"/>
                <a:stretch>
                  <a:fillRect l="-1925" t="-2241"/>
                </a:stretch>
              </a:blipFill>
            </p:spPr>
            <p:txBody>
              <a:bodyPr/>
              <a:lstStyle/>
              <a:p>
                <a:r>
                  <a:rPr lang="en-IN">
                    <a:noFill/>
                  </a:rPr>
                  <a:t> </a:t>
                </a:r>
              </a:p>
            </p:txBody>
          </p:sp>
        </mc:Fallback>
      </mc:AlternateContent>
      <p:sp>
        <p:nvSpPr>
          <p:cNvPr id="4" name="TextBox 3">
            <a:extLst>
              <a:ext uri="{FF2B5EF4-FFF2-40B4-BE49-F238E27FC236}">
                <a16:creationId xmlns:a16="http://schemas.microsoft.com/office/drawing/2014/main" id="{B8897833-D496-DF65-EA75-FDDA5A7E9584}"/>
              </a:ext>
            </a:extLst>
          </p:cNvPr>
          <p:cNvSpPr txBox="1"/>
          <p:nvPr/>
        </p:nvSpPr>
        <p:spPr>
          <a:xfrm>
            <a:off x="7022592" y="5907024"/>
            <a:ext cx="4425696" cy="64633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r>
              <a:rPr lang="en-IN" i="1" dirty="0">
                <a:solidFill>
                  <a:schemeClr val="tx1">
                    <a:lumMod val="50000"/>
                    <a:lumOff val="50000"/>
                  </a:schemeClr>
                </a:solidFill>
                <a:latin typeface="Calibri"/>
              </a:rPr>
              <a:t>Solid arrow means causation, Dotted arrows mean correlation</a:t>
            </a:r>
            <a:r>
              <a:rPr lang="en-IN" dirty="0">
                <a:latin typeface="Calibri"/>
              </a:rPr>
              <a:t> .</a:t>
            </a:r>
            <a:endParaRPr lang="en-US" dirty="0"/>
          </a:p>
        </p:txBody>
      </p:sp>
      <p:pic>
        <p:nvPicPr>
          <p:cNvPr id="9" name="Picture 8">
            <a:extLst>
              <a:ext uri="{FF2B5EF4-FFF2-40B4-BE49-F238E27FC236}">
                <a16:creationId xmlns:a16="http://schemas.microsoft.com/office/drawing/2014/main" id="{9DB95579-7A49-E130-5FF3-3064C56A726A}"/>
              </a:ext>
            </a:extLst>
          </p:cNvPr>
          <p:cNvPicPr>
            <a:picLocks noChangeAspect="1"/>
          </p:cNvPicPr>
          <p:nvPr/>
        </p:nvPicPr>
        <p:blipFill>
          <a:blip r:embed="rId5"/>
          <a:stretch>
            <a:fillRect/>
          </a:stretch>
        </p:blipFill>
        <p:spPr>
          <a:xfrm>
            <a:off x="6353381" y="1592716"/>
            <a:ext cx="5821929" cy="4351337"/>
          </a:xfrm>
          <a:prstGeom prst="rect">
            <a:avLst/>
          </a:prstGeom>
        </p:spPr>
      </p:pic>
    </p:spTree>
    <p:extLst>
      <p:ext uri="{BB962C8B-B14F-4D97-AF65-F5344CB8AC3E}">
        <p14:creationId xmlns:p14="http://schemas.microsoft.com/office/powerpoint/2010/main" val="3546806343"/>
      </p:ext>
    </p:extLst>
  </p:cSld>
  <p:clrMapOvr>
    <a:masterClrMapping/>
  </p:clrMapOvr>
  <p:extLst>
    <p:ext uri="{6950BFC3-D8DA-4A85-94F7-54DA5524770B}">
      <p188:commentRel xmlns:p188="http://schemas.microsoft.com/office/powerpoint/2018/8/main" r:id="rId3"/>
    </p:ext>
  </p:extLs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FF3E9B-F03D-24BA-908A-C6C12BED4A30}"/>
              </a:ext>
            </a:extLst>
          </p:cNvPr>
          <p:cNvSpPr>
            <a:spLocks noGrp="1"/>
          </p:cNvSpPr>
          <p:nvPr>
            <p:ph type="title"/>
          </p:nvPr>
        </p:nvSpPr>
        <p:spPr>
          <a:xfrm>
            <a:off x="838200" y="316999"/>
            <a:ext cx="10515600" cy="1325563"/>
          </a:xfrm>
        </p:spPr>
        <p:txBody>
          <a:bodyPr/>
          <a:lstStyle/>
          <a:p>
            <a:r>
              <a:rPr lang="en-IN" dirty="0"/>
              <a:t>Explaining results through Intervention-based Importance score</a:t>
            </a:r>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FC721047-007E-7DE0-10ED-9118EDA7CCED}"/>
                  </a:ext>
                </a:extLst>
              </p:cNvPr>
              <p:cNvSpPr>
                <a:spLocks noGrp="1"/>
              </p:cNvSpPr>
              <p:nvPr>
                <p:ph idx="1"/>
              </p:nvPr>
            </p:nvSpPr>
            <p:spPr>
              <a:xfrm>
                <a:off x="838200" y="1825626"/>
                <a:ext cx="10285071" cy="2514880"/>
              </a:xfrm>
            </p:spPr>
            <p:txBody>
              <a:bodyPr>
                <a:normAutofit/>
              </a:bodyPr>
              <a:lstStyle/>
              <a:p>
                <a:r>
                  <a:rPr lang="en-IN" dirty="0"/>
                  <a:t>Importance score (IS) for token </a:t>
                </a:r>
                <a14:m>
                  <m:oMath xmlns:m="http://schemas.openxmlformats.org/officeDocument/2006/math">
                    <m:r>
                      <a:rPr lang="en-IN" b="0" i="1" smtClean="0">
                        <a:latin typeface="Cambria Math" panose="02040503050406030204" pitchFamily="18" charset="0"/>
                      </a:rPr>
                      <m:t>𝑗</m:t>
                    </m:r>
                  </m:oMath>
                </a14:m>
                <a:r>
                  <a:rPr lang="en-IN" b="0" dirty="0"/>
                  <a:t> = </a:t>
                </a:r>
                <a14:m>
                  <m:oMath xmlns:m="http://schemas.openxmlformats.org/officeDocument/2006/math">
                    <m:r>
                      <a:rPr lang="en-IN" b="0" i="0" smtClean="0">
                        <a:latin typeface="Cambria Math" panose="02040503050406030204" pitchFamily="18" charset="0"/>
                      </a:rPr>
                      <m:t>(1−</m:t>
                    </m:r>
                    <m:sSub>
                      <m:sSubPr>
                        <m:ctrlPr>
                          <a:rPr lang="en-IN" b="0" i="1" smtClean="0">
                            <a:latin typeface="Cambria Math" panose="02040503050406030204" pitchFamily="18" charset="0"/>
                          </a:rPr>
                        </m:ctrlPr>
                      </m:sSubPr>
                      <m:e>
                        <m:r>
                          <a:rPr lang="en-IN" b="0" i="1" smtClean="0">
                            <a:latin typeface="Cambria Math" panose="02040503050406030204" pitchFamily="18" charset="0"/>
                          </a:rPr>
                          <m:t>𝑓</m:t>
                        </m:r>
                      </m:e>
                      <m:sub>
                        <m:r>
                          <a:rPr lang="en-IN" b="0" i="1" smtClean="0">
                            <a:latin typeface="Cambria Math" panose="02040503050406030204" pitchFamily="18" charset="0"/>
                          </a:rPr>
                          <m:t>𝜃</m:t>
                        </m:r>
                      </m:sub>
                    </m:sSub>
                    <m:sSub>
                      <m:sSubPr>
                        <m:ctrlPr>
                          <a:rPr lang="en-IN" i="1">
                            <a:latin typeface="Cambria Math" panose="02040503050406030204" pitchFamily="18" charset="0"/>
                          </a:rPr>
                        </m:ctrlPr>
                      </m:sSubPr>
                      <m:e>
                        <m:sSup>
                          <m:sSupPr>
                            <m:ctrlPr>
                              <a:rPr lang="en-IN" b="0" i="1" smtClean="0">
                                <a:latin typeface="Cambria Math" panose="02040503050406030204" pitchFamily="18" charset="0"/>
                              </a:rPr>
                            </m:ctrlPr>
                          </m:sSupPr>
                          <m:e>
                            <m:d>
                              <m:dPr>
                                <m:ctrlPr>
                                  <a:rPr lang="en-IN" b="0" i="1" smtClean="0">
                                    <a:latin typeface="Cambria Math" panose="02040503050406030204" pitchFamily="18" charset="0"/>
                                  </a:rPr>
                                </m:ctrlPr>
                              </m:dPr>
                              <m:e>
                                <m:r>
                                  <a:rPr lang="en-IN" b="0" i="1" smtClean="0">
                                    <a:latin typeface="Cambria Math" panose="02040503050406030204" pitchFamily="18" charset="0"/>
                                  </a:rPr>
                                  <m:t>𝑥</m:t>
                                </m:r>
                              </m:e>
                            </m:d>
                          </m:e>
                          <m:sup>
                            <m:r>
                              <a:rPr lang="en-IN" b="0" i="1" smtClean="0">
                                <a:latin typeface="Cambria Math" panose="02040503050406030204" pitchFamily="18" charset="0"/>
                              </a:rPr>
                              <m:t>𝑇</m:t>
                            </m:r>
                          </m:sup>
                        </m:sSup>
                        <m:r>
                          <a:rPr lang="en-IN" i="1">
                            <a:latin typeface="Cambria Math" panose="02040503050406030204" pitchFamily="18" charset="0"/>
                          </a:rPr>
                          <m:t>𝑓</m:t>
                        </m:r>
                      </m:e>
                      <m:sub>
                        <m:r>
                          <a:rPr lang="en-IN" i="1">
                            <a:latin typeface="Cambria Math" panose="02040503050406030204" pitchFamily="18" charset="0"/>
                          </a:rPr>
                          <m:t>𝜃</m:t>
                        </m:r>
                      </m:sub>
                    </m:sSub>
                    <m:d>
                      <m:dPr>
                        <m:ctrlPr>
                          <a:rPr lang="en-IN" i="1">
                            <a:latin typeface="Cambria Math" panose="02040503050406030204" pitchFamily="18" charset="0"/>
                          </a:rPr>
                        </m:ctrlPr>
                      </m:dPr>
                      <m:e>
                        <m:sSubSup>
                          <m:sSubSupPr>
                            <m:ctrlPr>
                              <a:rPr lang="en-IN" b="0" i="1" smtClean="0">
                                <a:latin typeface="Cambria Math" panose="02040503050406030204" pitchFamily="18" charset="0"/>
                              </a:rPr>
                            </m:ctrlPr>
                          </m:sSubSupPr>
                          <m:e>
                            <m:r>
                              <a:rPr lang="en-IN" i="1">
                                <a:latin typeface="Cambria Math" panose="02040503050406030204" pitchFamily="18" charset="0"/>
                              </a:rPr>
                              <m:t>𝑥</m:t>
                            </m:r>
                          </m:e>
                          <m:sub>
                            <m:r>
                              <a:rPr lang="en-IN" b="0" i="1" smtClean="0">
                                <a:latin typeface="Cambria Math" panose="02040503050406030204" pitchFamily="18" charset="0"/>
                              </a:rPr>
                              <m:t>−</m:t>
                            </m:r>
                            <m:r>
                              <a:rPr lang="en-IN" b="0" i="1" smtClean="0">
                                <a:latin typeface="Cambria Math" panose="02040503050406030204" pitchFamily="18" charset="0"/>
                              </a:rPr>
                              <m:t>𝑗</m:t>
                            </m:r>
                          </m:sub>
                          <m:sup>
                            <m:r>
                              <a:rPr lang="en-IN" b="0" i="1" smtClean="0">
                                <a:latin typeface="Cambria Math" panose="02040503050406030204" pitchFamily="18" charset="0"/>
                              </a:rPr>
                              <m:t>′</m:t>
                            </m:r>
                          </m:sup>
                        </m:sSubSup>
                      </m:e>
                    </m:d>
                    <m:r>
                      <a:rPr lang="en-IN" b="0" i="1" smtClean="0">
                        <a:latin typeface="Cambria Math" panose="02040503050406030204" pitchFamily="18" charset="0"/>
                      </a:rPr>
                      <m:t>)</m:t>
                    </m:r>
                  </m:oMath>
                </a14:m>
                <a:endParaRPr lang="en-IN" dirty="0"/>
              </a:p>
              <a:p>
                <a:r>
                  <a:rPr lang="en-IN" dirty="0"/>
                  <a:t>Token wise importance for the examples discussed before</a:t>
                </a:r>
              </a:p>
              <a:p>
                <a:pPr lvl="1"/>
                <a:r>
                  <a:rPr lang="en-IN" dirty="0"/>
                  <a:t>Base model has almost equal scores</a:t>
                </a:r>
              </a:p>
              <a:p>
                <a:pPr lvl="1"/>
                <a:r>
                  <a:rPr lang="en-IN" dirty="0"/>
                  <a:t>Finetuned has disproportionately high score for “</a:t>
                </a:r>
                <a:r>
                  <a:rPr lang="en-IN" i="1" dirty="0"/>
                  <a:t>Reflective</a:t>
                </a:r>
                <a:r>
                  <a:rPr lang="en-IN" dirty="0"/>
                  <a:t>”</a:t>
                </a:r>
              </a:p>
            </p:txBody>
          </p:sp>
        </mc:Choice>
        <mc:Fallback xmlns="">
          <p:sp>
            <p:nvSpPr>
              <p:cNvPr id="3" name="Content Placeholder 2">
                <a:extLst>
                  <a:ext uri="{FF2B5EF4-FFF2-40B4-BE49-F238E27FC236}">
                    <a16:creationId xmlns:a16="http://schemas.microsoft.com/office/drawing/2014/main" id="{FC721047-007E-7DE0-10ED-9118EDA7CCED}"/>
                  </a:ext>
                </a:extLst>
              </p:cNvPr>
              <p:cNvSpPr>
                <a:spLocks noGrp="1" noRot="1" noChangeAspect="1" noMove="1" noResize="1" noEditPoints="1" noAdjustHandles="1" noChangeArrowheads="1" noChangeShapeType="1" noTextEdit="1"/>
              </p:cNvSpPr>
              <p:nvPr>
                <p:ph idx="1"/>
              </p:nvPr>
            </p:nvSpPr>
            <p:spPr>
              <a:xfrm>
                <a:off x="838200" y="1825626"/>
                <a:ext cx="10285071" cy="2514880"/>
              </a:xfrm>
              <a:blipFill>
                <a:blip r:embed="rId4"/>
                <a:stretch>
                  <a:fillRect l="-1067" t="-2421"/>
                </a:stretch>
              </a:blipFill>
            </p:spPr>
            <p:txBody>
              <a:bodyPr/>
              <a:lstStyle/>
              <a:p>
                <a:r>
                  <a:rPr lang="en-IN">
                    <a:noFill/>
                  </a:rPr>
                  <a:t> </a:t>
                </a:r>
              </a:p>
            </p:txBody>
          </p:sp>
        </mc:Fallback>
      </mc:AlternateContent>
      <p:grpSp>
        <p:nvGrpSpPr>
          <p:cNvPr id="10" name="Group 9">
            <a:extLst>
              <a:ext uri="{FF2B5EF4-FFF2-40B4-BE49-F238E27FC236}">
                <a16:creationId xmlns:a16="http://schemas.microsoft.com/office/drawing/2014/main" id="{A3ADB99C-CB8F-CDFF-7BF4-BAA87A2EF46F}"/>
              </a:ext>
            </a:extLst>
          </p:cNvPr>
          <p:cNvGrpSpPr/>
          <p:nvPr/>
        </p:nvGrpSpPr>
        <p:grpSpPr>
          <a:xfrm>
            <a:off x="2513912" y="3833352"/>
            <a:ext cx="6741472" cy="3045106"/>
            <a:chOff x="2513912" y="3615638"/>
            <a:chExt cx="6741472" cy="3045106"/>
          </a:xfrm>
        </p:grpSpPr>
        <p:grpSp>
          <p:nvGrpSpPr>
            <p:cNvPr id="7" name="Group 6">
              <a:extLst>
                <a:ext uri="{FF2B5EF4-FFF2-40B4-BE49-F238E27FC236}">
                  <a16:creationId xmlns:a16="http://schemas.microsoft.com/office/drawing/2014/main" id="{BA294FC0-B95A-4BD2-2A34-5C008E253FAB}"/>
                </a:ext>
              </a:extLst>
            </p:cNvPr>
            <p:cNvGrpSpPr/>
            <p:nvPr/>
          </p:nvGrpSpPr>
          <p:grpSpPr>
            <a:xfrm>
              <a:off x="2513912" y="3615638"/>
              <a:ext cx="6741472" cy="3045106"/>
              <a:chOff x="5910255" y="1482499"/>
              <a:chExt cx="4627117" cy="2090057"/>
            </a:xfrm>
          </p:grpSpPr>
          <p:pic>
            <p:nvPicPr>
              <p:cNvPr id="4" name="Picture 3">
                <a:extLst>
                  <a:ext uri="{FF2B5EF4-FFF2-40B4-BE49-F238E27FC236}">
                    <a16:creationId xmlns:a16="http://schemas.microsoft.com/office/drawing/2014/main" id="{8BB64FD7-A688-722F-4276-25C9ACAFC608}"/>
                  </a:ext>
                </a:extLst>
              </p:cNvPr>
              <p:cNvPicPr>
                <a:picLocks noChangeAspect="1"/>
              </p:cNvPicPr>
              <p:nvPr/>
            </p:nvPicPr>
            <p:blipFill rotWithShape="1">
              <a:blip r:embed="rId5"/>
              <a:srcRect l="50306" t="9973" r="9155" b="23221"/>
              <a:stretch/>
            </p:blipFill>
            <p:spPr>
              <a:xfrm>
                <a:off x="6204858" y="1482499"/>
                <a:ext cx="4332514" cy="2090057"/>
              </a:xfrm>
              <a:prstGeom prst="rect">
                <a:avLst/>
              </a:prstGeom>
            </p:spPr>
          </p:pic>
          <p:pic>
            <p:nvPicPr>
              <p:cNvPr id="6" name="Picture 5">
                <a:extLst>
                  <a:ext uri="{FF2B5EF4-FFF2-40B4-BE49-F238E27FC236}">
                    <a16:creationId xmlns:a16="http://schemas.microsoft.com/office/drawing/2014/main" id="{97A102A5-523F-9A19-65F0-CD7B1282E27D}"/>
                  </a:ext>
                </a:extLst>
              </p:cNvPr>
              <p:cNvPicPr>
                <a:picLocks noChangeAspect="1"/>
              </p:cNvPicPr>
              <p:nvPr/>
            </p:nvPicPr>
            <p:blipFill rotWithShape="1">
              <a:blip r:embed="rId5"/>
              <a:srcRect l="7220" t="15116" r="89623" b="33867"/>
              <a:stretch/>
            </p:blipFill>
            <p:spPr>
              <a:xfrm>
                <a:off x="5910255" y="1729495"/>
                <a:ext cx="337458" cy="1596064"/>
              </a:xfrm>
              <a:prstGeom prst="rect">
                <a:avLst/>
              </a:prstGeom>
            </p:spPr>
          </p:pic>
        </p:grpSp>
        <p:pic>
          <p:nvPicPr>
            <p:cNvPr id="9" name="Picture 8">
              <a:extLst>
                <a:ext uri="{FF2B5EF4-FFF2-40B4-BE49-F238E27FC236}">
                  <a16:creationId xmlns:a16="http://schemas.microsoft.com/office/drawing/2014/main" id="{CA88DDB2-ED55-5A94-A09B-F55A15ABD392}"/>
                </a:ext>
              </a:extLst>
            </p:cNvPr>
            <p:cNvPicPr>
              <a:picLocks noChangeAspect="1"/>
            </p:cNvPicPr>
            <p:nvPr/>
          </p:nvPicPr>
          <p:blipFill>
            <a:blip r:embed="rId6"/>
            <a:stretch>
              <a:fillRect/>
            </a:stretch>
          </p:blipFill>
          <p:spPr>
            <a:xfrm>
              <a:off x="7757639" y="4218769"/>
              <a:ext cx="1219194" cy="522513"/>
            </a:xfrm>
            <a:prstGeom prst="rect">
              <a:avLst/>
            </a:prstGeom>
          </p:spPr>
        </p:pic>
      </p:grpSp>
    </p:spTree>
    <p:extLst>
      <p:ext uri="{BB962C8B-B14F-4D97-AF65-F5344CB8AC3E}">
        <p14:creationId xmlns:p14="http://schemas.microsoft.com/office/powerpoint/2010/main" val="672130044"/>
      </p:ext>
    </p:extLst>
  </p:cSld>
  <p:clrMapOvr>
    <a:masterClrMapping/>
  </p:clrMapOvr>
  <p:extLst>
    <p:ext uri="{6950BFC3-D8DA-4A85-94F7-54DA5524770B}">
      <p188:commentRel xmlns:p188="http://schemas.microsoft.com/office/powerpoint/2018/8/main" r:id="rId3"/>
    </p:ext>
  </p:extLs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56F590-7B49-BCCD-75FD-A03BF6122DC1}"/>
              </a:ext>
            </a:extLst>
          </p:cNvPr>
          <p:cNvSpPr>
            <a:spLocks noGrp="1"/>
          </p:cNvSpPr>
          <p:nvPr>
            <p:ph type="title"/>
          </p:nvPr>
        </p:nvSpPr>
        <p:spPr>
          <a:xfrm>
            <a:off x="822885" y="1714221"/>
            <a:ext cx="11013141" cy="2852737"/>
          </a:xfrm>
        </p:spPr>
        <p:txBody>
          <a:bodyPr>
            <a:normAutofit fontScale="90000"/>
          </a:bodyPr>
          <a:lstStyle/>
          <a:p>
            <a:r>
              <a:rPr lang="en-IN" sz="5300"/>
              <a:t>Finetuning </a:t>
            </a:r>
            <a:r>
              <a:rPr lang="en-IN" sz="5300" i="1"/>
              <a:t>overfits to training distributio</a:t>
            </a:r>
            <a:r>
              <a:rPr lang="en-IN" sz="5300"/>
              <a:t>n such that some tokens are disproportionally weighted in the representaton.</a:t>
            </a:r>
            <a:br>
              <a:rPr lang="en-IN" sz="5300"/>
            </a:br>
            <a:r>
              <a:rPr lang="en-IN" sz="4900" i="1">
                <a:solidFill>
                  <a:schemeClr val="tx1">
                    <a:lumMod val="50000"/>
                    <a:lumOff val="50000"/>
                  </a:schemeClr>
                </a:solidFill>
              </a:rPr>
              <a:t>Model similarity reduces to </a:t>
            </a:r>
            <a:r>
              <a:rPr lang="en-IN" sz="4900" b="1" i="1">
                <a:solidFill>
                  <a:schemeClr val="tx1">
                    <a:lumMod val="50000"/>
                    <a:lumOff val="50000"/>
                  </a:schemeClr>
                </a:solidFill>
              </a:rPr>
              <a:t>token-matching.</a:t>
            </a:r>
            <a:r>
              <a:rPr lang="en-IN" sz="4900" i="1">
                <a:solidFill>
                  <a:schemeClr val="tx1">
                    <a:lumMod val="50000"/>
                    <a:lumOff val="50000"/>
                  </a:schemeClr>
                </a:solidFill>
              </a:rPr>
              <a:t> </a:t>
            </a:r>
            <a:endParaRPr lang="en-IN" sz="4900" i="1">
              <a:solidFill>
                <a:schemeClr val="tx1">
                  <a:lumMod val="50000"/>
                  <a:lumOff val="50000"/>
                </a:schemeClr>
              </a:solidFill>
              <a:cs typeface="Calibri Light"/>
            </a:endParaRPr>
          </a:p>
        </p:txBody>
      </p:sp>
    </p:spTree>
    <p:extLst>
      <p:ext uri="{BB962C8B-B14F-4D97-AF65-F5344CB8AC3E}">
        <p14:creationId xmlns:p14="http://schemas.microsoft.com/office/powerpoint/2010/main" val="30655782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484179-FBB2-E4FA-F201-0F7122844A28}"/>
              </a:ext>
            </a:extLst>
          </p:cNvPr>
          <p:cNvSpPr>
            <a:spLocks noGrp="1"/>
          </p:cNvSpPr>
          <p:nvPr>
            <p:ph type="title"/>
          </p:nvPr>
        </p:nvSpPr>
        <p:spPr>
          <a:xfrm>
            <a:off x="838200" y="365125"/>
            <a:ext cx="10899648" cy="1331659"/>
          </a:xfrm>
        </p:spPr>
        <p:txBody>
          <a:bodyPr/>
          <a:lstStyle/>
          <a:p>
            <a:r>
              <a:rPr lang="en-US" dirty="0"/>
              <a:t>Solution : Interventional </a:t>
            </a:r>
            <a:r>
              <a:rPr lang="en-US" dirty="0" err="1"/>
              <a:t>Regularizer</a:t>
            </a:r>
            <a:r>
              <a:rPr lang="en-US" dirty="0"/>
              <a:t> (</a:t>
            </a:r>
            <a:r>
              <a:rPr lang="en-US" dirty="0" err="1"/>
              <a:t>ITVReg</a:t>
            </a:r>
            <a:r>
              <a:rPr lang="en-US" dirty="0"/>
              <a:t>) </a:t>
            </a:r>
            <a:endParaRPr lang="en-IN" dirty="0"/>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A3CCFA0C-F652-213D-27D3-87D3BF3736EE}"/>
                  </a:ext>
                </a:extLst>
              </p:cNvPr>
              <p:cNvSpPr>
                <a:spLocks noGrp="1"/>
              </p:cNvSpPr>
              <p:nvPr>
                <p:ph idx="1"/>
              </p:nvPr>
            </p:nvSpPr>
            <p:spPr>
              <a:xfrm>
                <a:off x="838200" y="1825625"/>
                <a:ext cx="10515600" cy="4667250"/>
              </a:xfrm>
            </p:spPr>
            <p:txBody>
              <a:bodyPr vert="horz" lIns="91440" tIns="45720" rIns="91440" bIns="45720" rtlCol="0" anchor="t">
                <a:normAutofit/>
              </a:bodyPr>
              <a:lstStyle/>
              <a:p>
                <a:r>
                  <a:rPr lang="en-IN" dirty="0"/>
                  <a:t>Intuitive solution : Remove influence of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𝑆</m:t>
                        </m:r>
                      </m:sub>
                    </m:sSub>
                  </m:oMath>
                </a14:m>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𝑍</m:t>
                        </m:r>
                      </m:e>
                      <m:sub>
                        <m:r>
                          <a:rPr lang="en-IN" b="0" i="1" smtClean="0">
                            <a:latin typeface="Cambria Math" panose="02040503050406030204" pitchFamily="18" charset="0"/>
                          </a:rPr>
                          <m:t>𝑆</m:t>
                        </m:r>
                      </m:sub>
                    </m:sSub>
                  </m:oMath>
                </a14:m>
                <a:r>
                  <a:rPr lang="en-IN" dirty="0"/>
                  <a:t>) [3]</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𝐶</m:t>
                        </m:r>
                      </m:sub>
                    </m:sSub>
                  </m:oMath>
                </a14:m>
                <a:r>
                  <a:rPr lang="en-IN" dirty="0"/>
                  <a:t>, </a:t>
                </a:r>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𝑆</m:t>
                        </m:r>
                      </m:sub>
                    </m:sSub>
                  </m:oMath>
                </a14:m>
                <a:r>
                  <a:rPr lang="en-IN" dirty="0"/>
                  <a:t> dependent on query. No universally spurious features </a:t>
                </a:r>
              </a:p>
              <a:p>
                <a:pPr lvl="1"/>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𝑋</m:t>
                        </m:r>
                      </m:e>
                      <m:sub>
                        <m:r>
                          <a:rPr lang="en-IN" b="0" i="1" smtClean="0">
                            <a:latin typeface="Cambria Math" panose="02040503050406030204" pitchFamily="18" charset="0"/>
                          </a:rPr>
                          <m:t>𝑆</m:t>
                        </m:r>
                      </m:sub>
                    </m:sSub>
                  </m:oMath>
                </a14:m>
                <a:r>
                  <a:rPr lang="en-IN" dirty="0"/>
                  <a:t> can’t be independently modified</a:t>
                </a:r>
              </a:p>
              <a:p>
                <a:r>
                  <a:rPr lang="en-IN" dirty="0"/>
                  <a:t>Make Importance Scores of interventions the same as base model </a:t>
                </a:r>
              </a:p>
              <a:p>
                <a:r>
                  <a:rPr lang="en-IN" dirty="0"/>
                  <a:t>Intervention is masking of a subset of tokens</a:t>
                </a:r>
              </a:p>
              <a:p>
                <a:pPr lvl="1"/>
                <a:r>
                  <a:rPr lang="en-IN" dirty="0"/>
                  <a:t>Regularise the importance of these subsets of tokens to the base model </a:t>
                </a:r>
              </a:p>
              <a:p>
                <a:pPr lvl="1"/>
                <a:endParaRPr lang="en-IN" dirty="0"/>
              </a:p>
              <a:p>
                <a:endParaRPr lang="en-IN" dirty="0"/>
              </a:p>
              <a:p>
                <a14:m>
                  <m:oMath xmlns:m="http://schemas.openxmlformats.org/officeDocument/2006/math">
                    <m:sSub>
                      <m:sSubPr>
                        <m:ctrlPr>
                          <a:rPr lang="en-IN" b="0" i="1" smtClean="0">
                            <a:latin typeface="Cambria Math" panose="02040503050406030204" pitchFamily="18" charset="0"/>
                          </a:rPr>
                        </m:ctrlPr>
                      </m:sSubPr>
                      <m:e>
                        <m:r>
                          <a:rPr lang="en-IN" b="0" i="1" smtClean="0">
                            <a:latin typeface="Cambria Math" panose="02040503050406030204" pitchFamily="18" charset="0"/>
                          </a:rPr>
                          <m:t>𝐿</m:t>
                        </m:r>
                      </m:e>
                      <m:sub>
                        <m:r>
                          <a:rPr lang="en-IN" b="0" i="1" smtClean="0">
                            <a:latin typeface="Cambria Math" panose="02040503050406030204" pitchFamily="18" charset="0"/>
                          </a:rPr>
                          <m:t>𝑇𝑜𝑡𝑎𝑙</m:t>
                        </m:r>
                      </m:sub>
                    </m:sSub>
                  </m:oMath>
                </a14:m>
                <a:r>
                  <a:rPr lang="en-US" dirty="0"/>
                  <a:t> = </a:t>
                </a:r>
                <a14:m>
                  <m:oMath xmlns:m="http://schemas.openxmlformats.org/officeDocument/2006/math">
                    <m:sSub>
                      <m:sSubPr>
                        <m:ctrlPr>
                          <a:rPr lang="en-IN" i="1">
                            <a:latin typeface="Cambria Math" panose="02040503050406030204" pitchFamily="18" charset="0"/>
                          </a:rPr>
                        </m:ctrlPr>
                      </m:sSubPr>
                      <m:e>
                        <m:r>
                          <a:rPr lang="en-IN" i="1">
                            <a:latin typeface="Cambria Math" panose="02040503050406030204" pitchFamily="18" charset="0"/>
                          </a:rPr>
                          <m:t>𝐿</m:t>
                        </m:r>
                      </m:e>
                      <m:sub>
                        <m:r>
                          <a:rPr lang="en-IN" b="0" i="1" smtClean="0">
                            <a:latin typeface="Cambria Math" panose="02040503050406030204" pitchFamily="18" charset="0"/>
                          </a:rPr>
                          <m:t>𝐸𝑅𝑀</m:t>
                        </m:r>
                      </m:sub>
                    </m:sSub>
                    <m:r>
                      <a:rPr lang="en-IN" b="0" i="1" smtClean="0">
                        <a:latin typeface="Cambria Math" panose="02040503050406030204" pitchFamily="18" charset="0"/>
                      </a:rPr>
                      <m:t>+</m:t>
                    </m:r>
                    <m:r>
                      <a:rPr lang="en-IN" b="0" i="1" smtClean="0">
                        <a:latin typeface="Cambria Math" panose="02040503050406030204" pitchFamily="18" charset="0"/>
                      </a:rPr>
                      <m:t>𝜆</m:t>
                    </m:r>
                    <m:sSub>
                      <m:sSubPr>
                        <m:ctrlPr>
                          <a:rPr lang="en-IN" i="1">
                            <a:latin typeface="Cambria Math" panose="02040503050406030204" pitchFamily="18" charset="0"/>
                          </a:rPr>
                        </m:ctrlPr>
                      </m:sSubPr>
                      <m:e>
                        <m:r>
                          <a:rPr lang="en-IN" i="1">
                            <a:latin typeface="Cambria Math" panose="02040503050406030204" pitchFamily="18" charset="0"/>
                          </a:rPr>
                          <m:t>(</m:t>
                        </m:r>
                        <m:r>
                          <a:rPr lang="en-IN" i="1">
                            <a:latin typeface="Cambria Math" panose="02040503050406030204" pitchFamily="18" charset="0"/>
                          </a:rPr>
                          <m:t>𝑓</m:t>
                        </m:r>
                      </m:e>
                      <m:sub>
                        <m:r>
                          <a:rPr lang="en-IN" i="1">
                            <a:latin typeface="Cambria Math" panose="02040503050406030204" pitchFamily="18" charset="0"/>
                          </a:rPr>
                          <m:t>𝜃</m:t>
                        </m:r>
                      </m:sub>
                    </m:sSub>
                    <m:sSup>
                      <m:sSupPr>
                        <m:ctrlPr>
                          <a:rPr lang="en-IN" b="0" i="1" smtClean="0">
                            <a:latin typeface="Cambria Math" panose="02040503050406030204" pitchFamily="18" charset="0"/>
                          </a:rPr>
                        </m:ctrlPr>
                      </m:sSupPr>
                      <m:e>
                        <m:d>
                          <m:dPr>
                            <m:ctrlPr>
                              <a:rPr lang="en-IN" i="1">
                                <a:latin typeface="Cambria Math" panose="02040503050406030204" pitchFamily="18" charset="0"/>
                              </a:rPr>
                            </m:ctrlPr>
                          </m:dPr>
                          <m:e>
                            <m:r>
                              <a:rPr lang="en-IN" i="1">
                                <a:latin typeface="Cambria Math" panose="02040503050406030204" pitchFamily="18" charset="0"/>
                              </a:rPr>
                              <m:t>𝑥</m:t>
                            </m:r>
                          </m:e>
                        </m:d>
                      </m:e>
                      <m:sup>
                        <m:r>
                          <a:rPr lang="en-IN" b="0" i="1" smtClean="0">
                            <a:latin typeface="Cambria Math" panose="02040503050406030204" pitchFamily="18" charset="0"/>
                          </a:rPr>
                          <m:t>𝑇</m:t>
                        </m:r>
                      </m:sup>
                    </m:sSup>
                    <m:sSub>
                      <m:sSubPr>
                        <m:ctrlPr>
                          <a:rPr lang="en-IN" i="1">
                            <a:latin typeface="Cambria Math" panose="02040503050406030204" pitchFamily="18" charset="0"/>
                          </a:rPr>
                        </m:ctrlPr>
                      </m:sSubPr>
                      <m:e>
                        <m:r>
                          <a:rPr lang="en-IN" i="1">
                            <a:latin typeface="Cambria Math" panose="02040503050406030204" pitchFamily="18" charset="0"/>
                          </a:rPr>
                          <m:t>𝑓</m:t>
                        </m:r>
                      </m:e>
                      <m:sub>
                        <m:r>
                          <a:rPr lang="en-IN" i="1">
                            <a:latin typeface="Cambria Math" panose="02040503050406030204" pitchFamily="18" charset="0"/>
                          </a:rPr>
                          <m:t>𝜃</m:t>
                        </m:r>
                      </m:sub>
                    </m:sSub>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𝑥</m:t>
                            </m:r>
                          </m:e>
                          <m:sup>
                            <m:r>
                              <a:rPr lang="en-IN" i="1">
                                <a:latin typeface="Cambria Math" panose="02040503050406030204" pitchFamily="18" charset="0"/>
                              </a:rPr>
                              <m:t>′</m:t>
                            </m:r>
                          </m:sup>
                        </m:sSup>
                      </m:e>
                    </m:d>
                    <m:r>
                      <a:rPr lang="en-IN" i="1">
                        <a:latin typeface="Cambria Math" panose="02040503050406030204" pitchFamily="18" charset="0"/>
                      </a:rPr>
                      <m:t>−</m:t>
                    </m:r>
                    <m:sSub>
                      <m:sSubPr>
                        <m:ctrlPr>
                          <a:rPr lang="en-IN" i="1">
                            <a:latin typeface="Cambria Math" panose="02040503050406030204" pitchFamily="18" charset="0"/>
                          </a:rPr>
                        </m:ctrlPr>
                      </m:sSubPr>
                      <m:e>
                        <m:r>
                          <a:rPr lang="en-IN" i="1">
                            <a:latin typeface="Cambria Math" panose="02040503050406030204" pitchFamily="18" charset="0"/>
                          </a:rPr>
                          <m:t>𝑓</m:t>
                        </m:r>
                      </m:e>
                      <m:sub>
                        <m:sSub>
                          <m:sSubPr>
                            <m:ctrlPr>
                              <a:rPr lang="en-IN" b="0" i="1" smtClean="0">
                                <a:latin typeface="Cambria Math" panose="02040503050406030204" pitchFamily="18" charset="0"/>
                              </a:rPr>
                            </m:ctrlPr>
                          </m:sSubPr>
                          <m:e>
                            <m:r>
                              <a:rPr lang="en-IN" i="1">
                                <a:latin typeface="Cambria Math" panose="02040503050406030204" pitchFamily="18" charset="0"/>
                              </a:rPr>
                              <m:t>𝜃</m:t>
                            </m:r>
                          </m:e>
                          <m:sub>
                            <m:r>
                              <a:rPr lang="en-IN" b="0" i="1" smtClean="0">
                                <a:latin typeface="Cambria Math" panose="02040503050406030204" pitchFamily="18" charset="0"/>
                              </a:rPr>
                              <m:t>0</m:t>
                            </m:r>
                          </m:sub>
                        </m:sSub>
                      </m:sub>
                    </m:sSub>
                    <m:sSup>
                      <m:sSupPr>
                        <m:ctrlPr>
                          <a:rPr lang="en-IN" b="0" i="1" smtClean="0">
                            <a:latin typeface="Cambria Math" panose="02040503050406030204" pitchFamily="18" charset="0"/>
                          </a:rPr>
                        </m:ctrlPr>
                      </m:sSupPr>
                      <m:e>
                        <m:d>
                          <m:dPr>
                            <m:ctrlPr>
                              <a:rPr lang="en-IN" i="1">
                                <a:latin typeface="Cambria Math" panose="02040503050406030204" pitchFamily="18" charset="0"/>
                              </a:rPr>
                            </m:ctrlPr>
                          </m:dPr>
                          <m:e>
                            <m:r>
                              <a:rPr lang="en-IN" i="1">
                                <a:latin typeface="Cambria Math" panose="02040503050406030204" pitchFamily="18" charset="0"/>
                              </a:rPr>
                              <m:t>𝑥</m:t>
                            </m:r>
                          </m:e>
                        </m:d>
                      </m:e>
                      <m:sup>
                        <m:r>
                          <a:rPr lang="en-IN" b="0" i="1" smtClean="0">
                            <a:latin typeface="Cambria Math" panose="02040503050406030204" pitchFamily="18" charset="0"/>
                          </a:rPr>
                          <m:t>𝑇</m:t>
                        </m:r>
                      </m:sup>
                    </m:sSup>
                    <m:sSub>
                      <m:sSubPr>
                        <m:ctrlPr>
                          <a:rPr lang="en-IN" i="1">
                            <a:latin typeface="Cambria Math" panose="02040503050406030204" pitchFamily="18" charset="0"/>
                          </a:rPr>
                        </m:ctrlPr>
                      </m:sSubPr>
                      <m:e>
                        <m:r>
                          <a:rPr lang="en-IN" i="1">
                            <a:latin typeface="Cambria Math" panose="02040503050406030204" pitchFamily="18" charset="0"/>
                          </a:rPr>
                          <m:t>𝑓</m:t>
                        </m:r>
                      </m:e>
                      <m:sub>
                        <m:sSub>
                          <m:sSubPr>
                            <m:ctrlPr>
                              <a:rPr lang="en-IN" b="0" i="1" smtClean="0">
                                <a:latin typeface="Cambria Math" panose="02040503050406030204" pitchFamily="18" charset="0"/>
                              </a:rPr>
                            </m:ctrlPr>
                          </m:sSubPr>
                          <m:e>
                            <m:r>
                              <a:rPr lang="en-IN" i="1">
                                <a:latin typeface="Cambria Math" panose="02040503050406030204" pitchFamily="18" charset="0"/>
                              </a:rPr>
                              <m:t>𝜃</m:t>
                            </m:r>
                          </m:e>
                          <m:sub>
                            <m:r>
                              <a:rPr lang="en-IN" b="0" i="1" smtClean="0">
                                <a:latin typeface="Cambria Math" panose="02040503050406030204" pitchFamily="18" charset="0"/>
                              </a:rPr>
                              <m:t>0</m:t>
                            </m:r>
                          </m:sub>
                        </m:sSub>
                      </m:sub>
                    </m:sSub>
                    <m:d>
                      <m:dPr>
                        <m:ctrlPr>
                          <a:rPr lang="en-IN" i="1">
                            <a:latin typeface="Cambria Math" panose="02040503050406030204" pitchFamily="18" charset="0"/>
                          </a:rPr>
                        </m:ctrlPr>
                      </m:dPr>
                      <m:e>
                        <m:sSup>
                          <m:sSupPr>
                            <m:ctrlPr>
                              <a:rPr lang="en-IN" i="1">
                                <a:latin typeface="Cambria Math" panose="02040503050406030204" pitchFamily="18" charset="0"/>
                              </a:rPr>
                            </m:ctrlPr>
                          </m:sSupPr>
                          <m:e>
                            <m:r>
                              <a:rPr lang="en-IN" i="1">
                                <a:latin typeface="Cambria Math" panose="02040503050406030204" pitchFamily="18" charset="0"/>
                              </a:rPr>
                              <m:t>𝑥</m:t>
                            </m:r>
                          </m:e>
                          <m:sup>
                            <m:r>
                              <a:rPr lang="en-IN" i="1">
                                <a:latin typeface="Cambria Math" panose="02040503050406030204" pitchFamily="18" charset="0"/>
                              </a:rPr>
                              <m:t>′</m:t>
                            </m:r>
                          </m:sup>
                        </m:sSup>
                      </m:e>
                    </m:d>
                    <m:sSup>
                      <m:sSupPr>
                        <m:ctrlPr>
                          <a:rPr lang="en-IN" b="0" i="1" smtClean="0">
                            <a:latin typeface="Cambria Math" panose="02040503050406030204" pitchFamily="18" charset="0"/>
                          </a:rPr>
                        </m:ctrlPr>
                      </m:sSupPr>
                      <m:e>
                        <m:r>
                          <a:rPr lang="en-IN" b="0" i="1" smtClean="0">
                            <a:latin typeface="Cambria Math" panose="02040503050406030204" pitchFamily="18" charset="0"/>
                          </a:rPr>
                          <m:t>)</m:t>
                        </m:r>
                      </m:e>
                      <m:sup>
                        <m:r>
                          <a:rPr lang="en-IN" b="0" i="0" smtClean="0">
                            <a:latin typeface="Cambria Math" panose="02040503050406030204" pitchFamily="18" charset="0"/>
                          </a:rPr>
                          <m:t>2</m:t>
                        </m:r>
                      </m:sup>
                    </m:sSup>
                  </m:oMath>
                </a14:m>
                <a:r>
                  <a:rPr lang="en-IN" dirty="0"/>
                  <a:t>, where </a:t>
                </a:r>
                <a14:m>
                  <m:oMath xmlns:m="http://schemas.openxmlformats.org/officeDocument/2006/math">
                    <m:r>
                      <a:rPr lang="en-IN" b="0" i="1" smtClean="0">
                        <a:latin typeface="Cambria Math" panose="02040503050406030204" pitchFamily="18" charset="0"/>
                      </a:rPr>
                      <m:t>𝑥</m:t>
                    </m:r>
                    <m:r>
                      <a:rPr lang="en-IN" b="0" i="1" smtClean="0">
                        <a:latin typeface="Cambria Math" panose="02040503050406030204" pitchFamily="18" charset="0"/>
                      </a:rPr>
                      <m:t>′</m:t>
                    </m:r>
                  </m:oMath>
                </a14:m>
                <a:r>
                  <a:rPr lang="en-IN" dirty="0"/>
                  <a:t> has some of the tokens randomly masked</a:t>
                </a:r>
              </a:p>
              <a:p>
                <a:pPr lvl="1"/>
                <a:endParaRPr lang="en-IN" dirty="0"/>
              </a:p>
            </p:txBody>
          </p:sp>
        </mc:Choice>
        <mc:Fallback xmlns="">
          <p:sp>
            <p:nvSpPr>
              <p:cNvPr id="3" name="Content Placeholder 2">
                <a:extLst>
                  <a:ext uri="{FF2B5EF4-FFF2-40B4-BE49-F238E27FC236}">
                    <a16:creationId xmlns:a16="http://schemas.microsoft.com/office/drawing/2014/main" id="{A3CCFA0C-F652-213D-27D3-87D3BF3736EE}"/>
                  </a:ext>
                </a:extLst>
              </p:cNvPr>
              <p:cNvSpPr>
                <a:spLocks noGrp="1" noRot="1" noChangeAspect="1" noMove="1" noResize="1" noEditPoints="1" noAdjustHandles="1" noChangeArrowheads="1" noChangeShapeType="1" noTextEdit="1"/>
              </p:cNvSpPr>
              <p:nvPr>
                <p:ph idx="1"/>
              </p:nvPr>
            </p:nvSpPr>
            <p:spPr>
              <a:xfrm>
                <a:off x="838200" y="1825625"/>
                <a:ext cx="10515600" cy="4667250"/>
              </a:xfrm>
              <a:blipFill>
                <a:blip r:embed="rId4"/>
                <a:stretch>
                  <a:fillRect l="-1043" t="-2089" b="-522"/>
                </a:stretch>
              </a:blipFill>
            </p:spPr>
            <p:txBody>
              <a:bodyPr/>
              <a:lstStyle/>
              <a:p>
                <a:r>
                  <a:rPr lang="en-IN">
                    <a:noFill/>
                  </a:rPr>
                  <a:t> </a:t>
                </a:r>
              </a:p>
            </p:txBody>
          </p:sp>
        </mc:Fallback>
      </mc:AlternateContent>
      <p:pic>
        <p:nvPicPr>
          <p:cNvPr id="5" name="Picture 4">
            <a:extLst>
              <a:ext uri="{FF2B5EF4-FFF2-40B4-BE49-F238E27FC236}">
                <a16:creationId xmlns:a16="http://schemas.microsoft.com/office/drawing/2014/main" id="{C1837D93-27AE-BFBB-BF4E-D3049220E07A}"/>
              </a:ext>
            </a:extLst>
          </p:cNvPr>
          <p:cNvPicPr>
            <a:picLocks noChangeAspect="1"/>
          </p:cNvPicPr>
          <p:nvPr/>
        </p:nvPicPr>
        <p:blipFill>
          <a:blip r:embed="rId5"/>
          <a:stretch>
            <a:fillRect/>
          </a:stretch>
        </p:blipFill>
        <p:spPr>
          <a:xfrm>
            <a:off x="5949167" y="4517571"/>
            <a:ext cx="5230461" cy="861789"/>
          </a:xfrm>
          <a:prstGeom prst="rect">
            <a:avLst/>
          </a:prstGeom>
        </p:spPr>
      </p:pic>
      <p:sp>
        <p:nvSpPr>
          <p:cNvPr id="4" name="TextBox 3">
            <a:extLst>
              <a:ext uri="{FF2B5EF4-FFF2-40B4-BE49-F238E27FC236}">
                <a16:creationId xmlns:a16="http://schemas.microsoft.com/office/drawing/2014/main" id="{63D353F9-8649-205A-0366-DEEC0F5C2A15}"/>
              </a:ext>
            </a:extLst>
          </p:cNvPr>
          <p:cNvSpPr txBox="1"/>
          <p:nvPr/>
        </p:nvSpPr>
        <p:spPr>
          <a:xfrm>
            <a:off x="6204857" y="6366432"/>
            <a:ext cx="6248400" cy="369332"/>
          </a:xfrm>
          <a:prstGeom prst="rect">
            <a:avLst/>
          </a:prstGeom>
          <a:noFill/>
        </p:spPr>
        <p:txBody>
          <a:bodyPr wrap="square" rtlCol="0">
            <a:spAutoFit/>
          </a:bodyPr>
          <a:lstStyle/>
          <a:p>
            <a:r>
              <a:rPr lang="en-US" dirty="0"/>
              <a:t>[3] Domain generalization in vision: A survey, Zhou et al., 2021</a:t>
            </a:r>
            <a:endParaRPr lang="en-IN" dirty="0"/>
          </a:p>
        </p:txBody>
      </p:sp>
    </p:spTree>
    <p:extLst>
      <p:ext uri="{BB962C8B-B14F-4D97-AF65-F5344CB8AC3E}">
        <p14:creationId xmlns:p14="http://schemas.microsoft.com/office/powerpoint/2010/main" val="3207122634"/>
      </p:ext>
    </p:extLst>
  </p:cSld>
  <p:clrMapOvr>
    <a:masterClrMapping/>
  </p:clrMapOvr>
  <p:extLst>
    <p:ext uri="{6950BFC3-D8DA-4A85-94F7-54DA5524770B}">
      <p188:commentRel xmlns:p188="http://schemas.microsoft.com/office/powerpoint/2018/8/main" r:id="rId3"/>
    </p:ext>
  </p:extLs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1A3EB6-84C5-10BC-845F-4CBD196A2C7E}"/>
              </a:ext>
            </a:extLst>
          </p:cNvPr>
          <p:cNvSpPr>
            <a:spLocks noGrp="1"/>
          </p:cNvSpPr>
          <p:nvPr>
            <p:ph type="title"/>
          </p:nvPr>
        </p:nvSpPr>
        <p:spPr/>
        <p:txBody>
          <a:bodyPr/>
          <a:lstStyle/>
          <a:p>
            <a:r>
              <a:rPr lang="en-US" dirty="0"/>
              <a:t>Empirical Results</a:t>
            </a:r>
            <a:endParaRPr lang="en-IN" dirty="0"/>
          </a:p>
        </p:txBody>
      </p:sp>
      <p:sp>
        <p:nvSpPr>
          <p:cNvPr id="3" name="Content Placeholder 2">
            <a:extLst>
              <a:ext uri="{FF2B5EF4-FFF2-40B4-BE49-F238E27FC236}">
                <a16:creationId xmlns:a16="http://schemas.microsoft.com/office/drawing/2014/main" id="{29FC6CE7-B52F-AEB4-CA79-4E1290AFE33A}"/>
              </a:ext>
            </a:extLst>
          </p:cNvPr>
          <p:cNvSpPr>
            <a:spLocks noGrp="1"/>
          </p:cNvSpPr>
          <p:nvPr>
            <p:ph idx="1"/>
          </p:nvPr>
        </p:nvSpPr>
        <p:spPr>
          <a:xfrm>
            <a:off x="838200" y="1825625"/>
            <a:ext cx="10809514" cy="4351338"/>
          </a:xfrm>
        </p:spPr>
        <p:txBody>
          <a:bodyPr/>
          <a:lstStyle/>
          <a:p>
            <a:pPr marL="0" indent="0">
              <a:buNone/>
            </a:pPr>
            <a:r>
              <a:rPr lang="en-IN" dirty="0">
                <a:cs typeface="Calibri" panose="020F0502020204030204"/>
              </a:rPr>
              <a:t>Construct two realistic OOD evaluation benchmarks based on Amazon [4] </a:t>
            </a:r>
          </a:p>
          <a:p>
            <a:pPr marL="0" indent="0">
              <a:buNone/>
            </a:pPr>
            <a:r>
              <a:rPr lang="en-IN" dirty="0">
                <a:cs typeface="Calibri" panose="020F0502020204030204"/>
              </a:rPr>
              <a:t>1. </a:t>
            </a:r>
            <a:r>
              <a:rPr lang="en-IN" b="1" dirty="0">
                <a:ea typeface="+mn-lt"/>
                <a:cs typeface="+mn-lt"/>
              </a:rPr>
              <a:t>Category Shift: </a:t>
            </a:r>
            <a:r>
              <a:rPr lang="en-IN" dirty="0">
                <a:ea typeface="+mn-lt"/>
                <a:cs typeface="+mn-lt"/>
              </a:rPr>
              <a:t> New</a:t>
            </a:r>
            <a:r>
              <a:rPr lang="en-IN" dirty="0">
                <a:cs typeface="Calibri" panose="020F0502020204030204"/>
              </a:rPr>
              <a:t> categories of queries and items are added</a:t>
            </a:r>
          </a:p>
          <a:p>
            <a:pPr marL="0" indent="0">
              <a:buNone/>
            </a:pPr>
            <a:endParaRPr lang="en-IN" dirty="0">
              <a:cs typeface="Calibri" panose="020F0502020204030204"/>
            </a:endParaRPr>
          </a:p>
        </p:txBody>
      </p:sp>
      <p:graphicFrame>
        <p:nvGraphicFramePr>
          <p:cNvPr id="12" name="Table 9">
            <a:extLst>
              <a:ext uri="{FF2B5EF4-FFF2-40B4-BE49-F238E27FC236}">
                <a16:creationId xmlns:a16="http://schemas.microsoft.com/office/drawing/2014/main" id="{485FDF18-5C04-D78C-178E-012F68133870}"/>
              </a:ext>
            </a:extLst>
          </p:cNvPr>
          <p:cNvGraphicFramePr>
            <a:graphicFrameLocks noGrp="1"/>
          </p:cNvGraphicFramePr>
          <p:nvPr>
            <p:extLst>
              <p:ext uri="{D42A27DB-BD31-4B8C-83A1-F6EECF244321}">
                <p14:modId xmlns:p14="http://schemas.microsoft.com/office/powerpoint/2010/main" val="2489894126"/>
              </p:ext>
            </p:extLst>
          </p:nvPr>
        </p:nvGraphicFramePr>
        <p:xfrm>
          <a:off x="1059726" y="3845667"/>
          <a:ext cx="9322767" cy="2194560"/>
        </p:xfrm>
        <a:graphic>
          <a:graphicData uri="http://schemas.openxmlformats.org/drawingml/2006/table">
            <a:tbl>
              <a:tblPr firstRow="1" bandRow="1">
                <a:tableStyleId>{5C22544A-7EE6-4342-B048-85BDC9FD1C3A}</a:tableStyleId>
              </a:tblPr>
              <a:tblGrid>
                <a:gridCol w="3107589">
                  <a:extLst>
                    <a:ext uri="{9D8B030D-6E8A-4147-A177-3AD203B41FA5}">
                      <a16:colId xmlns:a16="http://schemas.microsoft.com/office/drawing/2014/main" val="141304820"/>
                    </a:ext>
                  </a:extLst>
                </a:gridCol>
                <a:gridCol w="3107589">
                  <a:extLst>
                    <a:ext uri="{9D8B030D-6E8A-4147-A177-3AD203B41FA5}">
                      <a16:colId xmlns:a16="http://schemas.microsoft.com/office/drawing/2014/main" val="2397376940"/>
                    </a:ext>
                  </a:extLst>
                </a:gridCol>
                <a:gridCol w="3107589">
                  <a:extLst>
                    <a:ext uri="{9D8B030D-6E8A-4147-A177-3AD203B41FA5}">
                      <a16:colId xmlns:a16="http://schemas.microsoft.com/office/drawing/2014/main" val="2098094926"/>
                    </a:ext>
                  </a:extLst>
                </a:gridCol>
              </a:tblGrid>
              <a:tr h="359944">
                <a:tc>
                  <a:txBody>
                    <a:bodyPr/>
                    <a:lstStyle/>
                    <a:p>
                      <a:r>
                        <a:rPr lang="en-IN" dirty="0"/>
                        <a:t>Finetuning Method</a:t>
                      </a:r>
                    </a:p>
                  </a:txBody>
                  <a:tcPr/>
                </a:tc>
                <a:tc>
                  <a:txBody>
                    <a:bodyPr/>
                    <a:lstStyle/>
                    <a:p>
                      <a:r>
                        <a:rPr lang="en-IN" dirty="0"/>
                        <a:t>Amazon131K (ID)</a:t>
                      </a:r>
                    </a:p>
                  </a:txBody>
                  <a:tcPr/>
                </a:tc>
                <a:tc>
                  <a:txBody>
                    <a:bodyPr/>
                    <a:lstStyle/>
                    <a:p>
                      <a:r>
                        <a:rPr lang="en-IN" dirty="0"/>
                        <a:t>Amazon1.3M (OOD)</a:t>
                      </a:r>
                    </a:p>
                  </a:txBody>
                  <a:tcPr/>
                </a:tc>
                <a:extLst>
                  <a:ext uri="{0D108BD9-81ED-4DB2-BD59-A6C34878D82A}">
                    <a16:rowId xmlns:a16="http://schemas.microsoft.com/office/drawing/2014/main" val="42420570"/>
                  </a:ext>
                </a:extLst>
              </a:tr>
              <a:tr h="359944">
                <a:tc>
                  <a:txBody>
                    <a:bodyPr/>
                    <a:lstStyle/>
                    <a:p>
                      <a:r>
                        <a:rPr lang="en-IN" dirty="0"/>
                        <a:t>Base</a:t>
                      </a:r>
                    </a:p>
                  </a:txBody>
                  <a:tcPr/>
                </a:tc>
                <a:tc>
                  <a:txBody>
                    <a:bodyPr/>
                    <a:lstStyle/>
                    <a:p>
                      <a:r>
                        <a:rPr lang="en-IN" dirty="0"/>
                        <a:t>22.50</a:t>
                      </a:r>
                    </a:p>
                  </a:txBody>
                  <a:tcPr/>
                </a:tc>
                <a:tc>
                  <a:txBody>
                    <a:bodyPr/>
                    <a:lstStyle/>
                    <a:p>
                      <a:r>
                        <a:rPr lang="en-IN" dirty="0"/>
                        <a:t>25.71</a:t>
                      </a:r>
                    </a:p>
                  </a:txBody>
                  <a:tcPr/>
                </a:tc>
                <a:extLst>
                  <a:ext uri="{0D108BD9-81ED-4DB2-BD59-A6C34878D82A}">
                    <a16:rowId xmlns:a16="http://schemas.microsoft.com/office/drawing/2014/main" val="2664677337"/>
                  </a:ext>
                </a:extLst>
              </a:tr>
              <a:tr h="359944">
                <a:tc>
                  <a:txBody>
                    <a:bodyPr/>
                    <a:lstStyle/>
                    <a:p>
                      <a:r>
                        <a:rPr lang="en-IN" dirty="0"/>
                        <a:t>Finetuned</a:t>
                      </a:r>
                    </a:p>
                  </a:txBody>
                  <a:tcPr/>
                </a:tc>
                <a:tc>
                  <a:txBody>
                    <a:bodyPr/>
                    <a:lstStyle/>
                    <a:p>
                      <a:r>
                        <a:rPr lang="en-IN" dirty="0"/>
                        <a:t>39.71</a:t>
                      </a:r>
                    </a:p>
                  </a:txBody>
                  <a:tcPr/>
                </a:tc>
                <a:tc>
                  <a:txBody>
                    <a:bodyPr/>
                    <a:lstStyle/>
                    <a:p>
                      <a:r>
                        <a:rPr lang="en-IN" dirty="0"/>
                        <a:t>26.02</a:t>
                      </a:r>
                    </a:p>
                  </a:txBody>
                  <a:tcPr/>
                </a:tc>
                <a:extLst>
                  <a:ext uri="{0D108BD9-81ED-4DB2-BD59-A6C34878D82A}">
                    <a16:rowId xmlns:a16="http://schemas.microsoft.com/office/drawing/2014/main" val="1897617411"/>
                  </a:ext>
                </a:extLst>
              </a:tr>
              <a:tr h="359944">
                <a:tc>
                  <a:txBody>
                    <a:bodyPr/>
                    <a:lstStyle/>
                    <a:p>
                      <a:r>
                        <a:rPr lang="en-IN" dirty="0" err="1"/>
                        <a:t>MaskReg</a:t>
                      </a:r>
                      <a:endParaRPr lang="en-IN" dirty="0"/>
                    </a:p>
                  </a:txBody>
                  <a:tcPr/>
                </a:tc>
                <a:tc>
                  <a:txBody>
                    <a:bodyPr/>
                    <a:lstStyle/>
                    <a:p>
                      <a:r>
                        <a:rPr lang="en-IN" dirty="0"/>
                        <a:t>39.56</a:t>
                      </a:r>
                    </a:p>
                  </a:txBody>
                  <a:tcPr/>
                </a:tc>
                <a:tc>
                  <a:txBody>
                    <a:bodyPr/>
                    <a:lstStyle/>
                    <a:p>
                      <a:r>
                        <a:rPr lang="en-IN" dirty="0"/>
                        <a:t>26.65</a:t>
                      </a:r>
                    </a:p>
                  </a:txBody>
                  <a:tcPr/>
                </a:tc>
                <a:extLst>
                  <a:ext uri="{0D108BD9-81ED-4DB2-BD59-A6C34878D82A}">
                    <a16:rowId xmlns:a16="http://schemas.microsoft.com/office/drawing/2014/main" val="2735477927"/>
                  </a:ext>
                </a:extLst>
              </a:tr>
              <a:tr h="359944">
                <a:tc>
                  <a:txBody>
                    <a:bodyPr/>
                    <a:lstStyle/>
                    <a:p>
                      <a:r>
                        <a:rPr lang="en-IN" dirty="0" err="1"/>
                        <a:t>SimCSE</a:t>
                      </a:r>
                      <a:endParaRPr lang="en-IN" dirty="0"/>
                    </a:p>
                  </a:txBody>
                  <a:tcPr/>
                </a:tc>
                <a:tc>
                  <a:txBody>
                    <a:bodyPr/>
                    <a:lstStyle/>
                    <a:p>
                      <a:r>
                        <a:rPr lang="en-IN" dirty="0"/>
                        <a:t>39.47</a:t>
                      </a:r>
                    </a:p>
                  </a:txBody>
                  <a:tcPr/>
                </a:tc>
                <a:tc>
                  <a:txBody>
                    <a:bodyPr/>
                    <a:lstStyle/>
                    <a:p>
                      <a:r>
                        <a:rPr lang="en-IN" dirty="0"/>
                        <a:t>26.05</a:t>
                      </a:r>
                    </a:p>
                  </a:txBody>
                  <a:tcPr/>
                </a:tc>
                <a:extLst>
                  <a:ext uri="{0D108BD9-81ED-4DB2-BD59-A6C34878D82A}">
                    <a16:rowId xmlns:a16="http://schemas.microsoft.com/office/drawing/2014/main" val="2745696108"/>
                  </a:ext>
                </a:extLst>
              </a:tr>
              <a:tr h="359944">
                <a:tc>
                  <a:txBody>
                    <a:bodyPr/>
                    <a:lstStyle/>
                    <a:p>
                      <a:r>
                        <a:rPr lang="en-IN" dirty="0" err="1"/>
                        <a:t>ITVReg</a:t>
                      </a:r>
                      <a:endParaRPr lang="en-IN" dirty="0"/>
                    </a:p>
                  </a:txBody>
                  <a:tcPr/>
                </a:tc>
                <a:tc>
                  <a:txBody>
                    <a:bodyPr/>
                    <a:lstStyle/>
                    <a:p>
                      <a:r>
                        <a:rPr lang="en-IN" b="1" dirty="0"/>
                        <a:t>38.77</a:t>
                      </a:r>
                    </a:p>
                  </a:txBody>
                  <a:tcPr/>
                </a:tc>
                <a:tc>
                  <a:txBody>
                    <a:bodyPr/>
                    <a:lstStyle/>
                    <a:p>
                      <a:r>
                        <a:rPr lang="en-IN" b="1" dirty="0"/>
                        <a:t>29.53</a:t>
                      </a:r>
                    </a:p>
                  </a:txBody>
                  <a:tcPr/>
                </a:tc>
                <a:extLst>
                  <a:ext uri="{0D108BD9-81ED-4DB2-BD59-A6C34878D82A}">
                    <a16:rowId xmlns:a16="http://schemas.microsoft.com/office/drawing/2014/main" val="3305815318"/>
                  </a:ext>
                </a:extLst>
              </a:tr>
            </a:tbl>
          </a:graphicData>
        </a:graphic>
      </p:graphicFrame>
      <p:graphicFrame>
        <p:nvGraphicFramePr>
          <p:cNvPr id="13" name="Table 12">
            <a:extLst>
              <a:ext uri="{FF2B5EF4-FFF2-40B4-BE49-F238E27FC236}">
                <a16:creationId xmlns:a16="http://schemas.microsoft.com/office/drawing/2014/main" id="{B5328C18-A4C0-32A8-9F7B-44C5E48C54F7}"/>
              </a:ext>
            </a:extLst>
          </p:cNvPr>
          <p:cNvGraphicFramePr>
            <a:graphicFrameLocks noGrp="1"/>
          </p:cNvGraphicFramePr>
          <p:nvPr>
            <p:extLst>
              <p:ext uri="{D42A27DB-BD31-4B8C-83A1-F6EECF244321}">
                <p14:modId xmlns:p14="http://schemas.microsoft.com/office/powerpoint/2010/main" val="2790130293"/>
              </p:ext>
            </p:extLst>
          </p:nvPr>
        </p:nvGraphicFramePr>
        <p:xfrm>
          <a:off x="1059726" y="3835507"/>
          <a:ext cx="9322767" cy="1828800"/>
        </p:xfrm>
        <a:graphic>
          <a:graphicData uri="http://schemas.openxmlformats.org/drawingml/2006/table">
            <a:tbl>
              <a:tblPr firstRow="1" bandRow="1">
                <a:tableStyleId>{5C22544A-7EE6-4342-B048-85BDC9FD1C3A}</a:tableStyleId>
              </a:tblPr>
              <a:tblGrid>
                <a:gridCol w="3107589">
                  <a:extLst>
                    <a:ext uri="{9D8B030D-6E8A-4147-A177-3AD203B41FA5}">
                      <a16:colId xmlns:a16="http://schemas.microsoft.com/office/drawing/2014/main" val="141304820"/>
                    </a:ext>
                  </a:extLst>
                </a:gridCol>
                <a:gridCol w="3107589">
                  <a:extLst>
                    <a:ext uri="{9D8B030D-6E8A-4147-A177-3AD203B41FA5}">
                      <a16:colId xmlns:a16="http://schemas.microsoft.com/office/drawing/2014/main" val="2397376940"/>
                    </a:ext>
                  </a:extLst>
                </a:gridCol>
                <a:gridCol w="3107589">
                  <a:extLst>
                    <a:ext uri="{9D8B030D-6E8A-4147-A177-3AD203B41FA5}">
                      <a16:colId xmlns:a16="http://schemas.microsoft.com/office/drawing/2014/main" val="2098094926"/>
                    </a:ext>
                  </a:extLst>
                </a:gridCol>
              </a:tblGrid>
              <a:tr h="359944">
                <a:tc>
                  <a:txBody>
                    <a:bodyPr/>
                    <a:lstStyle/>
                    <a:p>
                      <a:r>
                        <a:rPr lang="en-IN" dirty="0"/>
                        <a:t>Finetuning Method</a:t>
                      </a:r>
                    </a:p>
                  </a:txBody>
                  <a:tcPr/>
                </a:tc>
                <a:tc>
                  <a:txBody>
                    <a:bodyPr/>
                    <a:lstStyle/>
                    <a:p>
                      <a:r>
                        <a:rPr lang="en-IN" dirty="0"/>
                        <a:t>Amazon131K (ID)</a:t>
                      </a:r>
                    </a:p>
                  </a:txBody>
                  <a:tcPr/>
                </a:tc>
                <a:tc>
                  <a:txBody>
                    <a:bodyPr/>
                    <a:lstStyle/>
                    <a:p>
                      <a:r>
                        <a:rPr lang="en-IN" dirty="0"/>
                        <a:t>Amazon1.3M (OOD)</a:t>
                      </a:r>
                    </a:p>
                  </a:txBody>
                  <a:tcPr/>
                </a:tc>
                <a:extLst>
                  <a:ext uri="{0D108BD9-81ED-4DB2-BD59-A6C34878D82A}">
                    <a16:rowId xmlns:a16="http://schemas.microsoft.com/office/drawing/2014/main" val="42420570"/>
                  </a:ext>
                </a:extLst>
              </a:tr>
              <a:tr h="359944">
                <a:tc>
                  <a:txBody>
                    <a:bodyPr/>
                    <a:lstStyle/>
                    <a:p>
                      <a:r>
                        <a:rPr lang="en-IN" dirty="0"/>
                        <a:t>Base</a:t>
                      </a:r>
                    </a:p>
                  </a:txBody>
                  <a:tcPr/>
                </a:tc>
                <a:tc>
                  <a:txBody>
                    <a:bodyPr/>
                    <a:lstStyle/>
                    <a:p>
                      <a:r>
                        <a:rPr lang="en-IN" dirty="0"/>
                        <a:t>22.50</a:t>
                      </a:r>
                    </a:p>
                  </a:txBody>
                  <a:tcPr/>
                </a:tc>
                <a:tc>
                  <a:txBody>
                    <a:bodyPr/>
                    <a:lstStyle/>
                    <a:p>
                      <a:r>
                        <a:rPr lang="en-IN" dirty="0"/>
                        <a:t>25.71</a:t>
                      </a:r>
                    </a:p>
                  </a:txBody>
                  <a:tcPr/>
                </a:tc>
                <a:extLst>
                  <a:ext uri="{0D108BD9-81ED-4DB2-BD59-A6C34878D82A}">
                    <a16:rowId xmlns:a16="http://schemas.microsoft.com/office/drawing/2014/main" val="2664677337"/>
                  </a:ext>
                </a:extLst>
              </a:tr>
              <a:tr h="359944">
                <a:tc>
                  <a:txBody>
                    <a:bodyPr/>
                    <a:lstStyle/>
                    <a:p>
                      <a:r>
                        <a:rPr lang="en-IN" dirty="0"/>
                        <a:t>Finetuned</a:t>
                      </a:r>
                    </a:p>
                  </a:txBody>
                  <a:tcPr/>
                </a:tc>
                <a:tc>
                  <a:txBody>
                    <a:bodyPr/>
                    <a:lstStyle/>
                    <a:p>
                      <a:r>
                        <a:rPr lang="en-IN" dirty="0"/>
                        <a:t>39.71</a:t>
                      </a:r>
                    </a:p>
                  </a:txBody>
                  <a:tcPr/>
                </a:tc>
                <a:tc>
                  <a:txBody>
                    <a:bodyPr/>
                    <a:lstStyle/>
                    <a:p>
                      <a:r>
                        <a:rPr lang="en-IN" dirty="0"/>
                        <a:t>26.02</a:t>
                      </a:r>
                    </a:p>
                  </a:txBody>
                  <a:tcPr/>
                </a:tc>
                <a:extLst>
                  <a:ext uri="{0D108BD9-81ED-4DB2-BD59-A6C34878D82A}">
                    <a16:rowId xmlns:a16="http://schemas.microsoft.com/office/drawing/2014/main" val="1897617411"/>
                  </a:ext>
                </a:extLst>
              </a:tr>
              <a:tr h="359944">
                <a:tc>
                  <a:txBody>
                    <a:bodyPr/>
                    <a:lstStyle/>
                    <a:p>
                      <a:r>
                        <a:rPr lang="en-IN" dirty="0" err="1"/>
                        <a:t>MaskReg</a:t>
                      </a:r>
                      <a:r>
                        <a:rPr lang="en-IN" dirty="0"/>
                        <a:t> [Wu et al.]</a:t>
                      </a:r>
                    </a:p>
                  </a:txBody>
                  <a:tcPr/>
                </a:tc>
                <a:tc>
                  <a:txBody>
                    <a:bodyPr/>
                    <a:lstStyle/>
                    <a:p>
                      <a:r>
                        <a:rPr lang="en-IN" dirty="0"/>
                        <a:t>37.92</a:t>
                      </a:r>
                    </a:p>
                  </a:txBody>
                  <a:tcPr/>
                </a:tc>
                <a:tc>
                  <a:txBody>
                    <a:bodyPr/>
                    <a:lstStyle/>
                    <a:p>
                      <a:r>
                        <a:rPr lang="en-IN" dirty="0"/>
                        <a:t>29.09</a:t>
                      </a:r>
                    </a:p>
                  </a:txBody>
                  <a:tcPr/>
                </a:tc>
                <a:extLst>
                  <a:ext uri="{0D108BD9-81ED-4DB2-BD59-A6C34878D82A}">
                    <a16:rowId xmlns:a16="http://schemas.microsoft.com/office/drawing/2014/main" val="2735477927"/>
                  </a:ext>
                </a:extLst>
              </a:tr>
              <a:tr h="359944">
                <a:tc>
                  <a:txBody>
                    <a:bodyPr/>
                    <a:lstStyle/>
                    <a:p>
                      <a:r>
                        <a:rPr lang="en-IN" dirty="0" err="1"/>
                        <a:t>SimCSE</a:t>
                      </a:r>
                      <a:r>
                        <a:rPr lang="en-IN" dirty="0"/>
                        <a:t> [Gao et al.]</a:t>
                      </a:r>
                    </a:p>
                  </a:txBody>
                  <a:tcPr/>
                </a:tc>
                <a:tc>
                  <a:txBody>
                    <a:bodyPr/>
                    <a:lstStyle/>
                    <a:p>
                      <a:r>
                        <a:rPr lang="en-IN" dirty="0"/>
                        <a:t>38.05</a:t>
                      </a:r>
                    </a:p>
                  </a:txBody>
                  <a:tcPr/>
                </a:tc>
                <a:tc>
                  <a:txBody>
                    <a:bodyPr/>
                    <a:lstStyle/>
                    <a:p>
                      <a:r>
                        <a:rPr lang="en-IN" dirty="0"/>
                        <a:t>28.52</a:t>
                      </a:r>
                    </a:p>
                  </a:txBody>
                  <a:tcPr/>
                </a:tc>
                <a:extLst>
                  <a:ext uri="{0D108BD9-81ED-4DB2-BD59-A6C34878D82A}">
                    <a16:rowId xmlns:a16="http://schemas.microsoft.com/office/drawing/2014/main" val="2745696108"/>
                  </a:ext>
                </a:extLst>
              </a:tr>
            </a:tbl>
          </a:graphicData>
        </a:graphic>
      </p:graphicFrame>
      <p:graphicFrame>
        <p:nvGraphicFramePr>
          <p:cNvPr id="14" name="Table 13">
            <a:extLst>
              <a:ext uri="{FF2B5EF4-FFF2-40B4-BE49-F238E27FC236}">
                <a16:creationId xmlns:a16="http://schemas.microsoft.com/office/drawing/2014/main" id="{3369EC60-A8BC-1424-EA91-5B428EB75C09}"/>
              </a:ext>
            </a:extLst>
          </p:cNvPr>
          <p:cNvGraphicFramePr>
            <a:graphicFrameLocks noGrp="1"/>
          </p:cNvGraphicFramePr>
          <p:nvPr>
            <p:extLst>
              <p:ext uri="{D42A27DB-BD31-4B8C-83A1-F6EECF244321}">
                <p14:modId xmlns:p14="http://schemas.microsoft.com/office/powerpoint/2010/main" val="1731762717"/>
              </p:ext>
            </p:extLst>
          </p:nvPr>
        </p:nvGraphicFramePr>
        <p:xfrm>
          <a:off x="1059725" y="3825345"/>
          <a:ext cx="9322767" cy="1097280"/>
        </p:xfrm>
        <a:graphic>
          <a:graphicData uri="http://schemas.openxmlformats.org/drawingml/2006/table">
            <a:tbl>
              <a:tblPr firstRow="1" bandRow="1">
                <a:tableStyleId>{5C22544A-7EE6-4342-B048-85BDC9FD1C3A}</a:tableStyleId>
              </a:tblPr>
              <a:tblGrid>
                <a:gridCol w="3107589">
                  <a:extLst>
                    <a:ext uri="{9D8B030D-6E8A-4147-A177-3AD203B41FA5}">
                      <a16:colId xmlns:a16="http://schemas.microsoft.com/office/drawing/2014/main" val="141304820"/>
                    </a:ext>
                  </a:extLst>
                </a:gridCol>
                <a:gridCol w="3107589">
                  <a:extLst>
                    <a:ext uri="{9D8B030D-6E8A-4147-A177-3AD203B41FA5}">
                      <a16:colId xmlns:a16="http://schemas.microsoft.com/office/drawing/2014/main" val="2397376940"/>
                    </a:ext>
                  </a:extLst>
                </a:gridCol>
                <a:gridCol w="3107589">
                  <a:extLst>
                    <a:ext uri="{9D8B030D-6E8A-4147-A177-3AD203B41FA5}">
                      <a16:colId xmlns:a16="http://schemas.microsoft.com/office/drawing/2014/main" val="2098094926"/>
                    </a:ext>
                  </a:extLst>
                </a:gridCol>
              </a:tblGrid>
              <a:tr h="359944">
                <a:tc>
                  <a:txBody>
                    <a:bodyPr/>
                    <a:lstStyle/>
                    <a:p>
                      <a:r>
                        <a:rPr lang="en-IN" dirty="0"/>
                        <a:t>Finetuning Method</a:t>
                      </a:r>
                    </a:p>
                  </a:txBody>
                  <a:tcPr/>
                </a:tc>
                <a:tc>
                  <a:txBody>
                    <a:bodyPr/>
                    <a:lstStyle/>
                    <a:p>
                      <a:r>
                        <a:rPr lang="en-IN" dirty="0" err="1"/>
                        <a:t>AmazonCatRemoved</a:t>
                      </a:r>
                      <a:r>
                        <a:rPr lang="en-IN" dirty="0"/>
                        <a:t> (ID)</a:t>
                      </a:r>
                    </a:p>
                  </a:txBody>
                  <a:tcPr/>
                </a:tc>
                <a:tc>
                  <a:txBody>
                    <a:bodyPr/>
                    <a:lstStyle/>
                    <a:p>
                      <a:r>
                        <a:rPr lang="en-IN" dirty="0" err="1"/>
                        <a:t>AmazonCatOOD</a:t>
                      </a:r>
                      <a:r>
                        <a:rPr lang="en-IN" dirty="0"/>
                        <a:t> (OOD)</a:t>
                      </a:r>
                    </a:p>
                  </a:txBody>
                  <a:tcPr/>
                </a:tc>
                <a:extLst>
                  <a:ext uri="{0D108BD9-81ED-4DB2-BD59-A6C34878D82A}">
                    <a16:rowId xmlns:a16="http://schemas.microsoft.com/office/drawing/2014/main" val="42420570"/>
                  </a:ext>
                </a:extLst>
              </a:tr>
              <a:tr h="359944">
                <a:tc>
                  <a:txBody>
                    <a:bodyPr/>
                    <a:lstStyle/>
                    <a:p>
                      <a:r>
                        <a:rPr lang="en-IN" dirty="0"/>
                        <a:t>Base</a:t>
                      </a:r>
                    </a:p>
                  </a:txBody>
                  <a:tcPr/>
                </a:tc>
                <a:tc>
                  <a:txBody>
                    <a:bodyPr/>
                    <a:lstStyle/>
                    <a:p>
                      <a:r>
                        <a:rPr lang="en-IN" dirty="0"/>
                        <a:t>20.01</a:t>
                      </a:r>
                    </a:p>
                  </a:txBody>
                  <a:tcPr/>
                </a:tc>
                <a:tc>
                  <a:txBody>
                    <a:bodyPr/>
                    <a:lstStyle/>
                    <a:p>
                      <a:r>
                        <a:rPr lang="en-IN" b="1" dirty="0"/>
                        <a:t>30.61</a:t>
                      </a:r>
                    </a:p>
                  </a:txBody>
                  <a:tcPr/>
                </a:tc>
                <a:extLst>
                  <a:ext uri="{0D108BD9-81ED-4DB2-BD59-A6C34878D82A}">
                    <a16:rowId xmlns:a16="http://schemas.microsoft.com/office/drawing/2014/main" val="2664677337"/>
                  </a:ext>
                </a:extLst>
              </a:tr>
              <a:tr h="359944">
                <a:tc>
                  <a:txBody>
                    <a:bodyPr/>
                    <a:lstStyle/>
                    <a:p>
                      <a:r>
                        <a:rPr lang="en-IN" dirty="0"/>
                        <a:t>Finetuned</a:t>
                      </a:r>
                    </a:p>
                  </a:txBody>
                  <a:tcPr/>
                </a:tc>
                <a:tc>
                  <a:txBody>
                    <a:bodyPr/>
                    <a:lstStyle/>
                    <a:p>
                      <a:r>
                        <a:rPr lang="en-IN" dirty="0"/>
                        <a:t>38.74</a:t>
                      </a:r>
                    </a:p>
                  </a:txBody>
                  <a:tcPr/>
                </a:tc>
                <a:tc>
                  <a:txBody>
                    <a:bodyPr/>
                    <a:lstStyle/>
                    <a:p>
                      <a:r>
                        <a:rPr lang="en-IN" dirty="0"/>
                        <a:t>28.31</a:t>
                      </a:r>
                    </a:p>
                  </a:txBody>
                  <a:tcPr/>
                </a:tc>
                <a:extLst>
                  <a:ext uri="{0D108BD9-81ED-4DB2-BD59-A6C34878D82A}">
                    <a16:rowId xmlns:a16="http://schemas.microsoft.com/office/drawing/2014/main" val="1897617411"/>
                  </a:ext>
                </a:extLst>
              </a:tr>
            </a:tbl>
          </a:graphicData>
        </a:graphic>
      </p:graphicFrame>
      <p:sp>
        <p:nvSpPr>
          <p:cNvPr id="4" name="TextBox 3">
            <a:extLst>
              <a:ext uri="{FF2B5EF4-FFF2-40B4-BE49-F238E27FC236}">
                <a16:creationId xmlns:a16="http://schemas.microsoft.com/office/drawing/2014/main" id="{9A9F86BA-EDE4-A2A5-ED4C-12074876EAAA}"/>
              </a:ext>
            </a:extLst>
          </p:cNvPr>
          <p:cNvSpPr txBox="1"/>
          <p:nvPr/>
        </p:nvSpPr>
        <p:spPr>
          <a:xfrm>
            <a:off x="1059725" y="3388545"/>
            <a:ext cx="6582046" cy="369332"/>
          </a:xfrm>
          <a:prstGeom prst="rect">
            <a:avLst/>
          </a:prstGeom>
          <a:noFill/>
        </p:spPr>
        <p:txBody>
          <a:bodyPr wrap="square" rtlCol="0">
            <a:spAutoFit/>
          </a:bodyPr>
          <a:lstStyle/>
          <a:p>
            <a:r>
              <a:rPr lang="en-IN" dirty="0"/>
              <a:t>Base model is better than Finetuned on OOD data</a:t>
            </a:r>
          </a:p>
        </p:txBody>
      </p:sp>
      <p:sp>
        <p:nvSpPr>
          <p:cNvPr id="5" name="TextBox 4">
            <a:extLst>
              <a:ext uri="{FF2B5EF4-FFF2-40B4-BE49-F238E27FC236}">
                <a16:creationId xmlns:a16="http://schemas.microsoft.com/office/drawing/2014/main" id="{A69C3979-B012-43AD-026A-9BBD517808B7}"/>
              </a:ext>
            </a:extLst>
          </p:cNvPr>
          <p:cNvSpPr txBox="1"/>
          <p:nvPr/>
        </p:nvSpPr>
        <p:spPr>
          <a:xfrm>
            <a:off x="1894114" y="6366432"/>
            <a:ext cx="10559143" cy="369332"/>
          </a:xfrm>
          <a:prstGeom prst="rect">
            <a:avLst/>
          </a:prstGeom>
          <a:noFill/>
        </p:spPr>
        <p:txBody>
          <a:bodyPr wrap="square" rtlCol="0">
            <a:spAutoFit/>
          </a:bodyPr>
          <a:lstStyle/>
          <a:p>
            <a:r>
              <a:rPr lang="en-US" dirty="0"/>
              <a:t>[4] Hidden factors and hidden topics: understanding rating dimensions with review text, McAuley et al., 2013</a:t>
            </a:r>
            <a:endParaRPr lang="en-IN" dirty="0"/>
          </a:p>
        </p:txBody>
      </p:sp>
    </p:spTree>
    <p:extLst>
      <p:ext uri="{BB962C8B-B14F-4D97-AF65-F5344CB8AC3E}">
        <p14:creationId xmlns:p14="http://schemas.microsoft.com/office/powerpoint/2010/main" val="6641302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fade">
                                      <p:cBhvr>
                                        <p:cTn id="12"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6950BFC3-D8DA-4A85-94F7-54DA5524770B}">
      <p188:commentRel xmlns:p188="http://schemas.microsoft.com/office/powerpoint/2018/8/main" r:id="rId2"/>
    </p:ext>
  </p:extLs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8869</TotalTime>
  <Words>1258</Words>
  <Application>Microsoft Office PowerPoint</Application>
  <PresentationFormat>Widescreen</PresentationFormat>
  <Paragraphs>231</Paragraphs>
  <Slides>11</Slides>
  <Notes>7</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Arial</vt:lpstr>
      <vt:lpstr>Calibri</vt:lpstr>
      <vt:lpstr>Calibri Light</vt:lpstr>
      <vt:lpstr>Cambria Math</vt:lpstr>
      <vt:lpstr>Office Theme</vt:lpstr>
      <vt:lpstr>Using Interventions to Improve Out-of-Distribution Generalization of Text-Matching Systems</vt:lpstr>
      <vt:lpstr>Problem : Text-Matching Recommendation Systems fail on OOD Data</vt:lpstr>
      <vt:lpstr>Problem : Text-Matching Recommendation Systems fail on OOD Data</vt:lpstr>
      <vt:lpstr>Background on Text Matching Systems</vt:lpstr>
      <vt:lpstr>Explaining results through a causal formulation of the relevance function </vt:lpstr>
      <vt:lpstr>Explaining results through Intervention-based Importance score</vt:lpstr>
      <vt:lpstr>Finetuning overfits to training distribution such that some tokens are disproportionally weighted in the representaton. Model similarity reduces to token-matching. </vt:lpstr>
      <vt:lpstr>Solution : Interventional Regularizer (ITVReg) </vt:lpstr>
      <vt:lpstr>Empirical Results</vt:lpstr>
      <vt:lpstr>Empirical Results</vt:lpstr>
      <vt:lpstr>Thanks for your time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Exploring Out-of-distribution Generalization for Text-Matching Recommender Systems</dc:title>
  <dc:creator>Parikshit Bansal</dc:creator>
  <cp:lastModifiedBy>Parikshit Bansal</cp:lastModifiedBy>
  <cp:revision>2</cp:revision>
  <dcterms:created xsi:type="dcterms:W3CDTF">2022-11-01T04:21:32Z</dcterms:created>
  <dcterms:modified xsi:type="dcterms:W3CDTF">2023-01-11T06:38:29Z</dcterms:modified>
</cp:coreProperties>
</file>