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7" r:id="rId3"/>
    <p:sldId id="276" r:id="rId4"/>
    <p:sldId id="278" r:id="rId5"/>
    <p:sldId id="279" r:id="rId6"/>
    <p:sldId id="283" r:id="rId7"/>
    <p:sldId id="273" r:id="rId8"/>
    <p:sldId id="274" r:id="rId9"/>
    <p:sldId id="280" r:id="rId10"/>
    <p:sldId id="281" r:id="rId11"/>
    <p:sldId id="282" r:id="rId12"/>
    <p:sldId id="284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06/12/2018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06/12/2018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5BB01-4775-4296-A5FE-4FD56B1CD4AA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2F96E-3A31-4459-9D55-504B1A4C7C2D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CCCCF-597A-4CC4-86AD-9DC268FF8C99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881B5D-9427-40AD-BACE-5062FDC3ADC7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FEC938-4E17-4421-9672-8629990261A3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543D9C-3668-457C-9A35-8AD2B9671919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796E-A796-48CE-87E6-82C7692E71DF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11138-F863-4423-8CFB-63BE4950C299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B9766-D7BD-4758-8D43-AF8E3B30232F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B3CC0-AF1D-4812-8186-F65972BC3FCA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32321-8CDC-4D77-8ADF-828BF841BA4B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 smtClean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 smtClean="0"/>
              <a:t>Deuxième niveau</a:t>
            </a:r>
          </a:p>
          <a:p>
            <a:pPr lvl="2" rtl="0" eaLnBrk="1" latinLnBrk="0" hangingPunct="1"/>
            <a:r>
              <a:rPr lang="fr-FR" noProof="0" dirty="0" smtClean="0"/>
              <a:t>Troisième niveau</a:t>
            </a:r>
          </a:p>
          <a:p>
            <a:pPr lvl="3" rtl="0" eaLnBrk="1" latinLnBrk="0" hangingPunct="1"/>
            <a:r>
              <a:rPr lang="fr-FR" noProof="0" dirty="0" smtClean="0"/>
              <a:t>Quatrième niveau</a:t>
            </a:r>
          </a:p>
          <a:p>
            <a:pPr lvl="4" rtl="0" eaLnBrk="1" latinLnBrk="0" hangingPunct="1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D84F31F1-BE28-4E16-A10A-42968798B741}" type="datetime1">
              <a:rPr lang="fr-FR" noProof="0" smtClean="0"/>
              <a:t>06/12/2018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Mineure </a:t>
            </a:r>
            <a:r>
              <a:rPr lang="fr-FR" dirty="0" err="1" smtClean="0"/>
              <a:t>IoT</a:t>
            </a:r>
            <a:endParaRPr lang="fr-FR" dirty="0"/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Balise de géolocalisation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0" y="983514"/>
            <a:ext cx="7409137" cy="54288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09600" y="2683625"/>
            <a:ext cx="3840721" cy="3193473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Localisation autour du campus</a:t>
            </a:r>
          </a:p>
          <a:p>
            <a:endParaRPr lang="fr-FR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Signal perdu au passage derrière Orange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</a:rPr>
              <a:t>Labs</a:t>
            </a:r>
            <a:endParaRPr lang="fr-F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fr-F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Tracé précis</a:t>
            </a: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4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Prolongements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57497" y="2419004"/>
            <a:ext cx="9277004" cy="3724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820487" y="4126997"/>
            <a:ext cx="1750522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Augmentation de la portée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108566" y="4126997"/>
            <a:ext cx="1750522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Réduction de la taille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06684" y="2787386"/>
            <a:ext cx="35786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</a:rPr>
              <a:t>Objectifs pour la suite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396645" y="4155820"/>
            <a:ext cx="1750522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Amélioration de la consommation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8684724" y="4155820"/>
            <a:ext cx="1750522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Développement de l’accès web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3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405769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Merci de votre attention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58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177935" y="3158835"/>
            <a:ext cx="3217024" cy="113884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La balise de géolocalisation</a:t>
            </a:r>
          </a:p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Pourquoi ?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619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177935" y="3158835"/>
            <a:ext cx="3217024" cy="113884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La balise de géolocalisation</a:t>
            </a:r>
          </a:p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Pourquoi ?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157258" y="2285998"/>
            <a:ext cx="2277688" cy="1263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Localisation d’animaux de compagnie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849687" y="4056608"/>
            <a:ext cx="2892829" cy="1263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Lien avec la télécommunication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86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490065" y="2953787"/>
            <a:ext cx="2238894" cy="14297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Taille réduite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976553" y="2953787"/>
            <a:ext cx="2238894" cy="14297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Faible consommation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463041" y="2953787"/>
            <a:ext cx="2238894" cy="142978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Grande portée (1~10 km)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307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576" y="2344190"/>
            <a:ext cx="4385827" cy="34913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</a:t>
            </a:r>
            <a:r>
              <a:rPr lang="fr-FR" dirty="0" err="1" smtClean="0"/>
              <a:t>LoRa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843250" y="4771505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Faible consommation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891056" y="4779977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Grande portée (1~10 km)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76898" y="2419004"/>
            <a:ext cx="293439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</a:rPr>
              <a:t>LoRa</a:t>
            </a:r>
            <a:endParaRPr lang="fr-FR" sz="2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810417" y="3004540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Protocole en vogue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891056" y="3004539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868MHz</a:t>
            </a:r>
          </a:p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(bande libre)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810417" y="3888022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Faible débit</a:t>
            </a:r>
          </a:p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(250 – 11k b/s)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891056" y="3888021"/>
            <a:ext cx="1701339" cy="78970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</a:rPr>
              <a:t>Libre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47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conception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003286" y="2682817"/>
            <a:ext cx="6185427" cy="345056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</a:rPr>
              <a:t>Programmation des LoPy4</a:t>
            </a:r>
          </a:p>
          <a:p>
            <a:pPr algn="ctr"/>
            <a:r>
              <a:rPr lang="fr-FR" sz="2400" i="1" dirty="0" smtClean="0">
                <a:solidFill>
                  <a:schemeClr val="accent1">
                    <a:lumMod val="50000"/>
                  </a:schemeClr>
                </a:solidFill>
              </a:rPr>
              <a:t>avec</a:t>
            </a:r>
            <a:endParaRPr lang="fr-FR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800" b="1" dirty="0" err="1" smtClean="0">
                <a:solidFill>
                  <a:schemeClr val="accent1">
                    <a:lumMod val="50000"/>
                  </a:schemeClr>
                </a:solidFill>
              </a:rPr>
              <a:t>Atom</a:t>
            </a:r>
            <a:endParaRPr lang="fr-FR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400" i="1" dirty="0" smtClean="0">
                <a:solidFill>
                  <a:schemeClr val="accent1">
                    <a:lumMod val="50000"/>
                  </a:schemeClr>
                </a:solidFill>
              </a:rPr>
              <a:t>via</a:t>
            </a:r>
          </a:p>
          <a:p>
            <a:pPr algn="ctr"/>
            <a:r>
              <a:rPr lang="fr-FR" sz="2800" b="1" dirty="0" err="1" smtClean="0">
                <a:solidFill>
                  <a:schemeClr val="accent1">
                    <a:lumMod val="50000"/>
                  </a:schemeClr>
                </a:solidFill>
              </a:rPr>
              <a:t>PyMakr</a:t>
            </a:r>
            <a:endParaRPr lang="fr-FR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400" i="1" dirty="0" smtClean="0">
                <a:solidFill>
                  <a:schemeClr val="accent1">
                    <a:lumMod val="50000"/>
                  </a:schemeClr>
                </a:solidFill>
              </a:rPr>
              <a:t>en</a:t>
            </a:r>
          </a:p>
          <a:p>
            <a:pPr algn="ctr"/>
            <a:r>
              <a:rPr lang="fr-FR" sz="2800" b="1" dirty="0" err="1" smtClean="0">
                <a:solidFill>
                  <a:schemeClr val="accent1">
                    <a:lumMod val="50000"/>
                  </a:schemeClr>
                </a:solidFill>
              </a:rPr>
              <a:t>MicroPython</a:t>
            </a:r>
            <a:endParaRPr lang="fr-FR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261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435776" y="2218508"/>
            <a:ext cx="11141467" cy="1721859"/>
            <a:chOff x="371608" y="2828104"/>
            <a:chExt cx="11141467" cy="1721859"/>
          </a:xfrm>
        </p:grpSpPr>
        <p:sp>
          <p:nvSpPr>
            <p:cNvPr id="7" name="Forme libre 6"/>
            <p:cNvSpPr/>
            <p:nvPr/>
          </p:nvSpPr>
          <p:spPr>
            <a:xfrm>
              <a:off x="371608" y="2828104"/>
              <a:ext cx="1500424" cy="881788"/>
            </a:xfrm>
            <a:custGeom>
              <a:avLst/>
              <a:gdLst>
                <a:gd name="connsiteX0" fmla="*/ 0 w 1500424"/>
                <a:gd name="connsiteY0" fmla="*/ 88179 h 881788"/>
                <a:gd name="connsiteX1" fmla="*/ 88179 w 1500424"/>
                <a:gd name="connsiteY1" fmla="*/ 0 h 881788"/>
                <a:gd name="connsiteX2" fmla="*/ 1412245 w 1500424"/>
                <a:gd name="connsiteY2" fmla="*/ 0 h 881788"/>
                <a:gd name="connsiteX3" fmla="*/ 1500424 w 1500424"/>
                <a:gd name="connsiteY3" fmla="*/ 88179 h 881788"/>
                <a:gd name="connsiteX4" fmla="*/ 1500424 w 1500424"/>
                <a:gd name="connsiteY4" fmla="*/ 793609 h 881788"/>
                <a:gd name="connsiteX5" fmla="*/ 1412245 w 1500424"/>
                <a:gd name="connsiteY5" fmla="*/ 881788 h 881788"/>
                <a:gd name="connsiteX6" fmla="*/ 88179 w 1500424"/>
                <a:gd name="connsiteY6" fmla="*/ 881788 h 881788"/>
                <a:gd name="connsiteX7" fmla="*/ 0 w 1500424"/>
                <a:gd name="connsiteY7" fmla="*/ 793609 h 881788"/>
                <a:gd name="connsiteX8" fmla="*/ 0 w 1500424"/>
                <a:gd name="connsiteY8" fmla="*/ 88179 h 8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881788">
                  <a:moveTo>
                    <a:pt x="0" y="88179"/>
                  </a:moveTo>
                  <a:cubicBezTo>
                    <a:pt x="0" y="39479"/>
                    <a:pt x="39479" y="0"/>
                    <a:pt x="88179" y="0"/>
                  </a:cubicBezTo>
                  <a:lnTo>
                    <a:pt x="1412245" y="0"/>
                  </a:lnTo>
                  <a:cubicBezTo>
                    <a:pt x="1460945" y="0"/>
                    <a:pt x="1500424" y="39479"/>
                    <a:pt x="1500424" y="88179"/>
                  </a:cubicBezTo>
                  <a:lnTo>
                    <a:pt x="1500424" y="793609"/>
                  </a:lnTo>
                  <a:cubicBezTo>
                    <a:pt x="1500424" y="842309"/>
                    <a:pt x="1460945" y="881788"/>
                    <a:pt x="1412245" y="881788"/>
                  </a:cubicBezTo>
                  <a:lnTo>
                    <a:pt x="88179" y="881788"/>
                  </a:lnTo>
                  <a:cubicBezTo>
                    <a:pt x="39479" y="881788"/>
                    <a:pt x="0" y="842309"/>
                    <a:pt x="0" y="793609"/>
                  </a:cubicBezTo>
                  <a:lnTo>
                    <a:pt x="0" y="88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347269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GPS</a:t>
              </a:r>
              <a:endParaRPr lang="fr-FR" sz="1400" kern="1200" dirty="0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1999409" y="2935252"/>
              <a:ext cx="682377" cy="373562"/>
            </a:xfrm>
            <a:custGeom>
              <a:avLst/>
              <a:gdLst>
                <a:gd name="connsiteX0" fmla="*/ 0 w 482213"/>
                <a:gd name="connsiteY0" fmla="*/ 74712 h 373562"/>
                <a:gd name="connsiteX1" fmla="*/ 295432 w 482213"/>
                <a:gd name="connsiteY1" fmla="*/ 74712 h 373562"/>
                <a:gd name="connsiteX2" fmla="*/ 295432 w 482213"/>
                <a:gd name="connsiteY2" fmla="*/ 0 h 373562"/>
                <a:gd name="connsiteX3" fmla="*/ 482213 w 482213"/>
                <a:gd name="connsiteY3" fmla="*/ 186781 h 373562"/>
                <a:gd name="connsiteX4" fmla="*/ 295432 w 482213"/>
                <a:gd name="connsiteY4" fmla="*/ 373562 h 373562"/>
                <a:gd name="connsiteX5" fmla="*/ 295432 w 482213"/>
                <a:gd name="connsiteY5" fmla="*/ 298850 h 373562"/>
                <a:gd name="connsiteX6" fmla="*/ 0 w 482213"/>
                <a:gd name="connsiteY6" fmla="*/ 298850 h 373562"/>
                <a:gd name="connsiteX7" fmla="*/ 0 w 482213"/>
                <a:gd name="connsiteY7" fmla="*/ 74712 h 3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213" h="373562">
                  <a:moveTo>
                    <a:pt x="0" y="74712"/>
                  </a:moveTo>
                  <a:lnTo>
                    <a:pt x="295432" y="74712"/>
                  </a:lnTo>
                  <a:lnTo>
                    <a:pt x="295432" y="0"/>
                  </a:lnTo>
                  <a:lnTo>
                    <a:pt x="482213" y="186781"/>
                  </a:lnTo>
                  <a:lnTo>
                    <a:pt x="295432" y="373562"/>
                  </a:lnTo>
                  <a:lnTo>
                    <a:pt x="295432" y="298850"/>
                  </a:lnTo>
                  <a:lnTo>
                    <a:pt x="0" y="298850"/>
                  </a:lnTo>
                  <a:lnTo>
                    <a:pt x="0" y="747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712" rIns="112069" bIns="7471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100" dirty="0" smtClean="0">
                  <a:solidFill>
                    <a:schemeClr val="accent1">
                      <a:lumMod val="50000"/>
                    </a:schemeClr>
                  </a:solidFill>
                </a:rPr>
                <a:t>UART</a:t>
              </a:r>
              <a:endParaRPr lang="fr-FR" sz="11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781868" y="2828104"/>
              <a:ext cx="1500424" cy="881788"/>
            </a:xfrm>
            <a:custGeom>
              <a:avLst/>
              <a:gdLst>
                <a:gd name="connsiteX0" fmla="*/ 0 w 1500424"/>
                <a:gd name="connsiteY0" fmla="*/ 88179 h 881788"/>
                <a:gd name="connsiteX1" fmla="*/ 88179 w 1500424"/>
                <a:gd name="connsiteY1" fmla="*/ 0 h 881788"/>
                <a:gd name="connsiteX2" fmla="*/ 1412245 w 1500424"/>
                <a:gd name="connsiteY2" fmla="*/ 0 h 881788"/>
                <a:gd name="connsiteX3" fmla="*/ 1500424 w 1500424"/>
                <a:gd name="connsiteY3" fmla="*/ 88179 h 881788"/>
                <a:gd name="connsiteX4" fmla="*/ 1500424 w 1500424"/>
                <a:gd name="connsiteY4" fmla="*/ 793609 h 881788"/>
                <a:gd name="connsiteX5" fmla="*/ 1412245 w 1500424"/>
                <a:gd name="connsiteY5" fmla="*/ 881788 h 881788"/>
                <a:gd name="connsiteX6" fmla="*/ 88179 w 1500424"/>
                <a:gd name="connsiteY6" fmla="*/ 881788 h 881788"/>
                <a:gd name="connsiteX7" fmla="*/ 0 w 1500424"/>
                <a:gd name="connsiteY7" fmla="*/ 793609 h 881788"/>
                <a:gd name="connsiteX8" fmla="*/ 0 w 1500424"/>
                <a:gd name="connsiteY8" fmla="*/ 88179 h 8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881788">
                  <a:moveTo>
                    <a:pt x="0" y="88179"/>
                  </a:moveTo>
                  <a:cubicBezTo>
                    <a:pt x="0" y="39479"/>
                    <a:pt x="39479" y="0"/>
                    <a:pt x="88179" y="0"/>
                  </a:cubicBezTo>
                  <a:lnTo>
                    <a:pt x="1412245" y="0"/>
                  </a:lnTo>
                  <a:cubicBezTo>
                    <a:pt x="1460945" y="0"/>
                    <a:pt x="1500424" y="39479"/>
                    <a:pt x="1500424" y="88179"/>
                  </a:cubicBezTo>
                  <a:lnTo>
                    <a:pt x="1500424" y="793609"/>
                  </a:lnTo>
                  <a:cubicBezTo>
                    <a:pt x="1500424" y="842309"/>
                    <a:pt x="1460945" y="881788"/>
                    <a:pt x="1412245" y="881788"/>
                  </a:cubicBezTo>
                  <a:lnTo>
                    <a:pt x="88179" y="881788"/>
                  </a:lnTo>
                  <a:cubicBezTo>
                    <a:pt x="39479" y="881788"/>
                    <a:pt x="0" y="842309"/>
                    <a:pt x="0" y="793609"/>
                  </a:cubicBezTo>
                  <a:lnTo>
                    <a:pt x="0" y="88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347269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err="1" smtClean="0"/>
                <a:t>PyCom</a:t>
              </a:r>
              <a:r>
                <a:rPr lang="fr-FR" sz="1400" kern="1200" dirty="0" smtClean="0"/>
                <a:t> LoPy4</a:t>
              </a:r>
              <a:endParaRPr lang="fr-FR" sz="1400" dirty="0"/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 </a:t>
              </a:r>
              <a:r>
                <a:rPr lang="fr-FR" sz="1400" dirty="0" smtClean="0"/>
                <a:t>    </a:t>
              </a:r>
              <a:r>
                <a:rPr lang="fr-FR" sz="1400" kern="1200" dirty="0" smtClean="0"/>
                <a:t>Balise</a:t>
              </a:r>
              <a:endParaRPr lang="fr-FR" sz="14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3089184" y="3415963"/>
              <a:ext cx="1500424" cy="1134000"/>
            </a:xfrm>
            <a:custGeom>
              <a:avLst/>
              <a:gdLst>
                <a:gd name="connsiteX0" fmla="*/ 0 w 1500424"/>
                <a:gd name="connsiteY0" fmla="*/ 113400 h 1134000"/>
                <a:gd name="connsiteX1" fmla="*/ 113400 w 1500424"/>
                <a:gd name="connsiteY1" fmla="*/ 0 h 1134000"/>
                <a:gd name="connsiteX2" fmla="*/ 1387024 w 1500424"/>
                <a:gd name="connsiteY2" fmla="*/ 0 h 1134000"/>
                <a:gd name="connsiteX3" fmla="*/ 1500424 w 1500424"/>
                <a:gd name="connsiteY3" fmla="*/ 113400 h 1134000"/>
                <a:gd name="connsiteX4" fmla="*/ 1500424 w 1500424"/>
                <a:gd name="connsiteY4" fmla="*/ 1020600 h 1134000"/>
                <a:gd name="connsiteX5" fmla="*/ 1387024 w 1500424"/>
                <a:gd name="connsiteY5" fmla="*/ 1134000 h 1134000"/>
                <a:gd name="connsiteX6" fmla="*/ 113400 w 1500424"/>
                <a:gd name="connsiteY6" fmla="*/ 1134000 h 1134000"/>
                <a:gd name="connsiteX7" fmla="*/ 0 w 1500424"/>
                <a:gd name="connsiteY7" fmla="*/ 1020600 h 1134000"/>
                <a:gd name="connsiteX8" fmla="*/ 0 w 1500424"/>
                <a:gd name="connsiteY8" fmla="*/ 113400 h 113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1134000">
                  <a:moveTo>
                    <a:pt x="0" y="113400"/>
                  </a:moveTo>
                  <a:cubicBezTo>
                    <a:pt x="0" y="50771"/>
                    <a:pt x="50771" y="0"/>
                    <a:pt x="113400" y="0"/>
                  </a:cubicBezTo>
                  <a:lnTo>
                    <a:pt x="1387024" y="0"/>
                  </a:lnTo>
                  <a:cubicBezTo>
                    <a:pt x="1449653" y="0"/>
                    <a:pt x="1500424" y="50771"/>
                    <a:pt x="1500424" y="113400"/>
                  </a:cubicBezTo>
                  <a:lnTo>
                    <a:pt x="1500424" y="1020600"/>
                  </a:lnTo>
                  <a:cubicBezTo>
                    <a:pt x="1500424" y="1083229"/>
                    <a:pt x="1449653" y="1134000"/>
                    <a:pt x="1387024" y="1134000"/>
                  </a:cubicBezTo>
                  <a:lnTo>
                    <a:pt x="113400" y="1134000"/>
                  </a:lnTo>
                  <a:cubicBezTo>
                    <a:pt x="50771" y="1134000"/>
                    <a:pt x="0" y="1083229"/>
                    <a:pt x="0" y="1020600"/>
                  </a:cubicBezTo>
                  <a:lnTo>
                    <a:pt x="0" y="1134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82" tIns="132782" rIns="132782" bIns="13278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400" kern="1200" dirty="0" smtClean="0"/>
                <a:t>Met et forme les trames NMEA du GPS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400" dirty="0" smtClean="0"/>
                <a:t>Autonome</a:t>
              </a:r>
              <a:endParaRPr lang="fr-FR" sz="1400" kern="1200" dirty="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4409671" y="2935088"/>
              <a:ext cx="682376" cy="373562"/>
            </a:xfrm>
            <a:custGeom>
              <a:avLst/>
              <a:gdLst>
                <a:gd name="connsiteX0" fmla="*/ 0 w 482213"/>
                <a:gd name="connsiteY0" fmla="*/ 74712 h 373562"/>
                <a:gd name="connsiteX1" fmla="*/ 295432 w 482213"/>
                <a:gd name="connsiteY1" fmla="*/ 74712 h 373562"/>
                <a:gd name="connsiteX2" fmla="*/ 295432 w 482213"/>
                <a:gd name="connsiteY2" fmla="*/ 0 h 373562"/>
                <a:gd name="connsiteX3" fmla="*/ 482213 w 482213"/>
                <a:gd name="connsiteY3" fmla="*/ 186781 h 373562"/>
                <a:gd name="connsiteX4" fmla="*/ 295432 w 482213"/>
                <a:gd name="connsiteY4" fmla="*/ 373562 h 373562"/>
                <a:gd name="connsiteX5" fmla="*/ 295432 w 482213"/>
                <a:gd name="connsiteY5" fmla="*/ 298850 h 373562"/>
                <a:gd name="connsiteX6" fmla="*/ 0 w 482213"/>
                <a:gd name="connsiteY6" fmla="*/ 298850 h 373562"/>
                <a:gd name="connsiteX7" fmla="*/ 0 w 482213"/>
                <a:gd name="connsiteY7" fmla="*/ 74712 h 3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213" h="373562">
                  <a:moveTo>
                    <a:pt x="0" y="74712"/>
                  </a:moveTo>
                  <a:lnTo>
                    <a:pt x="295432" y="74712"/>
                  </a:lnTo>
                  <a:lnTo>
                    <a:pt x="295432" y="0"/>
                  </a:lnTo>
                  <a:lnTo>
                    <a:pt x="482213" y="186781"/>
                  </a:lnTo>
                  <a:lnTo>
                    <a:pt x="295432" y="373562"/>
                  </a:lnTo>
                  <a:lnTo>
                    <a:pt x="295432" y="298850"/>
                  </a:lnTo>
                  <a:lnTo>
                    <a:pt x="0" y="298850"/>
                  </a:lnTo>
                  <a:lnTo>
                    <a:pt x="0" y="747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712" rIns="112069" bIns="7471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100" kern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LoRa</a:t>
              </a:r>
              <a:endParaRPr lang="fr-FR" sz="11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192129" y="2828104"/>
              <a:ext cx="1500424" cy="881788"/>
            </a:xfrm>
            <a:custGeom>
              <a:avLst/>
              <a:gdLst>
                <a:gd name="connsiteX0" fmla="*/ 0 w 1500424"/>
                <a:gd name="connsiteY0" fmla="*/ 88179 h 881788"/>
                <a:gd name="connsiteX1" fmla="*/ 88179 w 1500424"/>
                <a:gd name="connsiteY1" fmla="*/ 0 h 881788"/>
                <a:gd name="connsiteX2" fmla="*/ 1412245 w 1500424"/>
                <a:gd name="connsiteY2" fmla="*/ 0 h 881788"/>
                <a:gd name="connsiteX3" fmla="*/ 1500424 w 1500424"/>
                <a:gd name="connsiteY3" fmla="*/ 88179 h 881788"/>
                <a:gd name="connsiteX4" fmla="*/ 1500424 w 1500424"/>
                <a:gd name="connsiteY4" fmla="*/ 793609 h 881788"/>
                <a:gd name="connsiteX5" fmla="*/ 1412245 w 1500424"/>
                <a:gd name="connsiteY5" fmla="*/ 881788 h 881788"/>
                <a:gd name="connsiteX6" fmla="*/ 88179 w 1500424"/>
                <a:gd name="connsiteY6" fmla="*/ 881788 h 881788"/>
                <a:gd name="connsiteX7" fmla="*/ 0 w 1500424"/>
                <a:gd name="connsiteY7" fmla="*/ 793609 h 881788"/>
                <a:gd name="connsiteX8" fmla="*/ 0 w 1500424"/>
                <a:gd name="connsiteY8" fmla="*/ 88179 h 8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881788">
                  <a:moveTo>
                    <a:pt x="0" y="88179"/>
                  </a:moveTo>
                  <a:cubicBezTo>
                    <a:pt x="0" y="39479"/>
                    <a:pt x="39479" y="0"/>
                    <a:pt x="88179" y="0"/>
                  </a:cubicBezTo>
                  <a:lnTo>
                    <a:pt x="1412245" y="0"/>
                  </a:lnTo>
                  <a:cubicBezTo>
                    <a:pt x="1460945" y="0"/>
                    <a:pt x="1500424" y="39479"/>
                    <a:pt x="1500424" y="88179"/>
                  </a:cubicBezTo>
                  <a:lnTo>
                    <a:pt x="1500424" y="793609"/>
                  </a:lnTo>
                  <a:cubicBezTo>
                    <a:pt x="1500424" y="842309"/>
                    <a:pt x="1460945" y="881788"/>
                    <a:pt x="1412245" y="881788"/>
                  </a:cubicBezTo>
                  <a:lnTo>
                    <a:pt x="88179" y="881788"/>
                  </a:lnTo>
                  <a:cubicBezTo>
                    <a:pt x="39479" y="881788"/>
                    <a:pt x="0" y="842309"/>
                    <a:pt x="0" y="793609"/>
                  </a:cubicBezTo>
                  <a:lnTo>
                    <a:pt x="0" y="88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347269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err="1" smtClean="0"/>
                <a:t>PyCom</a:t>
              </a:r>
              <a:r>
                <a:rPr lang="fr-FR" sz="1400" kern="1200" dirty="0" smtClean="0"/>
                <a:t> LoPy4</a:t>
              </a:r>
              <a:endParaRPr lang="fr-FR" sz="1400" dirty="0"/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 </a:t>
              </a:r>
              <a:r>
                <a:rPr lang="fr-FR" sz="1400" dirty="0" smtClean="0"/>
                <a:t>    </a:t>
              </a:r>
              <a:r>
                <a:rPr lang="fr-FR" sz="1400" kern="1200" dirty="0" smtClean="0"/>
                <a:t>Gateway</a:t>
              </a:r>
              <a:endParaRPr lang="fr-FR" sz="1400" kern="1200" dirty="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5499445" y="3415963"/>
              <a:ext cx="1500424" cy="1134000"/>
            </a:xfrm>
            <a:custGeom>
              <a:avLst/>
              <a:gdLst>
                <a:gd name="connsiteX0" fmla="*/ 0 w 1500424"/>
                <a:gd name="connsiteY0" fmla="*/ 113400 h 1134000"/>
                <a:gd name="connsiteX1" fmla="*/ 113400 w 1500424"/>
                <a:gd name="connsiteY1" fmla="*/ 0 h 1134000"/>
                <a:gd name="connsiteX2" fmla="*/ 1387024 w 1500424"/>
                <a:gd name="connsiteY2" fmla="*/ 0 h 1134000"/>
                <a:gd name="connsiteX3" fmla="*/ 1500424 w 1500424"/>
                <a:gd name="connsiteY3" fmla="*/ 113400 h 1134000"/>
                <a:gd name="connsiteX4" fmla="*/ 1500424 w 1500424"/>
                <a:gd name="connsiteY4" fmla="*/ 1020600 h 1134000"/>
                <a:gd name="connsiteX5" fmla="*/ 1387024 w 1500424"/>
                <a:gd name="connsiteY5" fmla="*/ 1134000 h 1134000"/>
                <a:gd name="connsiteX6" fmla="*/ 113400 w 1500424"/>
                <a:gd name="connsiteY6" fmla="*/ 1134000 h 1134000"/>
                <a:gd name="connsiteX7" fmla="*/ 0 w 1500424"/>
                <a:gd name="connsiteY7" fmla="*/ 1020600 h 1134000"/>
                <a:gd name="connsiteX8" fmla="*/ 0 w 1500424"/>
                <a:gd name="connsiteY8" fmla="*/ 113400 h 113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1134000">
                  <a:moveTo>
                    <a:pt x="0" y="113400"/>
                  </a:moveTo>
                  <a:cubicBezTo>
                    <a:pt x="0" y="50771"/>
                    <a:pt x="50771" y="0"/>
                    <a:pt x="113400" y="0"/>
                  </a:cubicBezTo>
                  <a:lnTo>
                    <a:pt x="1387024" y="0"/>
                  </a:lnTo>
                  <a:cubicBezTo>
                    <a:pt x="1449653" y="0"/>
                    <a:pt x="1500424" y="50771"/>
                    <a:pt x="1500424" y="113400"/>
                  </a:cubicBezTo>
                  <a:lnTo>
                    <a:pt x="1500424" y="1020600"/>
                  </a:lnTo>
                  <a:cubicBezTo>
                    <a:pt x="1500424" y="1083229"/>
                    <a:pt x="1449653" y="1134000"/>
                    <a:pt x="1387024" y="1134000"/>
                  </a:cubicBezTo>
                  <a:lnTo>
                    <a:pt x="113400" y="1134000"/>
                  </a:lnTo>
                  <a:cubicBezTo>
                    <a:pt x="50771" y="1134000"/>
                    <a:pt x="0" y="1083229"/>
                    <a:pt x="0" y="1020600"/>
                  </a:cubicBezTo>
                  <a:lnTo>
                    <a:pt x="0" y="1134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82" tIns="132782" rIns="132782" bIns="13278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400" kern="1200" dirty="0" smtClean="0"/>
                <a:t>Calcule la puissance du signal reçu</a:t>
              </a:r>
              <a:endParaRPr lang="fr-FR" sz="1400" kern="1200" dirty="0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6806283" y="2847295"/>
              <a:ext cx="682377" cy="541387"/>
            </a:xfrm>
            <a:custGeom>
              <a:avLst/>
              <a:gdLst>
                <a:gd name="connsiteX0" fmla="*/ 0 w 482213"/>
                <a:gd name="connsiteY0" fmla="*/ 74712 h 373562"/>
                <a:gd name="connsiteX1" fmla="*/ 295432 w 482213"/>
                <a:gd name="connsiteY1" fmla="*/ 74712 h 373562"/>
                <a:gd name="connsiteX2" fmla="*/ 295432 w 482213"/>
                <a:gd name="connsiteY2" fmla="*/ 0 h 373562"/>
                <a:gd name="connsiteX3" fmla="*/ 482213 w 482213"/>
                <a:gd name="connsiteY3" fmla="*/ 186781 h 373562"/>
                <a:gd name="connsiteX4" fmla="*/ 295432 w 482213"/>
                <a:gd name="connsiteY4" fmla="*/ 373562 h 373562"/>
                <a:gd name="connsiteX5" fmla="*/ 295432 w 482213"/>
                <a:gd name="connsiteY5" fmla="*/ 298850 h 373562"/>
                <a:gd name="connsiteX6" fmla="*/ 0 w 482213"/>
                <a:gd name="connsiteY6" fmla="*/ 298850 h 373562"/>
                <a:gd name="connsiteX7" fmla="*/ 0 w 482213"/>
                <a:gd name="connsiteY7" fmla="*/ 74712 h 3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213" h="373562">
                  <a:moveTo>
                    <a:pt x="0" y="74712"/>
                  </a:moveTo>
                  <a:lnTo>
                    <a:pt x="295432" y="74712"/>
                  </a:lnTo>
                  <a:lnTo>
                    <a:pt x="295432" y="0"/>
                  </a:lnTo>
                  <a:lnTo>
                    <a:pt x="482213" y="186781"/>
                  </a:lnTo>
                  <a:lnTo>
                    <a:pt x="295432" y="373562"/>
                  </a:lnTo>
                  <a:lnTo>
                    <a:pt x="295432" y="298850"/>
                  </a:lnTo>
                  <a:lnTo>
                    <a:pt x="0" y="298850"/>
                  </a:lnTo>
                  <a:lnTo>
                    <a:pt x="0" y="747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712" rIns="112069" bIns="7471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100" kern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WiFi</a:t>
              </a:r>
              <a:r>
                <a:rPr lang="fr-FR" sz="11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 / MQTT</a:t>
              </a:r>
              <a:endParaRPr lang="fr-FR" sz="11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7602390" y="2828104"/>
              <a:ext cx="1500424" cy="881788"/>
            </a:xfrm>
            <a:custGeom>
              <a:avLst/>
              <a:gdLst>
                <a:gd name="connsiteX0" fmla="*/ 0 w 1500424"/>
                <a:gd name="connsiteY0" fmla="*/ 88179 h 881788"/>
                <a:gd name="connsiteX1" fmla="*/ 88179 w 1500424"/>
                <a:gd name="connsiteY1" fmla="*/ 0 h 881788"/>
                <a:gd name="connsiteX2" fmla="*/ 1412245 w 1500424"/>
                <a:gd name="connsiteY2" fmla="*/ 0 h 881788"/>
                <a:gd name="connsiteX3" fmla="*/ 1500424 w 1500424"/>
                <a:gd name="connsiteY3" fmla="*/ 88179 h 881788"/>
                <a:gd name="connsiteX4" fmla="*/ 1500424 w 1500424"/>
                <a:gd name="connsiteY4" fmla="*/ 793609 h 881788"/>
                <a:gd name="connsiteX5" fmla="*/ 1412245 w 1500424"/>
                <a:gd name="connsiteY5" fmla="*/ 881788 h 881788"/>
                <a:gd name="connsiteX6" fmla="*/ 88179 w 1500424"/>
                <a:gd name="connsiteY6" fmla="*/ 881788 h 881788"/>
                <a:gd name="connsiteX7" fmla="*/ 0 w 1500424"/>
                <a:gd name="connsiteY7" fmla="*/ 793609 h 881788"/>
                <a:gd name="connsiteX8" fmla="*/ 0 w 1500424"/>
                <a:gd name="connsiteY8" fmla="*/ 88179 h 8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881788">
                  <a:moveTo>
                    <a:pt x="0" y="88179"/>
                  </a:moveTo>
                  <a:cubicBezTo>
                    <a:pt x="0" y="39479"/>
                    <a:pt x="39479" y="0"/>
                    <a:pt x="88179" y="0"/>
                  </a:cubicBezTo>
                  <a:lnTo>
                    <a:pt x="1412245" y="0"/>
                  </a:lnTo>
                  <a:cubicBezTo>
                    <a:pt x="1460945" y="0"/>
                    <a:pt x="1500424" y="39479"/>
                    <a:pt x="1500424" y="88179"/>
                  </a:cubicBezTo>
                  <a:lnTo>
                    <a:pt x="1500424" y="793609"/>
                  </a:lnTo>
                  <a:cubicBezTo>
                    <a:pt x="1500424" y="842309"/>
                    <a:pt x="1460945" y="881788"/>
                    <a:pt x="1412245" y="881788"/>
                  </a:cubicBezTo>
                  <a:lnTo>
                    <a:pt x="88179" y="881788"/>
                  </a:lnTo>
                  <a:cubicBezTo>
                    <a:pt x="39479" y="881788"/>
                    <a:pt x="0" y="842309"/>
                    <a:pt x="0" y="793609"/>
                  </a:cubicBezTo>
                  <a:lnTo>
                    <a:pt x="0" y="88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347269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AWS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     </a:t>
              </a:r>
              <a:r>
                <a:rPr lang="fr-FR" sz="1400" kern="1200" dirty="0" err="1" smtClean="0"/>
                <a:t>Thingsboard</a:t>
              </a:r>
              <a:endParaRPr lang="fr-FR" sz="1400" kern="1200" dirty="0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7909706" y="3415963"/>
              <a:ext cx="1500424" cy="1134000"/>
            </a:xfrm>
            <a:custGeom>
              <a:avLst/>
              <a:gdLst>
                <a:gd name="connsiteX0" fmla="*/ 0 w 1500424"/>
                <a:gd name="connsiteY0" fmla="*/ 113400 h 1134000"/>
                <a:gd name="connsiteX1" fmla="*/ 113400 w 1500424"/>
                <a:gd name="connsiteY1" fmla="*/ 0 h 1134000"/>
                <a:gd name="connsiteX2" fmla="*/ 1387024 w 1500424"/>
                <a:gd name="connsiteY2" fmla="*/ 0 h 1134000"/>
                <a:gd name="connsiteX3" fmla="*/ 1500424 w 1500424"/>
                <a:gd name="connsiteY3" fmla="*/ 113400 h 1134000"/>
                <a:gd name="connsiteX4" fmla="*/ 1500424 w 1500424"/>
                <a:gd name="connsiteY4" fmla="*/ 1020600 h 1134000"/>
                <a:gd name="connsiteX5" fmla="*/ 1387024 w 1500424"/>
                <a:gd name="connsiteY5" fmla="*/ 1134000 h 1134000"/>
                <a:gd name="connsiteX6" fmla="*/ 113400 w 1500424"/>
                <a:gd name="connsiteY6" fmla="*/ 1134000 h 1134000"/>
                <a:gd name="connsiteX7" fmla="*/ 0 w 1500424"/>
                <a:gd name="connsiteY7" fmla="*/ 1020600 h 1134000"/>
                <a:gd name="connsiteX8" fmla="*/ 0 w 1500424"/>
                <a:gd name="connsiteY8" fmla="*/ 113400 h 113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1134000">
                  <a:moveTo>
                    <a:pt x="0" y="113400"/>
                  </a:moveTo>
                  <a:cubicBezTo>
                    <a:pt x="0" y="50771"/>
                    <a:pt x="50771" y="0"/>
                    <a:pt x="113400" y="0"/>
                  </a:cubicBezTo>
                  <a:lnTo>
                    <a:pt x="1387024" y="0"/>
                  </a:lnTo>
                  <a:cubicBezTo>
                    <a:pt x="1449653" y="0"/>
                    <a:pt x="1500424" y="50771"/>
                    <a:pt x="1500424" y="113400"/>
                  </a:cubicBezTo>
                  <a:lnTo>
                    <a:pt x="1500424" y="1020600"/>
                  </a:lnTo>
                  <a:cubicBezTo>
                    <a:pt x="1500424" y="1083229"/>
                    <a:pt x="1449653" y="1134000"/>
                    <a:pt x="1387024" y="1134000"/>
                  </a:cubicBezTo>
                  <a:lnTo>
                    <a:pt x="113400" y="1134000"/>
                  </a:lnTo>
                  <a:cubicBezTo>
                    <a:pt x="50771" y="1134000"/>
                    <a:pt x="0" y="1083229"/>
                    <a:pt x="0" y="1020600"/>
                  </a:cubicBezTo>
                  <a:lnTo>
                    <a:pt x="0" y="1134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82" tIns="132782" rIns="132782" bIns="13278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400" kern="1200" dirty="0" smtClean="0"/>
                <a:t>Stocke et met et forme les données reçues</a:t>
              </a:r>
              <a:endParaRPr lang="fr-FR" sz="1400" kern="1200" dirty="0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9216544" y="2935088"/>
              <a:ext cx="682377" cy="373562"/>
            </a:xfrm>
            <a:custGeom>
              <a:avLst/>
              <a:gdLst>
                <a:gd name="connsiteX0" fmla="*/ 0 w 482213"/>
                <a:gd name="connsiteY0" fmla="*/ 74712 h 373562"/>
                <a:gd name="connsiteX1" fmla="*/ 295432 w 482213"/>
                <a:gd name="connsiteY1" fmla="*/ 74712 h 373562"/>
                <a:gd name="connsiteX2" fmla="*/ 295432 w 482213"/>
                <a:gd name="connsiteY2" fmla="*/ 0 h 373562"/>
                <a:gd name="connsiteX3" fmla="*/ 482213 w 482213"/>
                <a:gd name="connsiteY3" fmla="*/ 186781 h 373562"/>
                <a:gd name="connsiteX4" fmla="*/ 295432 w 482213"/>
                <a:gd name="connsiteY4" fmla="*/ 373562 h 373562"/>
                <a:gd name="connsiteX5" fmla="*/ 295432 w 482213"/>
                <a:gd name="connsiteY5" fmla="*/ 298850 h 373562"/>
                <a:gd name="connsiteX6" fmla="*/ 0 w 482213"/>
                <a:gd name="connsiteY6" fmla="*/ 298850 h 373562"/>
                <a:gd name="connsiteX7" fmla="*/ 0 w 482213"/>
                <a:gd name="connsiteY7" fmla="*/ 74712 h 37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213" h="373562">
                  <a:moveTo>
                    <a:pt x="0" y="74712"/>
                  </a:moveTo>
                  <a:lnTo>
                    <a:pt x="295432" y="74712"/>
                  </a:lnTo>
                  <a:lnTo>
                    <a:pt x="295432" y="0"/>
                  </a:lnTo>
                  <a:lnTo>
                    <a:pt x="482213" y="186781"/>
                  </a:lnTo>
                  <a:lnTo>
                    <a:pt x="295432" y="373562"/>
                  </a:lnTo>
                  <a:lnTo>
                    <a:pt x="295432" y="298850"/>
                  </a:lnTo>
                  <a:lnTo>
                    <a:pt x="0" y="298850"/>
                  </a:lnTo>
                  <a:lnTo>
                    <a:pt x="0" y="747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712" rIns="112069" bIns="74712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1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Web</a:t>
              </a:r>
              <a:endParaRPr lang="fr-FR" sz="11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0012651" y="2828104"/>
              <a:ext cx="1500424" cy="881788"/>
            </a:xfrm>
            <a:custGeom>
              <a:avLst/>
              <a:gdLst>
                <a:gd name="connsiteX0" fmla="*/ 0 w 1500424"/>
                <a:gd name="connsiteY0" fmla="*/ 88179 h 881788"/>
                <a:gd name="connsiteX1" fmla="*/ 88179 w 1500424"/>
                <a:gd name="connsiteY1" fmla="*/ 0 h 881788"/>
                <a:gd name="connsiteX2" fmla="*/ 1412245 w 1500424"/>
                <a:gd name="connsiteY2" fmla="*/ 0 h 881788"/>
                <a:gd name="connsiteX3" fmla="*/ 1500424 w 1500424"/>
                <a:gd name="connsiteY3" fmla="*/ 88179 h 881788"/>
                <a:gd name="connsiteX4" fmla="*/ 1500424 w 1500424"/>
                <a:gd name="connsiteY4" fmla="*/ 793609 h 881788"/>
                <a:gd name="connsiteX5" fmla="*/ 1412245 w 1500424"/>
                <a:gd name="connsiteY5" fmla="*/ 881788 h 881788"/>
                <a:gd name="connsiteX6" fmla="*/ 88179 w 1500424"/>
                <a:gd name="connsiteY6" fmla="*/ 881788 h 881788"/>
                <a:gd name="connsiteX7" fmla="*/ 0 w 1500424"/>
                <a:gd name="connsiteY7" fmla="*/ 793609 h 881788"/>
                <a:gd name="connsiteX8" fmla="*/ 0 w 1500424"/>
                <a:gd name="connsiteY8" fmla="*/ 88179 h 88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424" h="881788">
                  <a:moveTo>
                    <a:pt x="0" y="88179"/>
                  </a:moveTo>
                  <a:cubicBezTo>
                    <a:pt x="0" y="39479"/>
                    <a:pt x="39479" y="0"/>
                    <a:pt x="88179" y="0"/>
                  </a:cubicBezTo>
                  <a:lnTo>
                    <a:pt x="1412245" y="0"/>
                  </a:lnTo>
                  <a:cubicBezTo>
                    <a:pt x="1460945" y="0"/>
                    <a:pt x="1500424" y="39479"/>
                    <a:pt x="1500424" y="88179"/>
                  </a:cubicBezTo>
                  <a:lnTo>
                    <a:pt x="1500424" y="793609"/>
                  </a:lnTo>
                  <a:cubicBezTo>
                    <a:pt x="1500424" y="842309"/>
                    <a:pt x="1460945" y="881788"/>
                    <a:pt x="1412245" y="881788"/>
                  </a:cubicBezTo>
                  <a:lnTo>
                    <a:pt x="88179" y="881788"/>
                  </a:lnTo>
                  <a:cubicBezTo>
                    <a:pt x="39479" y="881788"/>
                    <a:pt x="0" y="842309"/>
                    <a:pt x="0" y="793609"/>
                  </a:cubicBezTo>
                  <a:lnTo>
                    <a:pt x="0" y="88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347269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 smtClean="0"/>
                <a:t>Utilisateur</a:t>
              </a:r>
              <a:endParaRPr lang="fr-FR" sz="1400" kern="1200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0" y="4216351"/>
            <a:ext cx="4087480" cy="2300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/>
          <a:stretch/>
        </p:blipFill>
        <p:spPr>
          <a:xfrm>
            <a:off x="4552954" y="4216351"/>
            <a:ext cx="2999874" cy="2298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322" y="4210592"/>
            <a:ext cx="4090737" cy="2310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21" y="983514"/>
            <a:ext cx="7453506" cy="5500412"/>
          </a:xfrm>
          <a:prstGeom prst="rect">
            <a:avLst/>
          </a:prstGeom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09600" y="2683625"/>
            <a:ext cx="3840721" cy="3193473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Localisation à Supelec</a:t>
            </a:r>
          </a:p>
          <a:p>
            <a:endParaRPr lang="fr-FR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Intérieur : précision plus faible</a:t>
            </a:r>
          </a:p>
          <a:p>
            <a:pPr>
              <a:buFontTx/>
              <a:buChar char="-"/>
            </a:pPr>
            <a:endParaRPr lang="fr-F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Observation d’un temps d’initialisation</a:t>
            </a:r>
            <a:endParaRPr lang="fr-F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9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0" y="983514"/>
            <a:ext cx="7409137" cy="55004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09600" y="2683625"/>
            <a:ext cx="3840721" cy="3193473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Localisation depuis la résidence</a:t>
            </a:r>
          </a:p>
          <a:p>
            <a:endParaRPr lang="fr-FR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</a:rPr>
              <a:t>Signal toujours reçu </a:t>
            </a:r>
          </a:p>
          <a:p>
            <a:pPr marL="0" indent="0">
              <a:buNone/>
            </a:pPr>
            <a:endParaRPr lang="fr-F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Station de base = salle d’IOT, près de l’amphi 1A</a:t>
            </a:r>
          </a:p>
          <a:p>
            <a:pPr>
              <a:buFontTx/>
              <a:buChar char="-"/>
            </a:pP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814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165</TotalTime>
  <Words>208</Words>
  <Application>Microsoft Office PowerPoint</Application>
  <PresentationFormat>Grand écran</PresentationFormat>
  <Paragraphs>87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Palatino Linotype</vt:lpstr>
      <vt:lpstr>Wingdings 2</vt:lpstr>
      <vt:lpstr>Présentation de la séance de réflexion</vt:lpstr>
      <vt:lpstr>Mineure IoT</vt:lpstr>
      <vt:lpstr>Introduction</vt:lpstr>
      <vt:lpstr>Introduction</vt:lpstr>
      <vt:lpstr>Cahier des charges</vt:lpstr>
      <vt:lpstr>Choix du LoRa</vt:lpstr>
      <vt:lpstr>Outils de conception</vt:lpstr>
      <vt:lpstr>Architecture</vt:lpstr>
      <vt:lpstr>Application</vt:lpstr>
      <vt:lpstr>Application</vt:lpstr>
      <vt:lpstr>Application</vt:lpstr>
      <vt:lpstr>Prolongements</vt:lpstr>
      <vt:lpstr>Merci de votre attention 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Mineure IoT</dc:title>
  <dc:creator>admin</dc:creator>
  <cp:lastModifiedBy>Paul Baron</cp:lastModifiedBy>
  <cp:revision>30</cp:revision>
  <dcterms:created xsi:type="dcterms:W3CDTF">2018-11-30T09:35:51Z</dcterms:created>
  <dcterms:modified xsi:type="dcterms:W3CDTF">2018-12-06T20:29:49Z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