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1CF13-B8E2-4249-B6CE-6CAE6E4056AC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E8A6A352-899C-4BFF-8620-F0D2799A67A9}">
      <dgm:prSet phldrT="[Text]" custT="1"/>
      <dgm:spPr/>
      <dgm:t>
        <a:bodyPr/>
        <a:lstStyle/>
        <a:p>
          <a:pPr algn="ctr"/>
          <a:endParaRPr lang="es-ES" sz="2800" b="1" dirty="0"/>
        </a:p>
        <a:p>
          <a:pPr algn="ctr"/>
          <a:endParaRPr lang="es-ES" sz="2800" b="1" dirty="0"/>
        </a:p>
        <a:p>
          <a:pPr algn="l"/>
          <a:r>
            <a:rPr lang="es-ES" sz="2800" b="1" dirty="0"/>
            <a:t>Une </a:t>
          </a:r>
          <a:r>
            <a:rPr lang="es-ES" sz="2800" b="1" dirty="0" err="1"/>
            <a:t>élection</a:t>
          </a:r>
          <a:r>
            <a:rPr lang="es-ES" sz="2800" b="1" dirty="0"/>
            <a:t>    </a:t>
          </a:r>
          <a:r>
            <a:rPr lang="es-ES" sz="2800" b="1" dirty="0" err="1"/>
            <a:t>singulière</a:t>
          </a:r>
          <a:r>
            <a:rPr lang="es-ES" sz="2800" b="1" dirty="0"/>
            <a:t> :</a:t>
          </a:r>
        </a:p>
      </dgm:t>
    </dgm:pt>
    <dgm:pt modelId="{9191D84B-E24D-446E-9228-F7B4F96231FF}" type="parTrans" cxnId="{B3219F95-6DCD-47F9-A89B-7A633ADE49CD}">
      <dgm:prSet/>
      <dgm:spPr/>
      <dgm:t>
        <a:bodyPr/>
        <a:lstStyle/>
        <a:p>
          <a:endParaRPr lang="es-ES"/>
        </a:p>
      </dgm:t>
    </dgm:pt>
    <dgm:pt modelId="{F7C937D8-B7DC-42BE-A9A8-F1A1FB9C41A2}" type="sibTrans" cxnId="{B3219F95-6DCD-47F9-A89B-7A633ADE49CD}">
      <dgm:prSet/>
      <dgm:spPr/>
      <dgm:t>
        <a:bodyPr/>
        <a:lstStyle/>
        <a:p>
          <a:endParaRPr lang="es-ES"/>
        </a:p>
      </dgm:t>
    </dgm:pt>
    <dgm:pt modelId="{116F5EA1-5A72-4A7D-9260-790A1705430D}">
      <dgm:prSet phldrT="[Text]" custT="1"/>
      <dgm:spPr/>
      <dgm:t>
        <a:bodyPr/>
        <a:lstStyle/>
        <a:p>
          <a:r>
            <a:rPr lang="es-ES" sz="2400" dirty="0"/>
            <a:t>- Un </a:t>
          </a:r>
          <a:r>
            <a:rPr lang="es-ES" sz="2400" dirty="0" err="1"/>
            <a:t>contexte</a:t>
          </a:r>
          <a:r>
            <a:rPr lang="es-ES" sz="2400" dirty="0"/>
            <a:t> </a:t>
          </a:r>
          <a:r>
            <a:rPr lang="es-ES" sz="2400" dirty="0" err="1"/>
            <a:t>politico-économique</a:t>
          </a:r>
          <a:r>
            <a:rPr lang="es-ES" sz="2400" dirty="0"/>
            <a:t> </a:t>
          </a:r>
          <a:r>
            <a:rPr lang="es-ES" sz="2400" dirty="0" err="1"/>
            <a:t>complexe</a:t>
          </a:r>
          <a:endParaRPr lang="es-ES" sz="2400" dirty="0"/>
        </a:p>
      </dgm:t>
    </dgm:pt>
    <dgm:pt modelId="{CCF9F261-ED4B-40B8-A058-155A016C6AC2}" type="parTrans" cxnId="{EBD2EA16-144E-4E8D-A5FD-9CB973111AF7}">
      <dgm:prSet/>
      <dgm:spPr/>
      <dgm:t>
        <a:bodyPr/>
        <a:lstStyle/>
        <a:p>
          <a:endParaRPr lang="es-ES"/>
        </a:p>
      </dgm:t>
    </dgm:pt>
    <dgm:pt modelId="{43E34590-4757-42A1-BE86-0CEC488E6528}" type="sibTrans" cxnId="{EBD2EA16-144E-4E8D-A5FD-9CB973111AF7}">
      <dgm:prSet/>
      <dgm:spPr/>
      <dgm:t>
        <a:bodyPr/>
        <a:lstStyle/>
        <a:p>
          <a:endParaRPr lang="es-ES"/>
        </a:p>
      </dgm:t>
    </dgm:pt>
    <dgm:pt modelId="{23F74489-C5E2-4E31-96C3-08598E81E7AE}">
      <dgm:prSet phldrT="[Text]" custT="1"/>
      <dgm:spPr/>
      <dgm:t>
        <a:bodyPr/>
        <a:lstStyle/>
        <a:p>
          <a:r>
            <a:rPr lang="es-ES" sz="2400" dirty="0"/>
            <a:t>- Un </a:t>
          </a:r>
          <a:r>
            <a:rPr lang="es-ES" sz="2400" dirty="0" err="1"/>
            <a:t>candidat</a:t>
          </a:r>
          <a:r>
            <a:rPr lang="es-ES" sz="2400" dirty="0"/>
            <a:t> </a:t>
          </a:r>
          <a:r>
            <a:rPr lang="es-ES" sz="2400" dirty="0" err="1"/>
            <a:t>novateur</a:t>
          </a:r>
          <a:endParaRPr lang="es-ES" sz="2400" dirty="0"/>
        </a:p>
      </dgm:t>
    </dgm:pt>
    <dgm:pt modelId="{C29A45FC-D055-4CBF-A55A-A92FDFDA8D7F}" type="parTrans" cxnId="{169C68CE-11D5-4E5F-9521-BBD5C28ECF56}">
      <dgm:prSet/>
      <dgm:spPr/>
      <dgm:t>
        <a:bodyPr/>
        <a:lstStyle/>
        <a:p>
          <a:endParaRPr lang="es-ES"/>
        </a:p>
      </dgm:t>
    </dgm:pt>
    <dgm:pt modelId="{D105013D-B477-46E5-BCA6-9F5606A80996}" type="sibTrans" cxnId="{169C68CE-11D5-4E5F-9521-BBD5C28ECF56}">
      <dgm:prSet/>
      <dgm:spPr/>
      <dgm:t>
        <a:bodyPr/>
        <a:lstStyle/>
        <a:p>
          <a:endParaRPr lang="es-ES"/>
        </a:p>
      </dgm:t>
    </dgm:pt>
    <dgm:pt modelId="{755FD720-95E7-4C02-AD15-C2199B778967}">
      <dgm:prSet phldrT="[Text]" custT="1"/>
      <dgm:spPr/>
      <dgm:t>
        <a:bodyPr/>
        <a:lstStyle/>
        <a:p>
          <a:r>
            <a:rPr lang="es-ES" sz="2400" dirty="0"/>
            <a:t>- </a:t>
          </a:r>
          <a:r>
            <a:rPr lang="es-ES" sz="2400" dirty="0" err="1"/>
            <a:t>Déterminants</a:t>
          </a:r>
          <a:r>
            <a:rPr lang="es-ES" sz="2400" dirty="0"/>
            <a:t> </a:t>
          </a:r>
          <a:r>
            <a:rPr lang="es-ES" sz="2400" dirty="0" err="1"/>
            <a:t>classiques</a:t>
          </a:r>
          <a:r>
            <a:rPr lang="es-ES" sz="2400" dirty="0"/>
            <a:t> </a:t>
          </a:r>
          <a:r>
            <a:rPr lang="es-ES" sz="2400" b="1" i="1" u="sng" dirty="0"/>
            <a:t>VS</a:t>
          </a:r>
          <a:r>
            <a:rPr lang="es-ES" sz="2400" dirty="0"/>
            <a:t> </a:t>
          </a:r>
          <a:r>
            <a:rPr lang="es-ES" sz="2400" dirty="0" err="1"/>
            <a:t>Opinions</a:t>
          </a:r>
          <a:endParaRPr lang="es-ES" sz="2400" dirty="0"/>
        </a:p>
      </dgm:t>
    </dgm:pt>
    <dgm:pt modelId="{61AC90A8-5FAB-4C25-869F-9AAD8E2E1908}" type="parTrans" cxnId="{495DE52A-32BD-4EA6-806C-51704C3CCE82}">
      <dgm:prSet/>
      <dgm:spPr/>
      <dgm:t>
        <a:bodyPr/>
        <a:lstStyle/>
        <a:p>
          <a:endParaRPr lang="es-ES"/>
        </a:p>
      </dgm:t>
    </dgm:pt>
    <dgm:pt modelId="{FC4C4209-38E1-4A0E-AAD1-C36DF3368ED6}" type="sibTrans" cxnId="{495DE52A-32BD-4EA6-806C-51704C3CCE82}">
      <dgm:prSet/>
      <dgm:spPr/>
      <dgm:t>
        <a:bodyPr/>
        <a:lstStyle/>
        <a:p>
          <a:endParaRPr lang="es-ES"/>
        </a:p>
      </dgm:t>
    </dgm:pt>
    <dgm:pt modelId="{C9586B28-04BF-4BA3-90B8-22931D83EA37}" type="pres">
      <dgm:prSet presAssocID="{E0F1CF13-B8E2-4249-B6CE-6CAE6E4056AC}" presName="vert0" presStyleCnt="0">
        <dgm:presLayoutVars>
          <dgm:dir/>
          <dgm:animOne val="branch"/>
          <dgm:animLvl val="lvl"/>
        </dgm:presLayoutVars>
      </dgm:prSet>
      <dgm:spPr/>
    </dgm:pt>
    <dgm:pt modelId="{C2EB75D3-B292-4E76-9252-F1DD734FDED2}" type="pres">
      <dgm:prSet presAssocID="{E8A6A352-899C-4BFF-8620-F0D2799A67A9}" presName="thickLine" presStyleLbl="alignNode1" presStyleIdx="0" presStyleCnt="1"/>
      <dgm:spPr/>
    </dgm:pt>
    <dgm:pt modelId="{BB5BCE82-68B6-41BE-9CDB-11C8D1C352BF}" type="pres">
      <dgm:prSet presAssocID="{E8A6A352-899C-4BFF-8620-F0D2799A67A9}" presName="horz1" presStyleCnt="0"/>
      <dgm:spPr/>
    </dgm:pt>
    <dgm:pt modelId="{86D3E608-A585-4E63-9F7B-0DA669794812}" type="pres">
      <dgm:prSet presAssocID="{E8A6A352-899C-4BFF-8620-F0D2799A67A9}" presName="tx1" presStyleLbl="revTx" presStyleIdx="0" presStyleCnt="4" custScaleX="271562"/>
      <dgm:spPr/>
    </dgm:pt>
    <dgm:pt modelId="{736AC26F-A332-4D79-9BAE-46739A24B0CB}" type="pres">
      <dgm:prSet presAssocID="{E8A6A352-899C-4BFF-8620-F0D2799A67A9}" presName="vert1" presStyleCnt="0"/>
      <dgm:spPr/>
    </dgm:pt>
    <dgm:pt modelId="{B065FF40-6E6C-473D-B268-97305CED4C5D}" type="pres">
      <dgm:prSet presAssocID="{116F5EA1-5A72-4A7D-9260-790A1705430D}" presName="vertSpace2a" presStyleCnt="0"/>
      <dgm:spPr/>
    </dgm:pt>
    <dgm:pt modelId="{7E93F9E8-145A-467F-9715-D9802E960F57}" type="pres">
      <dgm:prSet presAssocID="{116F5EA1-5A72-4A7D-9260-790A1705430D}" presName="horz2" presStyleCnt="0"/>
      <dgm:spPr/>
    </dgm:pt>
    <dgm:pt modelId="{2C7ADF7F-5667-4917-9781-F56C8512643C}" type="pres">
      <dgm:prSet presAssocID="{116F5EA1-5A72-4A7D-9260-790A1705430D}" presName="horzSpace2" presStyleCnt="0"/>
      <dgm:spPr/>
    </dgm:pt>
    <dgm:pt modelId="{737842D0-BAE4-4E98-ACA7-3F7B3AB51C3A}" type="pres">
      <dgm:prSet presAssocID="{116F5EA1-5A72-4A7D-9260-790A1705430D}" presName="tx2" presStyleLbl="revTx" presStyleIdx="1" presStyleCnt="4"/>
      <dgm:spPr/>
    </dgm:pt>
    <dgm:pt modelId="{B90DF559-083E-4825-A302-2C8A87D17B9F}" type="pres">
      <dgm:prSet presAssocID="{116F5EA1-5A72-4A7D-9260-790A1705430D}" presName="vert2" presStyleCnt="0"/>
      <dgm:spPr/>
    </dgm:pt>
    <dgm:pt modelId="{A6977F82-95ED-4B01-A368-326DF4D5B648}" type="pres">
      <dgm:prSet presAssocID="{116F5EA1-5A72-4A7D-9260-790A1705430D}" presName="thinLine2b" presStyleLbl="callout" presStyleIdx="0" presStyleCnt="3"/>
      <dgm:spPr/>
    </dgm:pt>
    <dgm:pt modelId="{A3A70CD1-EF6C-4D34-A365-B697212CDE3E}" type="pres">
      <dgm:prSet presAssocID="{116F5EA1-5A72-4A7D-9260-790A1705430D}" presName="vertSpace2b" presStyleCnt="0"/>
      <dgm:spPr/>
    </dgm:pt>
    <dgm:pt modelId="{178BF974-8391-4298-B8A1-5E19DCF05F78}" type="pres">
      <dgm:prSet presAssocID="{23F74489-C5E2-4E31-96C3-08598E81E7AE}" presName="horz2" presStyleCnt="0"/>
      <dgm:spPr/>
    </dgm:pt>
    <dgm:pt modelId="{E4C136FB-CD7C-4F63-B298-1178AE189178}" type="pres">
      <dgm:prSet presAssocID="{23F74489-C5E2-4E31-96C3-08598E81E7AE}" presName="horzSpace2" presStyleCnt="0"/>
      <dgm:spPr/>
    </dgm:pt>
    <dgm:pt modelId="{58836D72-BD0D-4C14-BF15-C46C318FE605}" type="pres">
      <dgm:prSet presAssocID="{23F74489-C5E2-4E31-96C3-08598E81E7AE}" presName="tx2" presStyleLbl="revTx" presStyleIdx="2" presStyleCnt="4"/>
      <dgm:spPr/>
    </dgm:pt>
    <dgm:pt modelId="{F7135CA7-6443-4678-8F79-93173216E47F}" type="pres">
      <dgm:prSet presAssocID="{23F74489-C5E2-4E31-96C3-08598E81E7AE}" presName="vert2" presStyleCnt="0"/>
      <dgm:spPr/>
    </dgm:pt>
    <dgm:pt modelId="{273A705C-E11E-4F21-92C5-21E1DB42962D}" type="pres">
      <dgm:prSet presAssocID="{23F74489-C5E2-4E31-96C3-08598E81E7AE}" presName="thinLine2b" presStyleLbl="callout" presStyleIdx="1" presStyleCnt="3"/>
      <dgm:spPr/>
    </dgm:pt>
    <dgm:pt modelId="{C465F51B-39A4-4370-9149-B60588F3A156}" type="pres">
      <dgm:prSet presAssocID="{23F74489-C5E2-4E31-96C3-08598E81E7AE}" presName="vertSpace2b" presStyleCnt="0"/>
      <dgm:spPr/>
    </dgm:pt>
    <dgm:pt modelId="{786F93C2-C7F1-4B98-850C-61E28EE6737D}" type="pres">
      <dgm:prSet presAssocID="{755FD720-95E7-4C02-AD15-C2199B778967}" presName="horz2" presStyleCnt="0"/>
      <dgm:spPr/>
    </dgm:pt>
    <dgm:pt modelId="{E0C3EDAA-9549-4F50-9D11-9049EB7AF74F}" type="pres">
      <dgm:prSet presAssocID="{755FD720-95E7-4C02-AD15-C2199B778967}" presName="horzSpace2" presStyleCnt="0"/>
      <dgm:spPr/>
    </dgm:pt>
    <dgm:pt modelId="{78905794-9C70-446C-9A20-170E59245CD2}" type="pres">
      <dgm:prSet presAssocID="{755FD720-95E7-4C02-AD15-C2199B778967}" presName="tx2" presStyleLbl="revTx" presStyleIdx="3" presStyleCnt="4"/>
      <dgm:spPr/>
    </dgm:pt>
    <dgm:pt modelId="{B59C7F64-0D13-4B8E-B609-7D7745C18443}" type="pres">
      <dgm:prSet presAssocID="{755FD720-95E7-4C02-AD15-C2199B778967}" presName="vert2" presStyleCnt="0"/>
      <dgm:spPr/>
    </dgm:pt>
    <dgm:pt modelId="{48A43B38-CE2D-4253-9968-933DA9035BCD}" type="pres">
      <dgm:prSet presAssocID="{755FD720-95E7-4C02-AD15-C2199B778967}" presName="thinLine2b" presStyleLbl="callout" presStyleIdx="2" presStyleCnt="3"/>
      <dgm:spPr/>
    </dgm:pt>
    <dgm:pt modelId="{C1BACA10-8399-4C88-B721-023FB32D664F}" type="pres">
      <dgm:prSet presAssocID="{755FD720-95E7-4C02-AD15-C2199B778967}" presName="vertSpace2b" presStyleCnt="0"/>
      <dgm:spPr/>
    </dgm:pt>
  </dgm:ptLst>
  <dgm:cxnLst>
    <dgm:cxn modelId="{EBD2EA16-144E-4E8D-A5FD-9CB973111AF7}" srcId="{E8A6A352-899C-4BFF-8620-F0D2799A67A9}" destId="{116F5EA1-5A72-4A7D-9260-790A1705430D}" srcOrd="0" destOrd="0" parTransId="{CCF9F261-ED4B-40B8-A058-155A016C6AC2}" sibTransId="{43E34590-4757-42A1-BE86-0CEC488E6528}"/>
    <dgm:cxn modelId="{D39B2E27-D8E8-44B0-9531-9A8D4483C44F}" type="presOf" srcId="{23F74489-C5E2-4E31-96C3-08598E81E7AE}" destId="{58836D72-BD0D-4C14-BF15-C46C318FE605}" srcOrd="0" destOrd="0" presId="urn:microsoft.com/office/officeart/2008/layout/LinedList"/>
    <dgm:cxn modelId="{495DE52A-32BD-4EA6-806C-51704C3CCE82}" srcId="{E8A6A352-899C-4BFF-8620-F0D2799A67A9}" destId="{755FD720-95E7-4C02-AD15-C2199B778967}" srcOrd="2" destOrd="0" parTransId="{61AC90A8-5FAB-4C25-869F-9AAD8E2E1908}" sibTransId="{FC4C4209-38E1-4A0E-AAD1-C36DF3368ED6}"/>
    <dgm:cxn modelId="{278BF33B-EEBE-418B-A40F-EBF5AC9B17AB}" type="presOf" srcId="{755FD720-95E7-4C02-AD15-C2199B778967}" destId="{78905794-9C70-446C-9A20-170E59245CD2}" srcOrd="0" destOrd="0" presId="urn:microsoft.com/office/officeart/2008/layout/LinedList"/>
    <dgm:cxn modelId="{B3219F95-6DCD-47F9-A89B-7A633ADE49CD}" srcId="{E0F1CF13-B8E2-4249-B6CE-6CAE6E4056AC}" destId="{E8A6A352-899C-4BFF-8620-F0D2799A67A9}" srcOrd="0" destOrd="0" parTransId="{9191D84B-E24D-446E-9228-F7B4F96231FF}" sibTransId="{F7C937D8-B7DC-42BE-A9A8-F1A1FB9C41A2}"/>
    <dgm:cxn modelId="{CE66119E-C1A7-45DA-977C-5E53DAEDF782}" type="presOf" srcId="{116F5EA1-5A72-4A7D-9260-790A1705430D}" destId="{737842D0-BAE4-4E98-ACA7-3F7B3AB51C3A}" srcOrd="0" destOrd="0" presId="urn:microsoft.com/office/officeart/2008/layout/LinedList"/>
    <dgm:cxn modelId="{687392A3-E5D1-44AC-B237-99099748C543}" type="presOf" srcId="{E8A6A352-899C-4BFF-8620-F0D2799A67A9}" destId="{86D3E608-A585-4E63-9F7B-0DA669794812}" srcOrd="0" destOrd="0" presId="urn:microsoft.com/office/officeart/2008/layout/LinedList"/>
    <dgm:cxn modelId="{97A5BEAE-DA4B-4EE2-A885-F4ED824673A9}" type="presOf" srcId="{E0F1CF13-B8E2-4249-B6CE-6CAE6E4056AC}" destId="{C9586B28-04BF-4BA3-90B8-22931D83EA37}" srcOrd="0" destOrd="0" presId="urn:microsoft.com/office/officeart/2008/layout/LinedList"/>
    <dgm:cxn modelId="{169C68CE-11D5-4E5F-9521-BBD5C28ECF56}" srcId="{E8A6A352-899C-4BFF-8620-F0D2799A67A9}" destId="{23F74489-C5E2-4E31-96C3-08598E81E7AE}" srcOrd="1" destOrd="0" parTransId="{C29A45FC-D055-4CBF-A55A-A92FDFDA8D7F}" sibTransId="{D105013D-B477-46E5-BCA6-9F5606A80996}"/>
    <dgm:cxn modelId="{882D7642-EBAA-4F39-9592-799372ECEC1D}" type="presParOf" srcId="{C9586B28-04BF-4BA3-90B8-22931D83EA37}" destId="{C2EB75D3-B292-4E76-9252-F1DD734FDED2}" srcOrd="0" destOrd="0" presId="urn:microsoft.com/office/officeart/2008/layout/LinedList"/>
    <dgm:cxn modelId="{2A3CFFD7-03B0-4BD3-9391-B70B265BB6F7}" type="presParOf" srcId="{C9586B28-04BF-4BA3-90B8-22931D83EA37}" destId="{BB5BCE82-68B6-41BE-9CDB-11C8D1C352BF}" srcOrd="1" destOrd="0" presId="urn:microsoft.com/office/officeart/2008/layout/LinedList"/>
    <dgm:cxn modelId="{7CBB3677-EB76-4648-9F19-BFEE069C1D84}" type="presParOf" srcId="{BB5BCE82-68B6-41BE-9CDB-11C8D1C352BF}" destId="{86D3E608-A585-4E63-9F7B-0DA669794812}" srcOrd="0" destOrd="0" presId="urn:microsoft.com/office/officeart/2008/layout/LinedList"/>
    <dgm:cxn modelId="{57733EDC-7CB8-45F7-ACDB-51E8B496B842}" type="presParOf" srcId="{BB5BCE82-68B6-41BE-9CDB-11C8D1C352BF}" destId="{736AC26F-A332-4D79-9BAE-46739A24B0CB}" srcOrd="1" destOrd="0" presId="urn:microsoft.com/office/officeart/2008/layout/LinedList"/>
    <dgm:cxn modelId="{D8795F47-20FB-43A8-9B08-816DD2B32010}" type="presParOf" srcId="{736AC26F-A332-4D79-9BAE-46739A24B0CB}" destId="{B065FF40-6E6C-473D-B268-97305CED4C5D}" srcOrd="0" destOrd="0" presId="urn:microsoft.com/office/officeart/2008/layout/LinedList"/>
    <dgm:cxn modelId="{4981B414-6005-45CC-A29A-582162EBE283}" type="presParOf" srcId="{736AC26F-A332-4D79-9BAE-46739A24B0CB}" destId="{7E93F9E8-145A-467F-9715-D9802E960F57}" srcOrd="1" destOrd="0" presId="urn:microsoft.com/office/officeart/2008/layout/LinedList"/>
    <dgm:cxn modelId="{DBFFD8AD-4D69-4912-B179-5A2A6B6D8A6E}" type="presParOf" srcId="{7E93F9E8-145A-467F-9715-D9802E960F57}" destId="{2C7ADF7F-5667-4917-9781-F56C8512643C}" srcOrd="0" destOrd="0" presId="urn:microsoft.com/office/officeart/2008/layout/LinedList"/>
    <dgm:cxn modelId="{BF3FEBEA-9CD9-4B96-A0FA-8AB80A80ACE8}" type="presParOf" srcId="{7E93F9E8-145A-467F-9715-D9802E960F57}" destId="{737842D0-BAE4-4E98-ACA7-3F7B3AB51C3A}" srcOrd="1" destOrd="0" presId="urn:microsoft.com/office/officeart/2008/layout/LinedList"/>
    <dgm:cxn modelId="{0201638F-10D9-4647-A48D-0C03F8652F89}" type="presParOf" srcId="{7E93F9E8-145A-467F-9715-D9802E960F57}" destId="{B90DF559-083E-4825-A302-2C8A87D17B9F}" srcOrd="2" destOrd="0" presId="urn:microsoft.com/office/officeart/2008/layout/LinedList"/>
    <dgm:cxn modelId="{0F5DF025-3D69-4760-9264-176924C54B7B}" type="presParOf" srcId="{736AC26F-A332-4D79-9BAE-46739A24B0CB}" destId="{A6977F82-95ED-4B01-A368-326DF4D5B648}" srcOrd="2" destOrd="0" presId="urn:microsoft.com/office/officeart/2008/layout/LinedList"/>
    <dgm:cxn modelId="{58CE9307-242C-4079-8818-CE7B984E3CC6}" type="presParOf" srcId="{736AC26F-A332-4D79-9BAE-46739A24B0CB}" destId="{A3A70CD1-EF6C-4D34-A365-B697212CDE3E}" srcOrd="3" destOrd="0" presId="urn:microsoft.com/office/officeart/2008/layout/LinedList"/>
    <dgm:cxn modelId="{7CC5A3E1-1DD5-495D-90D6-DA8E96A7355C}" type="presParOf" srcId="{736AC26F-A332-4D79-9BAE-46739A24B0CB}" destId="{178BF974-8391-4298-B8A1-5E19DCF05F78}" srcOrd="4" destOrd="0" presId="urn:microsoft.com/office/officeart/2008/layout/LinedList"/>
    <dgm:cxn modelId="{7709C714-0FDD-4D59-A7DF-02A853172EF3}" type="presParOf" srcId="{178BF974-8391-4298-B8A1-5E19DCF05F78}" destId="{E4C136FB-CD7C-4F63-B298-1178AE189178}" srcOrd="0" destOrd="0" presId="urn:microsoft.com/office/officeart/2008/layout/LinedList"/>
    <dgm:cxn modelId="{9C950720-59DA-4A69-8143-A145585F8058}" type="presParOf" srcId="{178BF974-8391-4298-B8A1-5E19DCF05F78}" destId="{58836D72-BD0D-4C14-BF15-C46C318FE605}" srcOrd="1" destOrd="0" presId="urn:microsoft.com/office/officeart/2008/layout/LinedList"/>
    <dgm:cxn modelId="{52844904-0258-432F-B0DF-E73E8FCDBB29}" type="presParOf" srcId="{178BF974-8391-4298-B8A1-5E19DCF05F78}" destId="{F7135CA7-6443-4678-8F79-93173216E47F}" srcOrd="2" destOrd="0" presId="urn:microsoft.com/office/officeart/2008/layout/LinedList"/>
    <dgm:cxn modelId="{D16F5A6F-51A5-45A1-BC3A-51A293F8089C}" type="presParOf" srcId="{736AC26F-A332-4D79-9BAE-46739A24B0CB}" destId="{273A705C-E11E-4F21-92C5-21E1DB42962D}" srcOrd="5" destOrd="0" presId="urn:microsoft.com/office/officeart/2008/layout/LinedList"/>
    <dgm:cxn modelId="{ED071535-4503-43BE-A3F5-A926267EC439}" type="presParOf" srcId="{736AC26F-A332-4D79-9BAE-46739A24B0CB}" destId="{C465F51B-39A4-4370-9149-B60588F3A156}" srcOrd="6" destOrd="0" presId="urn:microsoft.com/office/officeart/2008/layout/LinedList"/>
    <dgm:cxn modelId="{FBEE1249-861D-4D4B-A6B9-536C25EB5556}" type="presParOf" srcId="{736AC26F-A332-4D79-9BAE-46739A24B0CB}" destId="{786F93C2-C7F1-4B98-850C-61E28EE6737D}" srcOrd="7" destOrd="0" presId="urn:microsoft.com/office/officeart/2008/layout/LinedList"/>
    <dgm:cxn modelId="{16C67603-016B-48C2-9F4B-009FE23674C7}" type="presParOf" srcId="{786F93C2-C7F1-4B98-850C-61E28EE6737D}" destId="{E0C3EDAA-9549-4F50-9D11-9049EB7AF74F}" srcOrd="0" destOrd="0" presId="urn:microsoft.com/office/officeart/2008/layout/LinedList"/>
    <dgm:cxn modelId="{DF21FE36-745E-4BF1-9FC3-06D31B4E0D4D}" type="presParOf" srcId="{786F93C2-C7F1-4B98-850C-61E28EE6737D}" destId="{78905794-9C70-446C-9A20-170E59245CD2}" srcOrd="1" destOrd="0" presId="urn:microsoft.com/office/officeart/2008/layout/LinedList"/>
    <dgm:cxn modelId="{D1FFDB5D-6636-4A8E-8F98-9F63D4A0FE67}" type="presParOf" srcId="{786F93C2-C7F1-4B98-850C-61E28EE6737D}" destId="{B59C7F64-0D13-4B8E-B609-7D7745C18443}" srcOrd="2" destOrd="0" presId="urn:microsoft.com/office/officeart/2008/layout/LinedList"/>
    <dgm:cxn modelId="{14DC9674-C214-40AC-8577-FDE9DF11455D}" type="presParOf" srcId="{736AC26F-A332-4D79-9BAE-46739A24B0CB}" destId="{48A43B38-CE2D-4253-9968-933DA9035BCD}" srcOrd="8" destOrd="0" presId="urn:microsoft.com/office/officeart/2008/layout/LinedList"/>
    <dgm:cxn modelId="{97F6786F-629C-4F5F-9364-9B9D89E6BA4A}" type="presParOf" srcId="{736AC26F-A332-4D79-9BAE-46739A24B0CB}" destId="{C1BACA10-8399-4C88-B721-023FB32D664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75D3-B292-4E76-9252-F1DD734FDED2}">
      <dsp:nvSpPr>
        <dsp:cNvPr id="0" name=""/>
        <dsp:cNvSpPr/>
      </dsp:nvSpPr>
      <dsp:spPr>
        <a:xfrm>
          <a:off x="0" y="0"/>
          <a:ext cx="584234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3E608-A585-4E63-9F7B-0DA669794812}">
      <dsp:nvSpPr>
        <dsp:cNvPr id="0" name=""/>
        <dsp:cNvSpPr/>
      </dsp:nvSpPr>
      <dsp:spPr>
        <a:xfrm>
          <a:off x="0" y="0"/>
          <a:ext cx="2361245" cy="37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800" b="1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Une </a:t>
          </a:r>
          <a:r>
            <a:rPr lang="es-ES" sz="2800" b="1" kern="1200" dirty="0" err="1"/>
            <a:t>élection</a:t>
          </a:r>
          <a:r>
            <a:rPr lang="es-ES" sz="2800" b="1" kern="1200" dirty="0"/>
            <a:t>    </a:t>
          </a:r>
          <a:r>
            <a:rPr lang="es-ES" sz="2800" b="1" kern="1200" dirty="0" err="1"/>
            <a:t>singulière</a:t>
          </a:r>
          <a:r>
            <a:rPr lang="es-ES" sz="2800" b="1" kern="1200" dirty="0"/>
            <a:t> :</a:t>
          </a:r>
        </a:p>
      </dsp:txBody>
      <dsp:txXfrm>
        <a:off x="0" y="0"/>
        <a:ext cx="2361245" cy="3710293"/>
      </dsp:txXfrm>
    </dsp:sp>
    <dsp:sp modelId="{737842D0-BAE4-4E98-ACA7-3F7B3AB51C3A}">
      <dsp:nvSpPr>
        <dsp:cNvPr id="0" name=""/>
        <dsp:cNvSpPr/>
      </dsp:nvSpPr>
      <dsp:spPr>
        <a:xfrm>
          <a:off x="2426457" y="57973"/>
          <a:ext cx="3412806" cy="115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- Un </a:t>
          </a:r>
          <a:r>
            <a:rPr lang="es-ES" sz="2400" kern="1200" dirty="0" err="1"/>
            <a:t>contexte</a:t>
          </a:r>
          <a:r>
            <a:rPr lang="es-ES" sz="2400" kern="1200" dirty="0"/>
            <a:t> </a:t>
          </a:r>
          <a:r>
            <a:rPr lang="es-ES" sz="2400" kern="1200" dirty="0" err="1"/>
            <a:t>politico-économique</a:t>
          </a:r>
          <a:r>
            <a:rPr lang="es-ES" sz="2400" kern="1200" dirty="0"/>
            <a:t> </a:t>
          </a:r>
          <a:r>
            <a:rPr lang="es-ES" sz="2400" kern="1200" dirty="0" err="1"/>
            <a:t>complexe</a:t>
          </a:r>
          <a:endParaRPr lang="es-ES" sz="2400" kern="1200" dirty="0"/>
        </a:p>
      </dsp:txBody>
      <dsp:txXfrm>
        <a:off x="2426457" y="57973"/>
        <a:ext cx="3412806" cy="1159466"/>
      </dsp:txXfrm>
    </dsp:sp>
    <dsp:sp modelId="{A6977F82-95ED-4B01-A368-326DF4D5B648}">
      <dsp:nvSpPr>
        <dsp:cNvPr id="0" name=""/>
        <dsp:cNvSpPr/>
      </dsp:nvSpPr>
      <dsp:spPr>
        <a:xfrm>
          <a:off x="2361245" y="1217439"/>
          <a:ext cx="347801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36D72-BD0D-4C14-BF15-C46C318FE605}">
      <dsp:nvSpPr>
        <dsp:cNvPr id="0" name=""/>
        <dsp:cNvSpPr/>
      </dsp:nvSpPr>
      <dsp:spPr>
        <a:xfrm>
          <a:off x="2426457" y="1275413"/>
          <a:ext cx="3412806" cy="115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- Un </a:t>
          </a:r>
          <a:r>
            <a:rPr lang="es-ES" sz="2400" kern="1200" dirty="0" err="1"/>
            <a:t>candidat</a:t>
          </a:r>
          <a:r>
            <a:rPr lang="es-ES" sz="2400" kern="1200" dirty="0"/>
            <a:t> </a:t>
          </a:r>
          <a:r>
            <a:rPr lang="es-ES" sz="2400" kern="1200" dirty="0" err="1"/>
            <a:t>novateur</a:t>
          </a:r>
          <a:endParaRPr lang="es-ES" sz="2400" kern="1200" dirty="0"/>
        </a:p>
      </dsp:txBody>
      <dsp:txXfrm>
        <a:off x="2426457" y="1275413"/>
        <a:ext cx="3412806" cy="1159466"/>
      </dsp:txXfrm>
    </dsp:sp>
    <dsp:sp modelId="{273A705C-E11E-4F21-92C5-21E1DB42962D}">
      <dsp:nvSpPr>
        <dsp:cNvPr id="0" name=""/>
        <dsp:cNvSpPr/>
      </dsp:nvSpPr>
      <dsp:spPr>
        <a:xfrm>
          <a:off x="2361245" y="2434879"/>
          <a:ext cx="347801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05794-9C70-446C-9A20-170E59245CD2}">
      <dsp:nvSpPr>
        <dsp:cNvPr id="0" name=""/>
        <dsp:cNvSpPr/>
      </dsp:nvSpPr>
      <dsp:spPr>
        <a:xfrm>
          <a:off x="2426457" y="2492853"/>
          <a:ext cx="3412806" cy="115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- </a:t>
          </a:r>
          <a:r>
            <a:rPr lang="es-ES" sz="2400" kern="1200" dirty="0" err="1"/>
            <a:t>Déterminants</a:t>
          </a:r>
          <a:r>
            <a:rPr lang="es-ES" sz="2400" kern="1200" dirty="0"/>
            <a:t> </a:t>
          </a:r>
          <a:r>
            <a:rPr lang="es-ES" sz="2400" kern="1200" dirty="0" err="1"/>
            <a:t>classiques</a:t>
          </a:r>
          <a:r>
            <a:rPr lang="es-ES" sz="2400" kern="1200" dirty="0"/>
            <a:t> </a:t>
          </a:r>
          <a:r>
            <a:rPr lang="es-ES" sz="2400" b="1" i="1" u="sng" kern="1200" dirty="0"/>
            <a:t>VS</a:t>
          </a:r>
          <a:r>
            <a:rPr lang="es-ES" sz="2400" kern="1200" dirty="0"/>
            <a:t> </a:t>
          </a:r>
          <a:r>
            <a:rPr lang="es-ES" sz="2400" kern="1200" dirty="0" err="1"/>
            <a:t>Opinions</a:t>
          </a:r>
          <a:endParaRPr lang="es-ES" sz="2400" kern="1200" dirty="0"/>
        </a:p>
      </dsp:txBody>
      <dsp:txXfrm>
        <a:off x="2426457" y="2492853"/>
        <a:ext cx="3412806" cy="1159466"/>
      </dsp:txXfrm>
    </dsp:sp>
    <dsp:sp modelId="{48A43B38-CE2D-4253-9968-933DA9035BCD}">
      <dsp:nvSpPr>
        <dsp:cNvPr id="0" name=""/>
        <dsp:cNvSpPr/>
      </dsp:nvSpPr>
      <dsp:spPr>
        <a:xfrm>
          <a:off x="2361245" y="3652319"/>
          <a:ext cx="3478019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EB5E-44FB-44F3-917C-D5A60E8C8B95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9254F-0551-4C0E-A448-5A2B8FBA40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2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5FE-B4AC-43A8-A5C0-9BC67EF0EBC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3D95-FE2D-4230-AB47-FA73379FE8A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F18-37F7-4AA0-860C-7606041F712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12DC-0A73-4C07-ADA9-D5EA5FDC0B4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37E4-DCDC-4E7D-9F66-B540EBEF3EA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0470-8B2F-46ED-A2C9-B883E5C5B1A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2E91-637C-45C6-AEA8-F8FA47D7BBF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7420F02-F25E-40D2-BE89-1B6F4B845F7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94897A-15ED-4DF0-B73C-80B67789517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6A68A36-BB98-4F9D-8E5A-B0D7F2CB447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Pablo Barrio, cyriac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Université Paris-Saclay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475238"/>
            <a:ext cx="3320585" cy="2901689"/>
          </a:xfrm>
        </p:spPr>
        <p:txBody>
          <a:bodyPr anchor="b">
            <a:normAutofit fontScale="90000"/>
          </a:bodyPr>
          <a:lstStyle/>
          <a:p>
            <a:r>
              <a:rPr lang="fr-FR" sz="3600" b="1" dirty="0">
                <a:solidFill>
                  <a:schemeClr val="tx1"/>
                </a:solidFill>
              </a:rPr>
              <a:t>Déterminants</a:t>
            </a:r>
            <a:r>
              <a:rPr lang="en-US" sz="3600" b="1" dirty="0">
                <a:solidFill>
                  <a:schemeClr val="tx1"/>
                </a:solidFill>
              </a:rPr>
              <a:t> de </a:t>
            </a:r>
            <a:r>
              <a:rPr lang="en-US" sz="3600" b="1" dirty="0" err="1">
                <a:solidFill>
                  <a:schemeClr val="tx1"/>
                </a:solidFill>
              </a:rPr>
              <a:t>l’élection</a:t>
            </a:r>
            <a:r>
              <a:rPr lang="en-US" sz="3600" b="1" dirty="0">
                <a:solidFill>
                  <a:schemeClr val="tx1"/>
                </a:solidFill>
              </a:rPr>
              <a:t> de Barack Obama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PABLO BARRIO LÓPEZ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CYRIAC CARON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1DAC0-3591-4895-B964-D5977918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423" y="267552"/>
            <a:ext cx="5983605" cy="1450757"/>
          </a:xfrm>
        </p:spPr>
        <p:txBody>
          <a:bodyPr>
            <a:normAutofit/>
          </a:bodyPr>
          <a:lstStyle/>
          <a:p>
            <a:r>
              <a:rPr lang="es-ES" b="1" dirty="0"/>
              <a:t>INTRODUCTION</a:t>
            </a:r>
          </a:p>
        </p:txBody>
      </p:sp>
      <p:pic>
        <p:nvPicPr>
          <p:cNvPr id="1026" name="Picture 2" descr="Barack Obama &quot;Hope&quot; poster - Wikipedia">
            <a:extLst>
              <a:ext uri="{FF2B5EF4-FFF2-40B4-BE49-F238E27FC236}">
                <a16:creationId xmlns:a16="http://schemas.microsoft.com/office/drawing/2014/main" id="{50445189-C48B-4E42-A6FC-5461001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834"/>
          <a:stretch/>
        </p:blipFill>
        <p:spPr bwMode="auto">
          <a:xfrm>
            <a:off x="20" y="-19040"/>
            <a:ext cx="4580077" cy="64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851C7-BB92-42DA-91D6-5F350B031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50188"/>
              </p:ext>
            </p:extLst>
          </p:nvPr>
        </p:nvGraphicFramePr>
        <p:xfrm>
          <a:off x="5344160" y="2123440"/>
          <a:ext cx="5842343" cy="371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74676-824E-4847-B185-58ECEAC3D2DB}"/>
              </a:ext>
            </a:extLst>
          </p:cNvPr>
          <p:cNvSpPr/>
          <p:nvPr/>
        </p:nvSpPr>
        <p:spPr>
          <a:xfrm>
            <a:off x="5195412" y="1737359"/>
            <a:ext cx="6152773" cy="283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AAE2-9509-4D07-B531-ED810920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9788894" cy="365125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64C8-21FC-4354-89E9-7D7B58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697F-6256-4951-ACD7-AA1AB187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8E1D-D707-4DA0-BEA9-2C16C9C1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sz="2400" dirty="0"/>
          </a:p>
          <a:p>
            <a:r>
              <a:rPr lang="fr-FR" sz="2400" dirty="0"/>
              <a:t>- Enquête téléphonique de la </a:t>
            </a:r>
            <a:r>
              <a:rPr lang="fr-FR" sz="2400" b="1" dirty="0"/>
              <a:t>National </a:t>
            </a:r>
            <a:r>
              <a:rPr lang="fr-FR" sz="2400" b="1" dirty="0" err="1"/>
              <a:t>Annenberg</a:t>
            </a:r>
            <a:r>
              <a:rPr lang="fr-FR" sz="2400" b="1" dirty="0"/>
              <a:t> Election Survey</a:t>
            </a:r>
          </a:p>
          <a:p>
            <a:endParaRPr lang="fr-FR" sz="2400" dirty="0"/>
          </a:p>
          <a:p>
            <a:r>
              <a:rPr lang="fr-FR" sz="2400" dirty="0"/>
              <a:t>- 3737 individus et 66 variables</a:t>
            </a:r>
          </a:p>
          <a:p>
            <a:endParaRPr lang="fr-FR" sz="2400" dirty="0"/>
          </a:p>
          <a:p>
            <a:r>
              <a:rPr lang="fr-FR" sz="2400" dirty="0"/>
              <a:t>- Variable dépendante </a:t>
            </a:r>
            <a:r>
              <a:rPr lang="fr-FR" sz="2400" b="1" dirty="0"/>
              <a:t>RCa10_c</a:t>
            </a:r>
            <a:r>
              <a:rPr lang="fr-FR" sz="2400" dirty="0"/>
              <a:t> : “ </a:t>
            </a:r>
            <a:r>
              <a:rPr lang="fr-FR" sz="2400" i="1" dirty="0"/>
              <a:t>Pensez-vous voter pour Obama?”</a:t>
            </a:r>
            <a:endParaRPr lang="fr-FR" sz="2400" dirty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13CDF-D650-4E7E-9551-8C8E185E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1400" y="6434555"/>
            <a:ext cx="9904397" cy="365125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E228-F999-4112-8161-6C0472C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93157-C082-4408-8F83-BBF8247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64" y="643467"/>
            <a:ext cx="3276529" cy="1674180"/>
          </a:xfrm>
        </p:spPr>
        <p:txBody>
          <a:bodyPr>
            <a:normAutofit/>
          </a:bodyPr>
          <a:lstStyle/>
          <a:p>
            <a:r>
              <a:rPr lang="es-ES" sz="3700" b="1" dirty="0"/>
              <a:t>NETTOYAGE DES DONNÉES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719C-8CA2-480F-8143-46FAF9A7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069536" cy="3229714"/>
          </a:xfrm>
        </p:spPr>
        <p:txBody>
          <a:bodyPr>
            <a:normAutofit/>
          </a:bodyPr>
          <a:lstStyle/>
          <a:p>
            <a:r>
              <a:rPr lang="es-ES" sz="2200" dirty="0"/>
              <a:t>- </a:t>
            </a:r>
            <a:r>
              <a:rPr lang="es-ES" sz="2200" dirty="0" err="1"/>
              <a:t>Sélection</a:t>
            </a:r>
            <a:r>
              <a:rPr lang="es-ES" sz="2200" dirty="0"/>
              <a:t> </a:t>
            </a:r>
            <a:r>
              <a:rPr lang="es-ES" sz="2200" dirty="0" err="1"/>
              <a:t>intuitive</a:t>
            </a:r>
            <a:r>
              <a:rPr lang="es-ES" sz="2200" dirty="0"/>
              <a:t> des variables</a:t>
            </a:r>
          </a:p>
          <a:p>
            <a:r>
              <a:rPr lang="es-ES" sz="2200" dirty="0"/>
              <a:t>- </a:t>
            </a:r>
            <a:r>
              <a:rPr lang="es-ES" sz="2200" dirty="0" err="1"/>
              <a:t>Étude</a:t>
            </a:r>
            <a:r>
              <a:rPr lang="es-ES" sz="2200" dirty="0"/>
              <a:t> </a:t>
            </a:r>
            <a:r>
              <a:rPr lang="es-ES" sz="2200" dirty="0" err="1"/>
              <a:t>individuelle</a:t>
            </a:r>
            <a:r>
              <a:rPr lang="es-ES" sz="2200" dirty="0"/>
              <a:t> de chaque variable : </a:t>
            </a:r>
            <a:r>
              <a:rPr lang="es-ES" sz="2200" b="1" dirty="0"/>
              <a:t>RLS</a:t>
            </a:r>
            <a:r>
              <a:rPr lang="es-ES" sz="2200" dirty="0"/>
              <a:t>, </a:t>
            </a:r>
            <a:r>
              <a:rPr lang="es-ES" sz="2200" b="1" dirty="0" err="1"/>
              <a:t>significativité</a:t>
            </a:r>
            <a:r>
              <a:rPr lang="es-ES" sz="2200" b="1" dirty="0"/>
              <a:t> </a:t>
            </a:r>
            <a:r>
              <a:rPr lang="es-ES" sz="2200" b="1" dirty="0" err="1"/>
              <a:t>économique</a:t>
            </a:r>
            <a:r>
              <a:rPr lang="es-ES" sz="2200" dirty="0"/>
              <a:t> et </a:t>
            </a:r>
            <a:r>
              <a:rPr lang="es-ES" sz="2200" b="1" dirty="0" err="1"/>
              <a:t>statistique</a:t>
            </a:r>
            <a:r>
              <a:rPr lang="es-ES" sz="2200" b="1" dirty="0"/>
              <a:t>, NA</a:t>
            </a:r>
          </a:p>
          <a:p>
            <a:r>
              <a:rPr lang="es-ES" sz="2200" dirty="0"/>
              <a:t>- </a:t>
            </a:r>
            <a:r>
              <a:rPr lang="es-ES" sz="2200" dirty="0" err="1"/>
              <a:t>Création</a:t>
            </a:r>
            <a:r>
              <a:rPr lang="es-ES" sz="2200" dirty="0"/>
              <a:t> de 3 Blocs: </a:t>
            </a:r>
            <a:r>
              <a:rPr lang="es-ES" sz="2200" b="1" i="1" dirty="0"/>
              <a:t>Socio-</a:t>
            </a:r>
            <a:r>
              <a:rPr lang="es-ES" sz="2200" b="1" i="1" dirty="0" err="1"/>
              <a:t>démographique</a:t>
            </a:r>
            <a:r>
              <a:rPr lang="es-ES" sz="2200" b="1" i="1" dirty="0"/>
              <a:t>, </a:t>
            </a:r>
            <a:r>
              <a:rPr lang="es-ES" sz="2200" b="1" i="1" dirty="0" err="1"/>
              <a:t>Idéologique</a:t>
            </a:r>
            <a:r>
              <a:rPr lang="es-ES" sz="2200" b="1" i="1" dirty="0"/>
              <a:t>, </a:t>
            </a:r>
            <a:r>
              <a:rPr lang="es-ES" sz="2200" b="1" i="1" dirty="0" err="1"/>
              <a:t>Opinion</a:t>
            </a:r>
            <a:endParaRPr lang="es-ES" sz="2200" b="1" i="1" dirty="0"/>
          </a:p>
          <a:p>
            <a:pPr marL="0" indent="0">
              <a:buNone/>
            </a:pPr>
            <a:endParaRPr lang="es-ES" b="1" i="1" dirty="0"/>
          </a:p>
        </p:txBody>
      </p:sp>
      <p:pic>
        <p:nvPicPr>
          <p:cNvPr id="4" name="Image 8">
            <a:extLst>
              <a:ext uri="{FF2B5EF4-FFF2-40B4-BE49-F238E27FC236}">
                <a16:creationId xmlns:a16="http://schemas.microsoft.com/office/drawing/2014/main" id="{0C33282E-DBCB-40A2-8F63-E420C45817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879" y="1923963"/>
            <a:ext cx="6120567" cy="3010074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8673-B17A-411D-951A-7EAB7F97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400800"/>
            <a:ext cx="9896302" cy="411163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41BB-7890-4234-97B0-A88B42EF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DA19A-D0C4-44BB-97E8-127F09A92E4D}"/>
              </a:ext>
            </a:extLst>
          </p:cNvPr>
          <p:cNvSpPr txBox="1"/>
          <p:nvPr/>
        </p:nvSpPr>
        <p:spPr>
          <a:xfrm>
            <a:off x="5873980" y="498007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Résultat de la régression linéaire de RCa10 sur ABo12_c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816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913D3-EB06-4005-ACA1-C6EF6C8C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53" y="338851"/>
            <a:ext cx="3084844" cy="1961086"/>
          </a:xfrm>
        </p:spPr>
        <p:txBody>
          <a:bodyPr>
            <a:normAutofit/>
          </a:bodyPr>
          <a:lstStyle/>
          <a:p>
            <a:r>
              <a:rPr lang="es-ES" sz="3400" b="1" dirty="0">
                <a:solidFill>
                  <a:srgbClr val="FFFFFF"/>
                </a:solidFill>
              </a:rPr>
              <a:t>ESTIMATION DU MODÈLE COMPLET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DC72-104A-45EF-8A5F-F6269276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3" y="3153561"/>
            <a:ext cx="3400808" cy="3189665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- Les  </a:t>
            </a:r>
            <a:r>
              <a:rPr lang="es-ES" sz="2000" b="1" dirty="0" err="1">
                <a:solidFill>
                  <a:srgbClr val="FFFFFF"/>
                </a:solidFill>
              </a:rPr>
              <a:t>hypothèses</a:t>
            </a:r>
            <a:r>
              <a:rPr lang="es-ES" sz="2000" b="1" dirty="0">
                <a:solidFill>
                  <a:srgbClr val="FFFFFF"/>
                </a:solidFill>
              </a:rPr>
              <a:t> de Gauss-</a:t>
            </a:r>
            <a:r>
              <a:rPr lang="es-ES" sz="2000" b="1" dirty="0" err="1">
                <a:solidFill>
                  <a:srgbClr val="FFFFFF"/>
                </a:solidFill>
              </a:rPr>
              <a:t>Markov</a:t>
            </a:r>
            <a:endParaRPr lang="es-ES" sz="2000" b="1" dirty="0">
              <a:solidFill>
                <a:srgbClr val="FFFFFF"/>
              </a:solidFill>
            </a:endParaRPr>
          </a:p>
          <a:p>
            <a:endParaRPr lang="es-ES" sz="2000" b="1" dirty="0">
              <a:solidFill>
                <a:srgbClr val="FFFFFF"/>
              </a:solidFill>
            </a:endParaRPr>
          </a:p>
          <a:p>
            <a:r>
              <a:rPr lang="es-ES" sz="2000" dirty="0">
                <a:solidFill>
                  <a:srgbClr val="FFFFFF"/>
                </a:solidFill>
              </a:rPr>
              <a:t>- Un </a:t>
            </a:r>
            <a:r>
              <a:rPr lang="es-ES" sz="2000" b="1" dirty="0" err="1">
                <a:solidFill>
                  <a:srgbClr val="FFFFFF"/>
                </a:solidFill>
              </a:rPr>
              <a:t>profil</a:t>
            </a:r>
            <a:r>
              <a:rPr lang="es-ES" sz="2000" b="1" dirty="0">
                <a:solidFill>
                  <a:srgbClr val="FFFFFF"/>
                </a:solidFill>
              </a:rPr>
              <a:t> </a:t>
            </a:r>
            <a:r>
              <a:rPr lang="es-ES" sz="2000" b="1" dirty="0" err="1">
                <a:solidFill>
                  <a:srgbClr val="FFFFFF"/>
                </a:solidFill>
              </a:rPr>
              <a:t>d’électeur</a:t>
            </a:r>
            <a:r>
              <a:rPr lang="es-ES" sz="2000" b="1" dirty="0">
                <a:solidFill>
                  <a:srgbClr val="FFFFFF"/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d’0bama</a:t>
            </a:r>
          </a:p>
          <a:p>
            <a:endParaRPr lang="es-ES" sz="2000" dirty="0">
              <a:solidFill>
                <a:srgbClr val="FFFFFF"/>
              </a:solidFill>
            </a:endParaRPr>
          </a:p>
          <a:p>
            <a:r>
              <a:rPr lang="es-ES" sz="2000" dirty="0">
                <a:solidFill>
                  <a:srgbClr val="FFFFFF"/>
                </a:solidFill>
              </a:rPr>
              <a:t>- Un posible </a:t>
            </a:r>
            <a:r>
              <a:rPr lang="es-ES" sz="2000" b="1" dirty="0" err="1">
                <a:solidFill>
                  <a:srgbClr val="FFFFFF"/>
                </a:solidFill>
              </a:rPr>
              <a:t>biais</a:t>
            </a:r>
            <a:r>
              <a:rPr lang="es-ES" sz="2000" b="1" dirty="0">
                <a:solidFill>
                  <a:srgbClr val="FFFFFF"/>
                </a:solidFill>
              </a:rPr>
              <a:t> de </a:t>
            </a:r>
            <a:r>
              <a:rPr lang="es-ES" sz="2000" b="1" dirty="0" err="1">
                <a:solidFill>
                  <a:srgbClr val="FFFFFF"/>
                </a:solidFill>
              </a:rPr>
              <a:t>sélection</a:t>
            </a:r>
            <a:endParaRPr lang="es-ES" sz="2000" b="1" dirty="0">
              <a:solidFill>
                <a:srgbClr val="FFFFFF"/>
              </a:solidFill>
            </a:endParaRPr>
          </a:p>
        </p:txBody>
      </p:sp>
      <p:pic>
        <p:nvPicPr>
          <p:cNvPr id="9" name="Image 7">
            <a:extLst>
              <a:ext uri="{FF2B5EF4-FFF2-40B4-BE49-F238E27FC236}">
                <a16:creationId xmlns:a16="http://schemas.microsoft.com/office/drawing/2014/main" id="{E867D1B5-9B5F-4C5B-AB1F-CC269D175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759" y="1605280"/>
            <a:ext cx="6348339" cy="407558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BA216-074B-47F1-AA77-C7859EE9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9149"/>
            <a:ext cx="7199696" cy="292814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 Caron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2793-4378-433E-A586-21C1653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B77C-7931-4D6E-8DEB-0ACD0399E6F8}"/>
              </a:ext>
            </a:extLst>
          </p:cNvPr>
          <p:cNvSpPr txBox="1"/>
          <p:nvPr/>
        </p:nvSpPr>
        <p:spPr>
          <a:xfrm>
            <a:off x="5772752" y="580487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Résultat de notre régression linéaire effectuée sous 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6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530E1-19B4-4E78-9ADB-DA6DB693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339443" cy="1450757"/>
          </a:xfrm>
        </p:spPr>
        <p:txBody>
          <a:bodyPr>
            <a:normAutofit fontScale="90000"/>
          </a:bodyPr>
          <a:lstStyle/>
          <a:p>
            <a:r>
              <a:rPr lang="es-ES" sz="4000" b="1" dirty="0"/>
              <a:t>ANALYSE STATISTIQUE PAR BLOC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5044-F576-42BB-BA51-ECAFB2A5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4378960" cy="34616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BE" dirty="0"/>
          </a:p>
          <a:p>
            <a:pPr marL="201168" lvl="1" indent="0">
              <a:buNone/>
            </a:pPr>
            <a:r>
              <a:rPr lang="fr-BE" sz="2200" dirty="0"/>
              <a:t>Analyse de la variance : </a:t>
            </a:r>
          </a:p>
          <a:p>
            <a:pPr lvl="1"/>
            <a:r>
              <a:rPr lang="fr-BE" sz="1800" dirty="0"/>
              <a:t>Vérification de </a:t>
            </a:r>
            <a:r>
              <a:rPr lang="fr-BE" sz="1800" b="1" dirty="0"/>
              <a:t>l’hypothèse de normalité</a:t>
            </a:r>
          </a:p>
          <a:p>
            <a:pPr lvl="1"/>
            <a:r>
              <a:rPr lang="fr-BE" sz="1800" dirty="0"/>
              <a:t>Des blocs </a:t>
            </a:r>
            <a:r>
              <a:rPr lang="fr-BE" sz="1800" b="1" dirty="0"/>
              <a:t>d'importances différentes</a:t>
            </a:r>
          </a:p>
          <a:p>
            <a:pPr marL="201168" lvl="1" indent="0">
              <a:buNone/>
            </a:pPr>
            <a:r>
              <a:rPr lang="fr-BE" dirty="0"/>
              <a:t> </a:t>
            </a:r>
          </a:p>
          <a:p>
            <a:pPr marL="201168" lvl="1" indent="0">
              <a:buNone/>
            </a:pPr>
            <a:r>
              <a:rPr lang="fr-BE" sz="2200" dirty="0"/>
              <a:t>Critère AIC : </a:t>
            </a:r>
          </a:p>
          <a:p>
            <a:pPr lvl="1"/>
            <a:r>
              <a:rPr lang="fr-BE" sz="1800" dirty="0"/>
              <a:t>Un critère plus complexe</a:t>
            </a:r>
          </a:p>
          <a:p>
            <a:pPr lvl="1"/>
            <a:r>
              <a:rPr lang="fr-BE" sz="1800" dirty="0"/>
              <a:t>Des conclusions plus </a:t>
            </a:r>
            <a:r>
              <a:rPr lang="fr-BE" sz="1800" b="1" dirty="0"/>
              <a:t>nuancées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4426298-C311-4B27-9EED-7956CCE1A9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35794"/>
          <a:stretch/>
        </p:blipFill>
        <p:spPr bwMode="auto">
          <a:xfrm>
            <a:off x="6400801" y="722212"/>
            <a:ext cx="5148942" cy="2706783"/>
          </a:xfrm>
          <a:prstGeom prst="rect">
            <a:avLst/>
          </a:prstGeom>
          <a:noFill/>
        </p:spPr>
      </p:pic>
      <p:pic>
        <p:nvPicPr>
          <p:cNvPr id="9" name="Image 4">
            <a:extLst>
              <a:ext uri="{FF2B5EF4-FFF2-40B4-BE49-F238E27FC236}">
                <a16:creationId xmlns:a16="http://schemas.microsoft.com/office/drawing/2014/main" id="{B732C997-1077-4F77-AE56-84949D70B3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462" y="3709092"/>
            <a:ext cx="5148942" cy="2160002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A024F-1EDB-42B4-B8EA-9CF43A69C66C}"/>
              </a:ext>
            </a:extLst>
          </p:cNvPr>
          <p:cNvCxnSpPr>
            <a:cxnSpLocks/>
          </p:cNvCxnSpPr>
          <p:nvPr/>
        </p:nvCxnSpPr>
        <p:spPr>
          <a:xfrm>
            <a:off x="6096000" y="3536950"/>
            <a:ext cx="555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7843B-1127-4961-9962-3EAFD5204C5C}"/>
              </a:ext>
            </a:extLst>
          </p:cNvPr>
          <p:cNvSpPr/>
          <p:nvPr/>
        </p:nvSpPr>
        <p:spPr>
          <a:xfrm>
            <a:off x="4677878" y="2193658"/>
            <a:ext cx="1710221" cy="28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6E2504-AF34-4FDE-9A7E-E626E14C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9896302" cy="365125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EC6116-6861-4142-A123-51426E0D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1DD7-4731-4F18-911A-A5F88153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LIMITES</a:t>
            </a:r>
            <a:r>
              <a:rPr lang="es-E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FA4E-9AF6-458E-B652-612BE2DD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- Quid des régressions </a:t>
            </a:r>
            <a:r>
              <a:rPr lang="fr-BE" b="1" dirty="0"/>
              <a:t>PROBIT</a:t>
            </a:r>
            <a:r>
              <a:rPr lang="fr-BE" dirty="0"/>
              <a:t> &amp; </a:t>
            </a:r>
            <a:r>
              <a:rPr lang="fr-BE" b="1" dirty="0"/>
              <a:t>LOGIT</a:t>
            </a:r>
            <a:r>
              <a:rPr lang="fr-BE" dirty="0"/>
              <a:t> ?</a:t>
            </a:r>
          </a:p>
          <a:p>
            <a:r>
              <a:rPr lang="fr-BE" sz="400" dirty="0"/>
              <a:t> </a:t>
            </a:r>
          </a:p>
          <a:p>
            <a:r>
              <a:rPr lang="fr-BE" dirty="0"/>
              <a:t>- Une enquête </a:t>
            </a:r>
            <a:r>
              <a:rPr lang="fr-BE" b="1" dirty="0"/>
              <a:t>biaisée</a:t>
            </a:r>
            <a:r>
              <a:rPr lang="fr-BE" dirty="0"/>
              <a:t> ?</a:t>
            </a:r>
          </a:p>
          <a:p>
            <a:endParaRPr lang="fr-BE" sz="400" dirty="0"/>
          </a:p>
          <a:p>
            <a:r>
              <a:rPr lang="fr-BE" dirty="0"/>
              <a:t>- L’hypothèse supplémentaire du </a:t>
            </a:r>
            <a:r>
              <a:rPr lang="fr-BE" b="1" dirty="0"/>
              <a:t>Best </a:t>
            </a: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Unbiaised</a:t>
            </a:r>
            <a:r>
              <a:rPr lang="fr-BE" b="1" dirty="0"/>
              <a:t> </a:t>
            </a:r>
            <a:r>
              <a:rPr lang="fr-BE" b="1" dirty="0" err="1"/>
              <a:t>Estimator</a:t>
            </a:r>
            <a:r>
              <a:rPr lang="fr-BE" dirty="0"/>
              <a:t> non vérifiable ?</a:t>
            </a:r>
          </a:p>
          <a:p>
            <a:endParaRPr lang="fr-BE" sz="400" dirty="0"/>
          </a:p>
          <a:p>
            <a:endParaRPr lang="fr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D1F47-4944-434E-890B-A1F98F0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10058399" cy="365125"/>
          </a:xfrm>
        </p:spPr>
        <p:txBody>
          <a:bodyPr/>
          <a:lstStyle/>
          <a:p>
            <a:r>
              <a:rPr lang="en-US" dirty="0"/>
              <a:t>Pablo Barrio, </a:t>
            </a:r>
            <a:r>
              <a:rPr lang="en-US" dirty="0" err="1"/>
              <a:t>cyriac</a:t>
            </a:r>
            <a:r>
              <a:rPr lang="en-US" dirty="0"/>
              <a:t> Caron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7B44-BCEC-4D8F-80F6-DA67A3C2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93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1341</TotalTime>
  <Words>240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Times New Roman</vt:lpstr>
      <vt:lpstr>1_RetrospectVTI</vt:lpstr>
      <vt:lpstr>Déterminants de l’élection de Barack Obama </vt:lpstr>
      <vt:lpstr>INTRODUCTION</vt:lpstr>
      <vt:lpstr>PRÉSENTATION DES DONNÉES</vt:lpstr>
      <vt:lpstr>NETTOYAGE DES DONNÉES</vt:lpstr>
      <vt:lpstr>ESTIMATION DU MODÈLE COMPLET</vt:lpstr>
      <vt:lpstr>ANALYSE STATISTIQUE PAR BLOC</vt:lpstr>
      <vt:lpstr>LIMITES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Déterminants de l’élection de Barack Obama </dc:title>
  <dc:creator>Pablo Barrio</dc:creator>
  <cp:lastModifiedBy>Pablo Barrio</cp:lastModifiedBy>
  <cp:revision>18</cp:revision>
  <dcterms:created xsi:type="dcterms:W3CDTF">2021-05-21T09:28:02Z</dcterms:created>
  <dcterms:modified xsi:type="dcterms:W3CDTF">2021-05-24T20:58:30Z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