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86" r:id="rId5"/>
    <p:sldId id="258" r:id="rId6"/>
    <p:sldId id="259" r:id="rId7"/>
    <p:sldId id="284" r:id="rId8"/>
    <p:sldId id="260" r:id="rId9"/>
    <p:sldId id="261" r:id="rId10"/>
    <p:sldId id="262" r:id="rId11"/>
    <p:sldId id="263" r:id="rId12"/>
    <p:sldId id="265" r:id="rId13"/>
    <p:sldId id="26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1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4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111C-1D01-46C8-8087-5747B980FA3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2879-E6BE-4B1D-815D-529B5023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\\mnt\pecan\house_data\624_data\624_clean_data.csv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of Hierarchal </a:t>
            </a:r>
            <a:r>
              <a:rPr lang="en-US" dirty="0"/>
              <a:t>T</a:t>
            </a:r>
            <a:r>
              <a:rPr lang="en-US" dirty="0" smtClean="0"/>
              <a:t>emporal </a:t>
            </a:r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A</a:t>
            </a:r>
            <a:r>
              <a:rPr lang="en-US" dirty="0" smtClean="0"/>
              <a:t>lgorithm </a:t>
            </a:r>
            <a:r>
              <a:rPr lang="en-US" dirty="0"/>
              <a:t>T</a:t>
            </a:r>
            <a:r>
              <a:rPr lang="en-US" dirty="0" smtClean="0"/>
              <a:t>ools to Energy Demand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Patrick Barton</a:t>
            </a:r>
          </a:p>
          <a:p>
            <a:endParaRPr lang="en-US" dirty="0" smtClean="0"/>
          </a:p>
          <a:p>
            <a:r>
              <a:rPr lang="en-US" sz="1700" dirty="0" smtClean="0"/>
              <a:t>Instructor, O’Reilly School of Technology</a:t>
            </a:r>
          </a:p>
          <a:p>
            <a:r>
              <a:rPr lang="en-US" sz="1700" dirty="0" err="1" smtClean="0"/>
              <a:t>barton.pj@gmail.com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726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P</a:t>
            </a:r>
            <a:r>
              <a:rPr lang="en-US" dirty="0" smtClean="0"/>
              <a:t>ut a Dynamic </a:t>
            </a:r>
            <a:r>
              <a:rPr lang="en-US" dirty="0"/>
              <a:t>S</a:t>
            </a:r>
            <a:r>
              <a:rPr lang="en-US" dirty="0" smtClean="0"/>
              <a:t>pin on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/>
          <a:lstStyle/>
          <a:p>
            <a:r>
              <a:rPr lang="en-US" dirty="0" smtClean="0"/>
              <a:t> Capturing some inter-temporal interactions: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68770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... but that’s still a rational/engineering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/>
              <a:t>A</a:t>
            </a:r>
            <a:r>
              <a:rPr lang="en-US" dirty="0" smtClean="0"/>
              <a:t>dd a “</a:t>
            </a:r>
            <a:r>
              <a:rPr lang="en-US" dirty="0"/>
              <a:t>P</a:t>
            </a:r>
            <a:r>
              <a:rPr lang="en-US" dirty="0" smtClean="0"/>
              <a:t>sycho Twist”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563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... which is great to add to the mix, but pretty expensive.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433513"/>
            <a:ext cx="60293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0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However They’re Done, Good Demand Forecasts are Essential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Spot market pricing – wildly ranging costs</a:t>
            </a:r>
          </a:p>
          <a:p>
            <a:r>
              <a:rPr lang="en-US" dirty="0" smtClean="0"/>
              <a:t>Real time sys op decisions (long term planning can be 1/10 second)</a:t>
            </a:r>
          </a:p>
          <a:p>
            <a:r>
              <a:rPr lang="en-US" dirty="0" smtClean="0"/>
              <a:t>Marginal responsiveness to retail pricing, temperature, etc. = f(structural, systemic behavior, episodic behavior)</a:t>
            </a:r>
          </a:p>
          <a:p>
            <a:r>
              <a:rPr lang="en-US" dirty="0" smtClean="0"/>
              <a:t>... quantification / parameterization can inform “buffering decisions”.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Circling Back to </a:t>
            </a:r>
            <a:r>
              <a:rPr lang="en-US" dirty="0" err="1" smtClean="0"/>
              <a:t>NuPIC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HTM</a:t>
            </a:r>
            <a:r>
              <a:rPr lang="en-US" dirty="0" smtClean="0"/>
              <a:t> insights better inform than human ones?</a:t>
            </a:r>
          </a:p>
          <a:p>
            <a:r>
              <a:rPr lang="en-US" dirty="0" smtClean="0"/>
              <a:t>Is there a </a:t>
            </a:r>
            <a:r>
              <a:rPr lang="en-US" i="1" dirty="0" smtClean="0"/>
              <a:t>je ne sais quoi </a:t>
            </a:r>
            <a:r>
              <a:rPr lang="en-US" dirty="0" smtClean="0"/>
              <a:t>buried in its pattern recognition?</a:t>
            </a:r>
          </a:p>
          <a:p>
            <a:r>
              <a:rPr lang="en-US" dirty="0" smtClean="0"/>
              <a:t>Can models complement existing tools?  (Works for NWS).</a:t>
            </a:r>
          </a:p>
          <a:p>
            <a:r>
              <a:rPr lang="en-US" dirty="0" smtClean="0"/>
              <a:t>There’s only one way to find out.  So the journey begins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12175" y="1515612"/>
            <a:ext cx="5422025" cy="3596362"/>
            <a:chOff x="1219200" y="838200"/>
            <a:chExt cx="5886450" cy="4114800"/>
          </a:xfrm>
        </p:grpSpPr>
        <p:grpSp>
          <p:nvGrpSpPr>
            <p:cNvPr id="8" name="Group 7"/>
            <p:cNvGrpSpPr/>
            <p:nvPr/>
          </p:nvGrpSpPr>
          <p:grpSpPr>
            <a:xfrm>
              <a:off x="1219200" y="838200"/>
              <a:ext cx="5886450" cy="4114800"/>
              <a:chOff x="381000" y="404813"/>
              <a:chExt cx="8382000" cy="614838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588" y="404813"/>
                <a:ext cx="8124825" cy="604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381000" y="404813"/>
                <a:ext cx="5486400" cy="1042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248400" y="3429000"/>
                <a:ext cx="2514600" cy="3124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1000" y="5867400"/>
                <a:ext cx="5715000" cy="5857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5-Point Star 9"/>
            <p:cNvSpPr>
              <a:spLocks noChangeAspect="1"/>
            </p:cNvSpPr>
            <p:nvPr/>
          </p:nvSpPr>
          <p:spPr>
            <a:xfrm>
              <a:off x="2362202" y="2895598"/>
              <a:ext cx="132627" cy="132627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/>
            <p:cNvSpPr>
              <a:spLocks noChangeAspect="1"/>
            </p:cNvSpPr>
            <p:nvPr/>
          </p:nvSpPr>
          <p:spPr>
            <a:xfrm>
              <a:off x="2404928" y="2997436"/>
              <a:ext cx="132627" cy="132627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>
              <a:spLocks noChangeAspect="1"/>
            </p:cNvSpPr>
            <p:nvPr/>
          </p:nvSpPr>
          <p:spPr>
            <a:xfrm>
              <a:off x="2506056" y="3190583"/>
              <a:ext cx="132627" cy="132627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/>
            <p:cNvSpPr>
              <a:spLocks noChangeAspect="1"/>
            </p:cNvSpPr>
            <p:nvPr/>
          </p:nvSpPr>
          <p:spPr>
            <a:xfrm>
              <a:off x="2912687" y="3402088"/>
              <a:ext cx="148542" cy="14854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>
              <a:spLocks noChangeAspect="1"/>
            </p:cNvSpPr>
            <p:nvPr/>
          </p:nvSpPr>
          <p:spPr>
            <a:xfrm>
              <a:off x="2942033" y="3116364"/>
              <a:ext cx="144563" cy="144563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/>
            <p:cNvSpPr>
              <a:spLocks noChangeAspect="1"/>
            </p:cNvSpPr>
            <p:nvPr/>
          </p:nvSpPr>
          <p:spPr>
            <a:xfrm>
              <a:off x="3005268" y="2980344"/>
              <a:ext cx="132627" cy="132627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5-Point Star 16"/>
            <p:cNvSpPr>
              <a:spLocks noChangeAspect="1"/>
            </p:cNvSpPr>
            <p:nvPr/>
          </p:nvSpPr>
          <p:spPr>
            <a:xfrm>
              <a:off x="3699055" y="2953988"/>
              <a:ext cx="154695" cy="154695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>
              <a:spLocks noChangeAspect="1"/>
            </p:cNvSpPr>
            <p:nvPr/>
          </p:nvSpPr>
          <p:spPr>
            <a:xfrm>
              <a:off x="3665587" y="2590082"/>
              <a:ext cx="147245" cy="147245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/>
            <p:cNvSpPr>
              <a:spLocks noChangeAspect="1"/>
            </p:cNvSpPr>
            <p:nvPr/>
          </p:nvSpPr>
          <p:spPr>
            <a:xfrm>
              <a:off x="2879220" y="2226176"/>
              <a:ext cx="132627" cy="132627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/>
            <p:cNvSpPr>
              <a:spLocks noChangeAspect="1"/>
            </p:cNvSpPr>
            <p:nvPr/>
          </p:nvSpPr>
          <p:spPr>
            <a:xfrm>
              <a:off x="2883629" y="3716139"/>
              <a:ext cx="168343" cy="168343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/>
            <p:cNvSpPr>
              <a:spLocks noChangeAspect="1"/>
            </p:cNvSpPr>
            <p:nvPr/>
          </p:nvSpPr>
          <p:spPr>
            <a:xfrm>
              <a:off x="3136015" y="2906701"/>
              <a:ext cx="140585" cy="140585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/>
            <p:cNvSpPr>
              <a:spLocks noChangeAspect="1"/>
            </p:cNvSpPr>
            <p:nvPr/>
          </p:nvSpPr>
          <p:spPr>
            <a:xfrm>
              <a:off x="2926370" y="3850744"/>
              <a:ext cx="143263" cy="143263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5-Point Star 22"/>
            <p:cNvSpPr>
              <a:spLocks noChangeAspect="1"/>
            </p:cNvSpPr>
            <p:nvPr/>
          </p:nvSpPr>
          <p:spPr>
            <a:xfrm>
              <a:off x="3115810" y="3732528"/>
              <a:ext cx="143263" cy="143263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5-Point Star 23"/>
            <p:cNvSpPr>
              <a:spLocks noChangeAspect="1"/>
            </p:cNvSpPr>
            <p:nvPr/>
          </p:nvSpPr>
          <p:spPr>
            <a:xfrm>
              <a:off x="3226194" y="3884928"/>
              <a:ext cx="143263" cy="143263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-Point Star 24"/>
            <p:cNvSpPr>
              <a:spLocks noChangeAspect="1"/>
            </p:cNvSpPr>
            <p:nvPr/>
          </p:nvSpPr>
          <p:spPr>
            <a:xfrm>
              <a:off x="3624130" y="3388825"/>
              <a:ext cx="140585" cy="140585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Try to Extrapolate a Tractable Handful of Intensively-Studied Units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438399" y="5111974"/>
            <a:ext cx="6426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We’ll go for similar units in a specific geography and construct a fully-specified simulated service area....</a:t>
            </a:r>
          </a:p>
          <a:p>
            <a:endParaRPr lang="en-US" dirty="0"/>
          </a:p>
          <a:p>
            <a:r>
              <a:rPr lang="en-US" dirty="0" smtClean="0"/>
              <a:t>... but first we need data.</a:t>
            </a:r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4205359">
            <a:off x="934236" y="3241026"/>
            <a:ext cx="1984781" cy="2125319"/>
          </a:xfrm>
          <a:prstGeom prst="triangle">
            <a:avLst/>
          </a:prstGeom>
          <a:solidFill>
            <a:schemeClr val="bg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39603" y="3875748"/>
            <a:ext cx="152400" cy="133853"/>
          </a:xfrm>
          <a:prstGeom prst="rect">
            <a:avLst/>
          </a:prstGeom>
          <a:noFill/>
          <a:ln>
            <a:solidFill>
              <a:srgbClr val="0070C0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3000" y="4312609"/>
            <a:ext cx="732350" cy="490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1117" y="4474048"/>
            <a:ext cx="83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..........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5033" y="4391257"/>
            <a:ext cx="83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..........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5033" y="4312609"/>
            <a:ext cx="83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..........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93254" y="4161958"/>
            <a:ext cx="83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..........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93254" y="4237345"/>
            <a:ext cx="83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..........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22513" y="4094896"/>
            <a:ext cx="10947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 smtClean="0"/>
              <a:t>SXSW</a:t>
            </a:r>
            <a:r>
              <a:rPr lang="en-US" sz="900" dirty="0" smtClean="0"/>
              <a:t> Austin </a:t>
            </a:r>
            <a:r>
              <a:rPr lang="en-US" sz="900" dirty="0" err="1" smtClean="0"/>
              <a:t>PUD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2154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Surprisingly difficult, but ...</a:t>
            </a:r>
          </a:p>
          <a:p>
            <a:r>
              <a:rPr lang="en-US" dirty="0" smtClean="0"/>
              <a:t>... this amazing organization is dialed in:</a:t>
            </a:r>
          </a:p>
          <a:p>
            <a:endParaRPr lang="en-US" dirty="0"/>
          </a:p>
        </p:txBody>
      </p:sp>
      <p:pic>
        <p:nvPicPr>
          <p:cNvPr id="6146" name="Picture 2" descr="Pecan Street Inc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182814"/>
            <a:ext cx="548640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71612" y="4191000"/>
            <a:ext cx="5334000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www.pecanstreet.org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4096"/>
            <a:ext cx="8229600" cy="6879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Selection 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44838"/>
            <a:ext cx="6629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9090" y="1066800"/>
            <a:ext cx="544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 – 771 houses from Austin, TX (houses x hours)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4267200"/>
            <a:ext cx="6445709" cy="233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37315" y="3908057"/>
            <a:ext cx="571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Chose 163 houses, ca. 2-year period, minimal missing data.</a:t>
            </a:r>
            <a:endParaRPr lang="en-US" dirty="0"/>
          </a:p>
        </p:txBody>
      </p:sp>
      <p:pic>
        <p:nvPicPr>
          <p:cNvPr id="8" name="Picture 4" descr="Branching Tre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885125"/>
            <a:ext cx="438150" cy="5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1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Selection (cont.)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719263"/>
            <a:ext cx="64198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</a:t>
            </a:r>
            <a:endParaRPr lang="en-US" dirty="0"/>
          </a:p>
        </p:txBody>
      </p:sp>
      <p:pic>
        <p:nvPicPr>
          <p:cNvPr id="9218" name="Picture 2" descr="https://upload.wikimedia.org/wikipedia/commons/c/ca/Surface_analys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3267" y="18338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Austin weather data from the National Weather Service at the Austin-</a:t>
            </a:r>
            <a:r>
              <a:rPr lang="en-US" dirty="0" err="1"/>
              <a:t>Bergstrin</a:t>
            </a:r>
            <a:r>
              <a:rPr lang="en-US" dirty="0"/>
              <a:t> International Airport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438436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#"localhour","latitude","longitude","tz_offset","temperature","temperature_error","humidity","humidity_error","wind_speed","cloud_cover"</a:t>
            </a:r>
          </a:p>
          <a:p>
            <a:r>
              <a:rPr lang="en-US" sz="1100" dirty="0" smtClean="0"/>
              <a:t> #"2012-06-10 09:00:00-05",30.292432,-97.699662,-5,77.68,,0.8,,9.19,0.85</a:t>
            </a:r>
            <a:endParaRPr lang="en-US" sz="11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39683"/>
            <a:ext cx="895350" cy="79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52600" y="5813749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Bear in the woods:  much better to deal with missing / funky data in the prep stage than to do it in an ad-hoc nature during the input operation to the model optimization and training stages - keeping operations separate makes things much better organized and insular.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978" y="4038600"/>
            <a:ext cx="5821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TARGET = 72            #target temp in degrees F  </a:t>
            </a:r>
          </a:p>
          <a:p>
            <a:r>
              <a:rPr lang="en-US" sz="1000" dirty="0"/>
              <a:t>WINDOW = 72         #heat buildup window, hours</a:t>
            </a:r>
          </a:p>
          <a:p>
            <a:r>
              <a:rPr lang="en-US" sz="1000" dirty="0"/>
              <a:t> </a:t>
            </a:r>
            <a:r>
              <a:rPr lang="en-US" sz="1000" dirty="0" err="1" smtClean="0"/>
              <a:t>def</a:t>
            </a:r>
            <a:r>
              <a:rPr lang="en-US" sz="1000" dirty="0" smtClean="0"/>
              <a:t> </a:t>
            </a:r>
            <a:r>
              <a:rPr lang="en-US" sz="1000" dirty="0" err="1"/>
              <a:t>build_weights</a:t>
            </a:r>
            <a:r>
              <a:rPr lang="en-US" sz="1000" dirty="0"/>
              <a:t>(</a:t>
            </a:r>
            <a:r>
              <a:rPr lang="en-US" sz="1000" dirty="0" err="1"/>
              <a:t>old_weight</a:t>
            </a:r>
            <a:r>
              <a:rPr lang="en-US" sz="1000" dirty="0"/>
              <a:t>=.5, </a:t>
            </a:r>
            <a:r>
              <a:rPr lang="en-US" sz="1000" dirty="0" err="1"/>
              <a:t>mid_weight</a:t>
            </a:r>
            <a:r>
              <a:rPr lang="en-US" sz="1000" dirty="0"/>
              <a:t>=1.0, </a:t>
            </a:r>
            <a:r>
              <a:rPr lang="en-US" sz="1000" dirty="0" err="1"/>
              <a:t>recent_weight</a:t>
            </a:r>
            <a:r>
              <a:rPr lang="en-US" sz="1000" dirty="0"/>
              <a:t>=2.0, window=WINDOW):</a:t>
            </a:r>
          </a:p>
          <a:p>
            <a:r>
              <a:rPr lang="en-US" sz="1000" dirty="0"/>
              <a:t>     '''Let's make up a rule that high temp in the middle of the window contributes to heat buildup,</a:t>
            </a:r>
          </a:p>
          <a:p>
            <a:r>
              <a:rPr lang="en-US" sz="1000" dirty="0"/>
              <a:t>        high temp in the last third contributes twice that, and first third half that'''</a:t>
            </a:r>
          </a:p>
          <a:p>
            <a:r>
              <a:rPr lang="en-US" sz="1000" dirty="0" smtClean="0"/>
              <a:t>      weights </a:t>
            </a:r>
            <a:r>
              <a:rPr lang="en-US" sz="1000" dirty="0"/>
              <a:t>= [</a:t>
            </a:r>
            <a:r>
              <a:rPr lang="en-US" sz="1000" dirty="0" err="1"/>
              <a:t>old_weight</a:t>
            </a:r>
            <a:r>
              <a:rPr lang="en-US" sz="1000" dirty="0"/>
              <a:t>]*(window//3)</a:t>
            </a:r>
          </a:p>
          <a:p>
            <a:r>
              <a:rPr lang="en-US" sz="1000" dirty="0"/>
              <a:t>      </a:t>
            </a:r>
            <a:r>
              <a:rPr lang="en-US" sz="1000" dirty="0" err="1" smtClean="0"/>
              <a:t>weights.extend</a:t>
            </a:r>
            <a:r>
              <a:rPr lang="en-US" sz="1000" dirty="0"/>
              <a:t>([</a:t>
            </a:r>
            <a:r>
              <a:rPr lang="en-US" sz="1000" dirty="0" err="1"/>
              <a:t>mid_weight</a:t>
            </a:r>
            <a:r>
              <a:rPr lang="en-US" sz="1000" dirty="0"/>
              <a:t>] * (window//3))</a:t>
            </a:r>
          </a:p>
          <a:p>
            <a:r>
              <a:rPr lang="en-US" sz="1000" dirty="0"/>
              <a:t>      </a:t>
            </a:r>
            <a:r>
              <a:rPr lang="en-US" sz="1000" dirty="0" err="1" smtClean="0"/>
              <a:t>weights.extend</a:t>
            </a:r>
            <a:r>
              <a:rPr lang="en-US" sz="1000" dirty="0"/>
              <a:t>([</a:t>
            </a:r>
            <a:r>
              <a:rPr lang="en-US" sz="1000" dirty="0" err="1"/>
              <a:t>recent_weight</a:t>
            </a:r>
            <a:r>
              <a:rPr lang="en-US" sz="1000" dirty="0"/>
              <a:t>] * (window - </a:t>
            </a:r>
            <a:r>
              <a:rPr lang="en-US" sz="1000" dirty="0" err="1"/>
              <a:t>len</a:t>
            </a:r>
            <a:r>
              <a:rPr lang="en-US" sz="1000" dirty="0"/>
              <a:t>(weights)))        </a:t>
            </a:r>
          </a:p>
          <a:p>
            <a:r>
              <a:rPr lang="en-US" sz="1000" dirty="0"/>
              <a:t>      </a:t>
            </a:r>
            <a:r>
              <a:rPr lang="en-US" sz="1000" dirty="0" smtClean="0"/>
              <a:t>return </a:t>
            </a:r>
            <a:r>
              <a:rPr lang="en-US" sz="1000" dirty="0"/>
              <a:t>weights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43434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Heat buildup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819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www7.ncdc.noaa.gov</a:t>
            </a:r>
            <a:r>
              <a:rPr lang="en-US" dirty="0"/>
              <a:t>/</a:t>
            </a:r>
            <a:r>
              <a:rPr lang="en-US" dirty="0" err="1"/>
              <a:t>CDO</a:t>
            </a:r>
            <a:r>
              <a:rPr lang="en-US" dirty="0"/>
              <a:t>/</a:t>
            </a:r>
            <a:r>
              <a:rPr lang="en-US" dirty="0" err="1"/>
              <a:t>cdopoemain.cmd</a:t>
            </a:r>
            <a:endParaRPr lang="en-US" dirty="0"/>
          </a:p>
        </p:txBody>
      </p:sp>
      <p:pic>
        <p:nvPicPr>
          <p:cNvPr id="12" name="Picture 4" descr="Branching Tre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06462"/>
            <a:ext cx="438150" cy="5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7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Astronomical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from US Naval Observatory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AutoShape 2" descr="Earth and the Moon from Galile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Earth and the Moon from Galil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49381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14800" y="284974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Sunrise/sunset data for Austin</a:t>
            </a:r>
          </a:p>
          <a:p>
            <a:endParaRPr lang="en-US" dirty="0"/>
          </a:p>
          <a:p>
            <a:r>
              <a:rPr lang="en-US" dirty="0" smtClean="0"/>
              <a:t>Ancillary calculations for: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seconds since sunrise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is_light</a:t>
            </a:r>
            <a:r>
              <a:rPr lang="en-US" dirty="0" smtClean="0"/>
              <a:t> (1/0)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52066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aa.usno.navy.mil</a:t>
            </a:r>
            <a:r>
              <a:rPr lang="en-US" dirty="0" smtClean="0"/>
              <a:t>/data/docs/</a:t>
            </a:r>
            <a:r>
              <a:rPr lang="en-US" dirty="0" err="1" smtClean="0"/>
              <a:t>RS_OneYear.php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is important, interesting, and not so easy.</a:t>
            </a:r>
          </a:p>
          <a:p>
            <a:r>
              <a:rPr lang="en-US" dirty="0" err="1" smtClean="0"/>
              <a:t>NuPIC</a:t>
            </a:r>
            <a:r>
              <a:rPr lang="en-US" dirty="0" smtClean="0"/>
              <a:t> / Hierarchal Temporal Memory algorithms potentially offer a means to complement existing tools.</a:t>
            </a:r>
          </a:p>
          <a:p>
            <a:r>
              <a:rPr lang="en-US" dirty="0" smtClean="0"/>
              <a:t>Can they be applied to scale up forecasting of micro-level loads to system level ones?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6629400" cy="1143000"/>
          </a:xfrm>
        </p:spPr>
        <p:txBody>
          <a:bodyPr/>
          <a:lstStyle/>
          <a:p>
            <a:r>
              <a:rPr lang="en-US" dirty="0" smtClean="0"/>
              <a:t>Build/Deploy </a:t>
            </a:r>
            <a:r>
              <a:rPr lang="en-US" dirty="0" err="1" smtClean="0"/>
              <a:t>NuPIC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Plan A:  migrate </a:t>
            </a:r>
            <a:r>
              <a:rPr lang="en-US" sz="1600" dirty="0" err="1">
                <a:solidFill>
                  <a:srgbClr val="00B050"/>
                </a:solidFill>
              </a:rPr>
              <a:t>VirtualBox</a:t>
            </a:r>
            <a:r>
              <a:rPr lang="en-US" sz="1600" dirty="0">
                <a:solidFill>
                  <a:srgbClr val="00B050"/>
                </a:solidFill>
              </a:rPr>
              <a:t>/Ubuntu to </a:t>
            </a:r>
            <a:r>
              <a:rPr lang="en-US" sz="1600" dirty="0" err="1">
                <a:solidFill>
                  <a:srgbClr val="00B050"/>
                </a:solidFill>
              </a:rPr>
              <a:t>EC2</a:t>
            </a:r>
            <a:r>
              <a:rPr lang="en-US" sz="1600" dirty="0">
                <a:solidFill>
                  <a:srgbClr val="00B050"/>
                </a:solidFill>
              </a:rPr>
              <a:t> instance.   Fail.   They only support this with </a:t>
            </a:r>
            <a:r>
              <a:rPr lang="en-US" sz="1600" dirty="0" err="1">
                <a:solidFill>
                  <a:srgbClr val="00B050"/>
                </a:solidFill>
              </a:rPr>
              <a:t>VMWare</a:t>
            </a:r>
            <a:r>
              <a:rPr lang="en-US" sz="1600" dirty="0">
                <a:solidFill>
                  <a:srgbClr val="00B050"/>
                </a:solidFill>
              </a:rPr>
              <a:t>.  "No reason it shouldn't work", though, according to Support</a:t>
            </a:r>
            <a:r>
              <a:rPr lang="en-US" sz="1600" dirty="0" smtClean="0">
                <a:solidFill>
                  <a:srgbClr val="00B050"/>
                </a:solidFill>
              </a:rPr>
              <a:t>.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 B:  build new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NuPIC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on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EC2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following modern recipes.  Fail.  Couldn't get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Cap'n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Proto Python wrapper to install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Plan C:  park </a:t>
            </a:r>
            <a:r>
              <a:rPr lang="en-US" sz="1600" dirty="0" err="1">
                <a:solidFill>
                  <a:srgbClr val="00B050"/>
                </a:solidFill>
              </a:rPr>
              <a:t>VirtualBox</a:t>
            </a:r>
            <a:r>
              <a:rPr lang="en-US" sz="1600" dirty="0">
                <a:solidFill>
                  <a:srgbClr val="00B050"/>
                </a:solidFill>
              </a:rPr>
              <a:t> images on kid's/spousal unit computers, run 24/7.  Fail.  Rebellion</a:t>
            </a:r>
            <a:r>
              <a:rPr lang="en-US" sz="1600" dirty="0" smtClean="0">
                <a:solidFill>
                  <a:srgbClr val="00B050"/>
                </a:solidFill>
              </a:rPr>
              <a:t>.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 D:  install older version of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NuPIC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on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EC2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using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requirements.txt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VirtualBox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copy (but don't pip install) intact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NuPIC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folder.   Ugly , but YEA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Plan </a:t>
            </a:r>
            <a:r>
              <a:rPr lang="en-US" sz="1600" dirty="0" err="1">
                <a:solidFill>
                  <a:srgbClr val="00B050"/>
                </a:solidFill>
              </a:rPr>
              <a:t>D.1</a:t>
            </a:r>
            <a:r>
              <a:rPr lang="en-US" sz="1600" dirty="0">
                <a:solidFill>
                  <a:srgbClr val="00B050"/>
                </a:solidFill>
              </a:rPr>
              <a:t>:  set up a maximally-capable </a:t>
            </a:r>
            <a:r>
              <a:rPr lang="en-US" sz="1600" dirty="0" err="1">
                <a:solidFill>
                  <a:srgbClr val="00B050"/>
                </a:solidFill>
              </a:rPr>
              <a:t>EC2</a:t>
            </a:r>
            <a:r>
              <a:rPr lang="en-US" sz="1600" dirty="0">
                <a:solidFill>
                  <a:srgbClr val="00B050"/>
                </a:solidFill>
              </a:rPr>
              <a:t> instance and queue up the swarming/training tasks to run during camping trip.  Fail.  (Self-inflicted</a:t>
            </a:r>
            <a:r>
              <a:rPr lang="en-US" sz="1600" dirty="0" smtClean="0">
                <a:solidFill>
                  <a:srgbClr val="00B050"/>
                </a:solidFill>
              </a:rPr>
              <a:t>).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D.2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 restart maximally-capable instance upon return and get results in a couple days.  Fail.  Takes hours to run substantive training and/or swarming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Plan </a:t>
            </a:r>
            <a:r>
              <a:rPr lang="en-US" sz="1600" dirty="0" err="1">
                <a:solidFill>
                  <a:srgbClr val="00B050"/>
                </a:solidFill>
              </a:rPr>
              <a:t>D.3</a:t>
            </a:r>
            <a:r>
              <a:rPr lang="en-US" sz="1600" dirty="0">
                <a:solidFill>
                  <a:srgbClr val="00B050"/>
                </a:solidFill>
              </a:rPr>
              <a:t>:  clone a network of </a:t>
            </a:r>
            <a:r>
              <a:rPr lang="en-US" sz="1600" dirty="0" smtClean="0">
                <a:solidFill>
                  <a:srgbClr val="00B050"/>
                </a:solidFill>
              </a:rPr>
              <a:t>8-CPU instances</a:t>
            </a:r>
            <a:r>
              <a:rPr lang="en-US" sz="1600" dirty="0">
                <a:solidFill>
                  <a:srgbClr val="00B050"/>
                </a:solidFill>
              </a:rPr>
              <a:t>, each dedicated to training a single model.  A bit tedious but effective</a:t>
            </a:r>
            <a:r>
              <a:rPr lang="en-US" sz="1600" dirty="0" smtClean="0">
                <a:solidFill>
                  <a:srgbClr val="00B050"/>
                </a:solidFill>
              </a:rPr>
              <a:t>.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51511"/>
              </p:ext>
            </p:extLst>
          </p:nvPr>
        </p:nvGraphicFramePr>
        <p:xfrm>
          <a:off x="457200" y="6096000"/>
          <a:ext cx="8139684" cy="269240"/>
        </p:xfrm>
        <a:graphic>
          <a:graphicData uri="http://schemas.openxmlformats.org/drawingml/2006/table">
            <a:tbl>
              <a:tblPr/>
              <a:tblGrid>
                <a:gridCol w="1383910"/>
                <a:gridCol w="1092388"/>
                <a:gridCol w="1092388"/>
                <a:gridCol w="1092388"/>
                <a:gridCol w="1390462"/>
                <a:gridCol w="2088148"/>
              </a:tblGrid>
              <a:tr h="26132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</a:rPr>
                        <a:t>c3.2xlarge</a:t>
                      </a: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</a:rPr>
                        <a:t>2 x 80 SSD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</a:rPr>
                        <a:t>$0.42 per Hour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93252"/>
              </p:ext>
            </p:extLst>
          </p:nvPr>
        </p:nvGraphicFramePr>
        <p:xfrm>
          <a:off x="457200" y="5943600"/>
          <a:ext cx="7848599" cy="269240"/>
        </p:xfrm>
        <a:graphic>
          <a:graphicData uri="http://schemas.openxmlformats.org/drawingml/2006/table">
            <a:tbl>
              <a:tblPr/>
              <a:tblGrid>
                <a:gridCol w="964269"/>
                <a:gridCol w="964269"/>
                <a:gridCol w="1626391"/>
                <a:gridCol w="2313088"/>
                <a:gridCol w="1980582"/>
              </a:tblGrid>
              <a:tr h="1524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</a:rPr>
                        <a:t>    </a:t>
                      </a:r>
                      <a:r>
                        <a:rPr lang="en-US" sz="1100" b="1" dirty="0" err="1" smtClean="0">
                          <a:effectLst/>
                          <a:latin typeface="Calibri"/>
                        </a:rPr>
                        <a:t>vCPU</a:t>
                      </a: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</a:rPr>
                        <a:t>             ECU</a:t>
                      </a: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</a:rPr>
                        <a:t>          Memory </a:t>
                      </a:r>
                      <a:r>
                        <a:rPr lang="en-US" sz="1100" b="1" dirty="0">
                          <a:effectLst/>
                          <a:latin typeface="Calibri"/>
                        </a:rPr>
                        <a:t>(</a:t>
                      </a:r>
                      <a:r>
                        <a:rPr lang="en-US" sz="1100" b="1" dirty="0" err="1">
                          <a:effectLst/>
                          <a:latin typeface="Calibri"/>
                        </a:rPr>
                        <a:t>GiB</a:t>
                      </a:r>
                      <a:r>
                        <a:rPr lang="en-US" sz="1100" b="1" dirty="0">
                          <a:effectLst/>
                          <a:latin typeface="Calibri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</a:rPr>
                        <a:t>Instance Storage (GB)</a:t>
                      </a: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</a:rPr>
                        <a:t>Linux/UNIX Usage</a:t>
                      </a: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875" y="67655"/>
            <a:ext cx="14718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3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1981" y="2281661"/>
            <a:ext cx="6489819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Here's my local </a:t>
            </a:r>
            <a:r>
              <a:rPr lang="en-US" sz="1050" dirty="0" err="1"/>
              <a:t>requirements.txt</a:t>
            </a:r>
            <a:r>
              <a:rPr lang="en-US" sz="1050" dirty="0"/>
              <a:t>. Best to run with   --no-dependencies:</a:t>
            </a:r>
          </a:p>
          <a:p>
            <a:r>
              <a:rPr lang="en-US" sz="1050" dirty="0"/>
              <a:t> </a:t>
            </a:r>
          </a:p>
          <a:p>
            <a:r>
              <a:rPr lang="en-US" sz="1050" dirty="0"/>
              <a:t>Working version of </a:t>
            </a:r>
            <a:r>
              <a:rPr lang="en-US" sz="1050" dirty="0" err="1"/>
              <a:t>nupic</a:t>
            </a:r>
            <a:r>
              <a:rPr lang="en-US" sz="1050" dirty="0"/>
              <a:t> (sans </a:t>
            </a:r>
            <a:r>
              <a:rPr lang="en-US" sz="1050" dirty="0" err="1"/>
              <a:t>wxagg</a:t>
            </a:r>
            <a:r>
              <a:rPr lang="en-US" sz="1050" dirty="0"/>
              <a:t>)</a:t>
            </a:r>
          </a:p>
          <a:p>
            <a:r>
              <a:rPr lang="en-US" sz="1050" dirty="0"/>
              <a:t>(</a:t>
            </a:r>
            <a:r>
              <a:rPr lang="en-US" sz="1050" dirty="0" err="1"/>
              <a:t>nupic</a:t>
            </a:r>
            <a:r>
              <a:rPr lang="en-US" sz="1050" dirty="0"/>
              <a:t>)</a:t>
            </a:r>
            <a:r>
              <a:rPr lang="en-US" sz="1050" dirty="0" err="1"/>
              <a:t>pat@pat-VirtualBox</a:t>
            </a:r>
            <a:r>
              <a:rPr lang="en-US" sz="1050" dirty="0"/>
              <a:t>:~/workspace/</a:t>
            </a:r>
            <a:r>
              <a:rPr lang="en-US" sz="1050" dirty="0" err="1"/>
              <a:t>nupic</a:t>
            </a:r>
            <a:r>
              <a:rPr lang="en-US" sz="1050" dirty="0"/>
              <a:t>$ cat </a:t>
            </a:r>
            <a:r>
              <a:rPr lang="en-US" sz="1050" dirty="0" err="1"/>
              <a:t>requirements.txt</a:t>
            </a:r>
            <a:r>
              <a:rPr lang="en-US" sz="1050" dirty="0"/>
              <a:t> </a:t>
            </a:r>
          </a:p>
          <a:p>
            <a:r>
              <a:rPr lang="en-US" sz="1050" dirty="0"/>
              <a:t>Bottleneck==0.8.0</a:t>
            </a:r>
          </a:p>
          <a:p>
            <a:r>
              <a:rPr lang="en-US" sz="1050" dirty="0" err="1"/>
              <a:t>DBUtils</a:t>
            </a:r>
            <a:r>
              <a:rPr lang="en-US" sz="1050" dirty="0"/>
              <a:t>==1.1</a:t>
            </a:r>
          </a:p>
          <a:p>
            <a:r>
              <a:rPr lang="en-US" sz="1050" dirty="0"/>
              <a:t>Pillow==2.3.0</a:t>
            </a:r>
          </a:p>
          <a:p>
            <a:r>
              <a:rPr lang="en-US" sz="1050" dirty="0" err="1"/>
              <a:t>PyMySQL</a:t>
            </a:r>
            <a:r>
              <a:rPr lang="en-US" sz="1050" dirty="0"/>
              <a:t>==0.6.2</a:t>
            </a:r>
          </a:p>
          <a:p>
            <a:r>
              <a:rPr lang="en-US" sz="1050" dirty="0" err="1"/>
              <a:t>PyYAML</a:t>
            </a:r>
            <a:r>
              <a:rPr lang="en-US" sz="1050" dirty="0"/>
              <a:t>==3.10</a:t>
            </a:r>
          </a:p>
          <a:p>
            <a:r>
              <a:rPr lang="en-US" sz="1050" dirty="0" err="1"/>
              <a:t>argparse</a:t>
            </a:r>
            <a:r>
              <a:rPr lang="en-US" sz="1050" dirty="0"/>
              <a:t>==1.2.1</a:t>
            </a:r>
          </a:p>
          <a:p>
            <a:r>
              <a:rPr lang="en-US" sz="1050" dirty="0" err="1"/>
              <a:t>asteval</a:t>
            </a:r>
            <a:r>
              <a:rPr lang="en-US" sz="1050" dirty="0"/>
              <a:t>==0.9.1</a:t>
            </a:r>
          </a:p>
          <a:p>
            <a:r>
              <a:rPr lang="en-US" sz="1050" dirty="0" err="1"/>
              <a:t>astroid</a:t>
            </a:r>
            <a:r>
              <a:rPr lang="en-US" sz="1050" dirty="0"/>
              <a:t>==1.3.2</a:t>
            </a:r>
          </a:p>
          <a:p>
            <a:r>
              <a:rPr lang="en-US" sz="1050" dirty="0" err="1"/>
              <a:t>backports.ssl</a:t>
            </a:r>
            <a:r>
              <a:rPr lang="en-US" sz="1050" dirty="0"/>
              <a:t>-match-hostname==3.4.0.2</a:t>
            </a:r>
          </a:p>
          <a:p>
            <a:r>
              <a:rPr lang="en-US" sz="1050" dirty="0" err="1"/>
              <a:t>certifi</a:t>
            </a:r>
            <a:r>
              <a:rPr lang="en-US" sz="1050" dirty="0"/>
              <a:t>==14.05.14</a:t>
            </a:r>
          </a:p>
          <a:p>
            <a:r>
              <a:rPr lang="en-US" sz="1050" dirty="0" err="1"/>
              <a:t>cov</a:t>
            </a:r>
            <a:r>
              <a:rPr lang="en-US" sz="1050" dirty="0"/>
              <a:t>-core==1.15.0</a:t>
            </a:r>
          </a:p>
          <a:p>
            <a:r>
              <a:rPr lang="en-US" sz="1050" dirty="0"/>
              <a:t>coverage==3.7.1</a:t>
            </a:r>
          </a:p>
          <a:p>
            <a:r>
              <a:rPr lang="en-US" sz="1050" dirty="0" err="1"/>
              <a:t>execnet</a:t>
            </a:r>
            <a:r>
              <a:rPr lang="en-US" sz="1050" dirty="0"/>
              <a:t>==1.2.0</a:t>
            </a:r>
          </a:p>
          <a:p>
            <a:r>
              <a:rPr lang="en-US" sz="1050" dirty="0" err="1"/>
              <a:t>ipython</a:t>
            </a:r>
            <a:r>
              <a:rPr lang="en-US" sz="1050" dirty="0"/>
              <a:t>==0.13.2</a:t>
            </a:r>
          </a:p>
          <a:p>
            <a:r>
              <a:rPr lang="en-US" sz="1050" dirty="0" err="1"/>
              <a:t>logilab</a:t>
            </a:r>
            <a:r>
              <a:rPr lang="en-US" sz="1050" dirty="0"/>
              <a:t>-common==0.63.0</a:t>
            </a:r>
          </a:p>
          <a:p>
            <a:r>
              <a:rPr lang="en-US" sz="1050" dirty="0" err="1"/>
              <a:t>matplotlib</a:t>
            </a:r>
            <a:r>
              <a:rPr lang="en-US" sz="1050" dirty="0"/>
              <a:t>==1.3.1</a:t>
            </a:r>
          </a:p>
          <a:p>
            <a:r>
              <a:rPr lang="en-US" sz="1050" dirty="0"/>
              <a:t>mock==1.0.1</a:t>
            </a:r>
          </a:p>
          <a:p>
            <a:r>
              <a:rPr lang="en-US" sz="1050" dirty="0"/>
              <a:t>nose==</a:t>
            </a:r>
            <a:r>
              <a:rPr lang="en-US" sz="1050" dirty="0" smtClean="0"/>
              <a:t>1.3.4</a:t>
            </a:r>
          </a:p>
          <a:p>
            <a:r>
              <a:rPr lang="en-US" sz="1050" dirty="0" err="1" smtClean="0"/>
              <a:t>numexpr</a:t>
            </a:r>
            <a:r>
              <a:rPr lang="en-US" sz="1050" dirty="0" smtClean="0"/>
              <a:t>==2.4</a:t>
            </a:r>
          </a:p>
          <a:p>
            <a:r>
              <a:rPr lang="en-US" sz="1050" dirty="0" err="1" smtClean="0"/>
              <a:t>numpy</a:t>
            </a:r>
            <a:r>
              <a:rPr lang="en-US" sz="1050" dirty="0" smtClean="0"/>
              <a:t>==1.7.1</a:t>
            </a:r>
          </a:p>
          <a:p>
            <a:r>
              <a:rPr lang="en-US" sz="1050" dirty="0" smtClean="0"/>
              <a:t>-e </a:t>
            </a:r>
            <a:r>
              <a:rPr lang="en-US" sz="1050" dirty="0" err="1" smtClean="0"/>
              <a:t>git+https</a:t>
            </a:r>
            <a:r>
              <a:rPr lang="en-US" sz="1050" dirty="0" smtClean="0"/>
              <a:t>://</a:t>
            </a:r>
            <a:r>
              <a:rPr lang="en-US" sz="1050" dirty="0" err="1" smtClean="0"/>
              <a:t>github.com</a:t>
            </a:r>
            <a:r>
              <a:rPr lang="en-US" sz="1050" dirty="0" smtClean="0"/>
              <a:t>/</a:t>
            </a:r>
            <a:r>
              <a:rPr lang="en-US" sz="1050" dirty="0" err="1" smtClean="0"/>
              <a:t>numenta</a:t>
            </a:r>
            <a:r>
              <a:rPr lang="en-US" sz="1050" dirty="0" smtClean="0"/>
              <a:t>/</a:t>
            </a:r>
            <a:r>
              <a:rPr lang="en-US" sz="1050" dirty="0" err="1" smtClean="0"/>
              <a:t>nupic.git@f757abf953146d4d4d42dfa487d463c7abacbca0#egg</a:t>
            </a:r>
            <a:r>
              <a:rPr lang="en-US" sz="1050" dirty="0" smtClean="0"/>
              <a:t>=</a:t>
            </a:r>
            <a:r>
              <a:rPr lang="en-US" sz="1050" dirty="0" err="1" smtClean="0"/>
              <a:t>nupic</a:t>
            </a:r>
            <a:r>
              <a:rPr lang="en-US" sz="1050" dirty="0" smtClean="0"/>
              <a:t>-master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Help for Others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2935"/>
            <a:ext cx="895350" cy="79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1260799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Bear in the woods: </a:t>
            </a:r>
            <a:r>
              <a:rPr lang="en-US" dirty="0" err="1"/>
              <a:t>NuPIC</a:t>
            </a:r>
            <a:r>
              <a:rPr lang="en-US" dirty="0"/>
              <a:t> is not </a:t>
            </a:r>
            <a:r>
              <a:rPr lang="en-US" dirty="0" smtClean="0"/>
              <a:t>particularly </a:t>
            </a:r>
            <a:r>
              <a:rPr lang="en-US" dirty="0"/>
              <a:t>easy to get going, at least from my </a:t>
            </a:r>
            <a:r>
              <a:rPr lang="en-US" dirty="0" smtClean="0"/>
              <a:t>experience.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7075" y="2772013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err="1" smtClean="0"/>
              <a:t>ordereddict</a:t>
            </a:r>
            <a:r>
              <a:rPr lang="en-US" sz="1050" dirty="0" smtClean="0"/>
              <a:t>==1.1</a:t>
            </a:r>
          </a:p>
          <a:p>
            <a:r>
              <a:rPr lang="en-US" sz="1050" dirty="0" smtClean="0"/>
              <a:t>pandas==0.15.1</a:t>
            </a:r>
          </a:p>
          <a:p>
            <a:r>
              <a:rPr lang="en-US" sz="1050" dirty="0" err="1" smtClean="0"/>
              <a:t>prettytable</a:t>
            </a:r>
            <a:r>
              <a:rPr lang="en-US" sz="1050" dirty="0" smtClean="0"/>
              <a:t>==0.7.2</a:t>
            </a:r>
          </a:p>
          <a:p>
            <a:r>
              <a:rPr lang="en-US" sz="1050" dirty="0" err="1" smtClean="0"/>
              <a:t>psutil</a:t>
            </a:r>
            <a:r>
              <a:rPr lang="en-US" sz="1050" dirty="0" smtClean="0"/>
              <a:t>==1.0.1</a:t>
            </a:r>
          </a:p>
          <a:p>
            <a:r>
              <a:rPr lang="en-US" sz="1050" dirty="0" err="1" smtClean="0"/>
              <a:t>py</a:t>
            </a:r>
            <a:r>
              <a:rPr lang="en-US" sz="1050" dirty="0" smtClean="0"/>
              <a:t>==1.4.26</a:t>
            </a:r>
          </a:p>
          <a:p>
            <a:r>
              <a:rPr lang="en-US" sz="1050" dirty="0" err="1" smtClean="0"/>
              <a:t>pylint</a:t>
            </a:r>
            <a:r>
              <a:rPr lang="en-US" sz="1050" dirty="0" smtClean="0"/>
              <a:t>==1.1.0</a:t>
            </a:r>
          </a:p>
          <a:p>
            <a:r>
              <a:rPr lang="en-US" sz="1050" dirty="0" err="1" smtClean="0"/>
              <a:t>pyparsing</a:t>
            </a:r>
            <a:r>
              <a:rPr lang="en-US" sz="1050" dirty="0" smtClean="0"/>
              <a:t>==2.0.3</a:t>
            </a:r>
          </a:p>
          <a:p>
            <a:r>
              <a:rPr lang="en-US" sz="1050" dirty="0" err="1" smtClean="0"/>
              <a:t>pyproj</a:t>
            </a:r>
            <a:r>
              <a:rPr lang="en-US" sz="1050" dirty="0" smtClean="0"/>
              <a:t>==1.9.3</a:t>
            </a:r>
          </a:p>
          <a:p>
            <a:r>
              <a:rPr lang="en-US" sz="1050" dirty="0" err="1" smtClean="0"/>
              <a:t>pytest</a:t>
            </a:r>
            <a:r>
              <a:rPr lang="en-US" sz="1050" dirty="0" smtClean="0"/>
              <a:t>==2.4.2</a:t>
            </a:r>
          </a:p>
          <a:p>
            <a:r>
              <a:rPr lang="en-US" sz="1050" dirty="0" err="1" smtClean="0"/>
              <a:t>pytest-cov</a:t>
            </a:r>
            <a:r>
              <a:rPr lang="en-US" sz="1050" dirty="0" smtClean="0"/>
              <a:t>==1.6</a:t>
            </a:r>
          </a:p>
          <a:p>
            <a:r>
              <a:rPr lang="en-US" sz="1050" dirty="0" err="1" smtClean="0"/>
              <a:t>pytest-xdist</a:t>
            </a:r>
            <a:r>
              <a:rPr lang="en-US" sz="1050" dirty="0" smtClean="0"/>
              <a:t>==1.8</a:t>
            </a:r>
          </a:p>
          <a:p>
            <a:r>
              <a:rPr lang="en-US" sz="1050" dirty="0" smtClean="0"/>
              <a:t>python-</a:t>
            </a:r>
            <a:r>
              <a:rPr lang="en-US" sz="1050" dirty="0" err="1" smtClean="0"/>
              <a:t>dateutil</a:t>
            </a:r>
            <a:r>
              <a:rPr lang="en-US" sz="1050" dirty="0" smtClean="0"/>
              <a:t>==2.1</a:t>
            </a:r>
          </a:p>
          <a:p>
            <a:r>
              <a:rPr lang="en-US" sz="1050" dirty="0" err="1" smtClean="0"/>
              <a:t>pytz</a:t>
            </a:r>
            <a:r>
              <a:rPr lang="en-US" sz="1050" dirty="0" smtClean="0"/>
              <a:t>==2014.9</a:t>
            </a:r>
          </a:p>
          <a:p>
            <a:r>
              <a:rPr lang="en-US" sz="1050" dirty="0" err="1" smtClean="0"/>
              <a:t>pyzmq</a:t>
            </a:r>
            <a:r>
              <a:rPr lang="en-US" sz="1050" dirty="0" smtClean="0"/>
              <a:t>==14.4.1</a:t>
            </a:r>
          </a:p>
          <a:p>
            <a:r>
              <a:rPr lang="en-US" sz="1050" dirty="0" smtClean="0"/>
              <a:t>six==1.8.0</a:t>
            </a:r>
          </a:p>
          <a:p>
            <a:r>
              <a:rPr lang="en-US" sz="1050" dirty="0" smtClean="0"/>
              <a:t>tornado==4.0.2</a:t>
            </a:r>
          </a:p>
          <a:p>
            <a:r>
              <a:rPr lang="en-US" sz="1050" dirty="0" err="1" smtClean="0"/>
              <a:t>tweepy</a:t>
            </a:r>
            <a:r>
              <a:rPr lang="en-US" sz="1050" dirty="0" smtClean="0"/>
              <a:t>==2.1</a:t>
            </a:r>
          </a:p>
          <a:p>
            <a:r>
              <a:rPr lang="en-US" sz="1050" dirty="0" err="1" smtClean="0"/>
              <a:t>unittest2</a:t>
            </a:r>
            <a:r>
              <a:rPr lang="en-US" sz="1050" dirty="0" smtClean="0"/>
              <a:t>==0.5.1</a:t>
            </a:r>
          </a:p>
          <a:p>
            <a:r>
              <a:rPr lang="en-US" sz="1050" dirty="0" err="1" smtClean="0"/>
              <a:t>validictory</a:t>
            </a:r>
            <a:r>
              <a:rPr lang="en-US" sz="1050" dirty="0" smtClean="0"/>
              <a:t>==0.9.1</a:t>
            </a:r>
          </a:p>
          <a:p>
            <a:r>
              <a:rPr lang="en-US" sz="1050" dirty="0" err="1" smtClean="0"/>
              <a:t>wsgiref</a:t>
            </a:r>
            <a:r>
              <a:rPr lang="en-US" sz="1050" dirty="0" smtClean="0"/>
              <a:t>==0.1.2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883063" y="2385536"/>
            <a:ext cx="2082463" cy="424731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good news:  I'll have a clean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EC2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 available in a couple weeks ...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...for anyone who wants. 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733800"/>
            <a:ext cx="135355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3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582341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training house, I specified three operational modes:  energy only, straight weather data, and weather data supplemented by daylight and heat buildup observations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5908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modes={</a:t>
            </a:r>
          </a:p>
          <a:p>
            <a:r>
              <a:rPr lang="en-US" sz="1200" dirty="0" smtClean="0"/>
              <a:t>               '</a:t>
            </a:r>
            <a:r>
              <a:rPr lang="en-US" sz="1200" dirty="0" err="1" smtClean="0"/>
              <a:t>energy_only</a:t>
            </a:r>
            <a:r>
              <a:rPr lang="en-US" sz="1200" dirty="0" smtClean="0"/>
              <a:t>' :      [timestamp, </a:t>
            </a:r>
            <a:r>
              <a:rPr lang="en-US" sz="1200" dirty="0" err="1" smtClean="0"/>
              <a:t>euse</a:t>
            </a:r>
            <a:r>
              <a:rPr lang="en-US" sz="1200" dirty="0" smtClean="0"/>
              <a:t>],</a:t>
            </a:r>
          </a:p>
          <a:p>
            <a:r>
              <a:rPr lang="en-US" sz="1200" dirty="0" smtClean="0"/>
              <a:t>               'weather'     :         [timestamp, </a:t>
            </a:r>
            <a:r>
              <a:rPr lang="en-US" sz="1200" dirty="0" err="1" smtClean="0"/>
              <a:t>euse</a:t>
            </a:r>
            <a:r>
              <a:rPr lang="en-US" sz="1200" dirty="0" smtClean="0"/>
              <a:t>, temp, humid, wind],</a:t>
            </a:r>
          </a:p>
          <a:p>
            <a:r>
              <a:rPr lang="en-US" sz="1200" dirty="0" smtClean="0"/>
              <a:t>               '</a:t>
            </a:r>
            <a:r>
              <a:rPr lang="en-US" sz="1200" dirty="0" err="1" smtClean="0"/>
              <a:t>weather_plus</a:t>
            </a:r>
            <a:r>
              <a:rPr lang="en-US" sz="1200" dirty="0" smtClean="0"/>
              <a:t>':    [timestamp, </a:t>
            </a:r>
            <a:r>
              <a:rPr lang="en-US" sz="1200" dirty="0" err="1" smtClean="0"/>
              <a:t>euse</a:t>
            </a:r>
            <a:r>
              <a:rPr lang="en-US" sz="1200" dirty="0" smtClean="0"/>
              <a:t>, temp, humid, wind,  </a:t>
            </a:r>
            <a:r>
              <a:rPr lang="en-US" sz="1200" dirty="0" err="1" smtClean="0"/>
              <a:t>is_daylight</a:t>
            </a:r>
            <a:r>
              <a:rPr lang="en-US" sz="1200" dirty="0" smtClean="0"/>
              <a:t>, buildup, </a:t>
            </a:r>
            <a:r>
              <a:rPr lang="en-US" sz="1200" dirty="0" err="1" smtClean="0"/>
              <a:t>sec_since_rise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               }</a:t>
            </a:r>
            <a:endParaRPr lang="en-US" sz="1200" dirty="0"/>
          </a:p>
        </p:txBody>
      </p:sp>
      <p:pic>
        <p:nvPicPr>
          <p:cNvPr id="6" name="Picture 4" descr="Branching Tre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915460"/>
            <a:ext cx="438150" cy="5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 err="1" smtClean="0"/>
              <a:t>NuPIC’s</a:t>
            </a:r>
            <a:r>
              <a:rPr lang="en-US" dirty="0" smtClean="0"/>
              <a:t> built in “swarming”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654" y="2057400"/>
            <a:ext cx="7010400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SWARM_DESCTIPTION</a:t>
            </a:r>
            <a:r>
              <a:rPr lang="en-US" sz="1050" dirty="0"/>
              <a:t> = {'</a:t>
            </a:r>
            <a:r>
              <a:rPr lang="en-US" sz="1050" dirty="0" err="1"/>
              <a:t>includedFields</a:t>
            </a:r>
            <a:r>
              <a:rPr lang="en-US" sz="1050" dirty="0"/>
              <a:t>': [{'</a:t>
            </a:r>
            <a:r>
              <a:rPr lang="en-US" sz="1050" dirty="0" err="1"/>
              <a:t>fieldName</a:t>
            </a:r>
            <a:r>
              <a:rPr lang="en-US" sz="1050" dirty="0"/>
              <a:t>': 'timestamp', '</a:t>
            </a:r>
            <a:r>
              <a:rPr lang="en-US" sz="1050" dirty="0" err="1"/>
              <a:t>fieldType</a:t>
            </a:r>
            <a:r>
              <a:rPr lang="en-US" sz="1050" dirty="0"/>
              <a:t>': '</a:t>
            </a:r>
            <a:r>
              <a:rPr lang="en-US" sz="1050" dirty="0" err="1"/>
              <a:t>datetime</a:t>
            </a:r>
            <a:r>
              <a:rPr lang="en-US" sz="1050" dirty="0"/>
              <a:t>'},</a:t>
            </a:r>
          </a:p>
          <a:p>
            <a:r>
              <a:rPr lang="en-US" sz="1050" dirty="0"/>
              <a:t>                                                                              {'</a:t>
            </a:r>
            <a:r>
              <a:rPr lang="en-US" sz="1050" dirty="0" err="1"/>
              <a:t>fieldName</a:t>
            </a:r>
            <a:r>
              <a:rPr lang="en-US" sz="1050" dirty="0"/>
              <a:t>': '</a:t>
            </a:r>
            <a:r>
              <a:rPr lang="en-US" sz="1050" dirty="0" err="1"/>
              <a:t>euse</a:t>
            </a:r>
            <a:r>
              <a:rPr lang="en-US" sz="1050" dirty="0"/>
              <a:t>',</a:t>
            </a:r>
          </a:p>
          <a:p>
            <a:r>
              <a:rPr lang="en-US" sz="1050" dirty="0"/>
              <a:t>                                                                               '</a:t>
            </a:r>
            <a:r>
              <a:rPr lang="en-US" sz="1050" dirty="0" err="1"/>
              <a:t>fieldType</a:t>
            </a:r>
            <a:r>
              <a:rPr lang="en-US" sz="1050" dirty="0"/>
              <a:t>': 'float',</a:t>
            </a:r>
          </a:p>
          <a:p>
            <a:r>
              <a:rPr lang="en-US" sz="1050" dirty="0"/>
              <a:t>                                                                              '</a:t>
            </a:r>
            <a:r>
              <a:rPr lang="en-US" sz="1050" dirty="0" err="1"/>
              <a:t>maxValue</a:t>
            </a:r>
            <a:r>
              <a:rPr lang="en-US" sz="1050" dirty="0"/>
              <a:t>': 35.0,</a:t>
            </a:r>
          </a:p>
          <a:p>
            <a:r>
              <a:rPr lang="en-US" sz="1050" dirty="0"/>
              <a:t>                                                                              '</a:t>
            </a:r>
            <a:r>
              <a:rPr lang="en-US" sz="1050" dirty="0" err="1"/>
              <a:t>minValue</a:t>
            </a:r>
            <a:r>
              <a:rPr lang="en-US" sz="1050" dirty="0"/>
              <a:t>': 10.0}],</a:t>
            </a:r>
          </a:p>
          <a:p>
            <a:r>
              <a:rPr lang="en-US" sz="1050" dirty="0"/>
              <a:t>                                               '</a:t>
            </a:r>
            <a:r>
              <a:rPr lang="en-US" sz="1050" dirty="0" err="1"/>
              <a:t>inferenceArgs</a:t>
            </a:r>
            <a:r>
              <a:rPr lang="en-US" sz="1050" dirty="0"/>
              <a:t>': {'</a:t>
            </a:r>
            <a:r>
              <a:rPr lang="en-US" sz="1050" dirty="0" err="1"/>
              <a:t>predictedField</a:t>
            </a:r>
            <a:r>
              <a:rPr lang="en-US" sz="1050" dirty="0"/>
              <a:t>': '</a:t>
            </a:r>
            <a:r>
              <a:rPr lang="en-US" sz="1050" dirty="0" err="1"/>
              <a:t>euse</a:t>
            </a:r>
            <a:r>
              <a:rPr lang="en-US" sz="1050" dirty="0"/>
              <a:t>', '</a:t>
            </a:r>
            <a:r>
              <a:rPr lang="en-US" sz="1050" dirty="0" err="1"/>
              <a:t>predictionSteps</a:t>
            </a:r>
            <a:r>
              <a:rPr lang="en-US" sz="1050" dirty="0"/>
              <a:t>': [40]},</a:t>
            </a:r>
          </a:p>
          <a:p>
            <a:r>
              <a:rPr lang="en-US" sz="1050" dirty="0"/>
              <a:t>                                               '</a:t>
            </a:r>
            <a:r>
              <a:rPr lang="en-US" sz="1050" dirty="0" err="1"/>
              <a:t>inferenceType</a:t>
            </a:r>
            <a:r>
              <a:rPr lang="en-US" sz="1050" dirty="0"/>
              <a:t>': '</a:t>
            </a:r>
            <a:r>
              <a:rPr lang="en-US" sz="1050" dirty="0" err="1"/>
              <a:t>TemporalMultiStep</a:t>
            </a:r>
            <a:r>
              <a:rPr lang="en-US" sz="1050" dirty="0"/>
              <a:t>',</a:t>
            </a:r>
          </a:p>
          <a:p>
            <a:r>
              <a:rPr lang="en-US" sz="1050" dirty="0"/>
              <a:t>                                               '</a:t>
            </a:r>
            <a:r>
              <a:rPr lang="en-US" sz="1050" dirty="0" err="1"/>
              <a:t>iterationCount</a:t>
            </a:r>
            <a:r>
              <a:rPr lang="en-US" sz="1050" dirty="0"/>
              <a:t>': -1,</a:t>
            </a:r>
          </a:p>
          <a:p>
            <a:r>
              <a:rPr lang="en-US" sz="1050" dirty="0"/>
              <a:t>                                               '</a:t>
            </a:r>
            <a:r>
              <a:rPr lang="en-US" sz="1050" dirty="0" err="1"/>
              <a:t>streamDef</a:t>
            </a:r>
            <a:r>
              <a:rPr lang="en-US" sz="1050" dirty="0"/>
              <a:t>': {'info': 'kwh',</a:t>
            </a:r>
          </a:p>
          <a:p>
            <a:r>
              <a:rPr lang="en-US" sz="1050" dirty="0"/>
              <a:t>                                                                       'streams': [{'columns': ['timestamp', '</a:t>
            </a:r>
            <a:r>
              <a:rPr lang="en-US" sz="1050" dirty="0" err="1"/>
              <a:t>euse</a:t>
            </a:r>
            <a:r>
              <a:rPr lang="en-US" sz="1050" dirty="0"/>
              <a:t>'],</a:t>
            </a:r>
          </a:p>
          <a:p>
            <a:r>
              <a:rPr lang="en-US" sz="1050" dirty="0"/>
              <a:t>                                                                       'info': '</a:t>
            </a:r>
            <a:r>
              <a:rPr lang="en-US" sz="1050" dirty="0" err="1"/>
              <a:t>energy_only_624</a:t>
            </a:r>
            <a:r>
              <a:rPr lang="en-US" sz="1050" dirty="0"/>
              <a:t>',</a:t>
            </a:r>
          </a:p>
          <a:p>
            <a:r>
              <a:rPr lang="en-US" sz="1050" dirty="0"/>
              <a:t>                                                                      'source': '</a:t>
            </a:r>
            <a:r>
              <a:rPr lang="en-US" sz="1050" dirty="0">
                <a:hlinkClick r:id="rId2"/>
              </a:rPr>
              <a:t>file:///</a:t>
            </a:r>
            <a:r>
              <a:rPr lang="en-US" sz="1050" dirty="0" err="1">
                <a:hlinkClick r:id="rId2"/>
              </a:rPr>
              <a:t>mnt</a:t>
            </a:r>
            <a:r>
              <a:rPr lang="en-US" sz="1050" dirty="0">
                <a:hlinkClick r:id="rId2"/>
              </a:rPr>
              <a:t>/pecan/</a:t>
            </a:r>
            <a:r>
              <a:rPr lang="en-US" sz="1050" dirty="0" err="1">
                <a:hlinkClick r:id="rId2"/>
              </a:rPr>
              <a:t>house_data</a:t>
            </a:r>
            <a:r>
              <a:rPr lang="en-US" sz="1050" dirty="0">
                <a:hlinkClick r:id="rId2"/>
              </a:rPr>
              <a:t>/</a:t>
            </a:r>
            <a:r>
              <a:rPr lang="en-US" sz="1050" dirty="0" err="1">
                <a:hlinkClick r:id="rId2"/>
              </a:rPr>
              <a:t>624_data</a:t>
            </a:r>
            <a:r>
              <a:rPr lang="en-US" sz="1050" dirty="0">
                <a:hlinkClick r:id="rId2"/>
              </a:rPr>
              <a:t>/</a:t>
            </a:r>
            <a:r>
              <a:rPr lang="en-US" sz="1050" dirty="0" err="1">
                <a:hlinkClick r:id="rId2"/>
              </a:rPr>
              <a:t>624_clean_data.csv</a:t>
            </a:r>
            <a:r>
              <a:rPr lang="en-US" sz="1050" dirty="0"/>
              <a:t>'}]},</a:t>
            </a:r>
          </a:p>
          <a:p>
            <a:r>
              <a:rPr lang="en-US" sz="1050" dirty="0"/>
              <a:t>                                               '</a:t>
            </a:r>
            <a:r>
              <a:rPr lang="en-US" sz="1050" dirty="0" err="1"/>
              <a:t>swarmSize</a:t>
            </a:r>
            <a:r>
              <a:rPr lang="en-US" sz="1050" dirty="0"/>
              <a:t>': 'medium'}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6219" y="44958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... through a hierarchal directory structure (makes automation/production much easier/saner).</a:t>
            </a:r>
            <a:endParaRPr lang="en-US" dirty="0"/>
          </a:p>
        </p:txBody>
      </p:sp>
      <p:pic>
        <p:nvPicPr>
          <p:cNvPr id="6" name="Picture 4" descr="Branching Tre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054" y="1295400"/>
            <a:ext cx="438150" cy="5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6219" y="5553342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Can be </a:t>
            </a:r>
            <a:r>
              <a:rPr lang="en-US" sz="2800" dirty="0" smtClean="0"/>
              <a:t>done</a:t>
            </a:r>
            <a:r>
              <a:rPr lang="en-US" dirty="0" smtClean="0"/>
              <a:t>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5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... which produces a parameterized starting point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1" y="979468"/>
            <a:ext cx="36576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MODEL_PARAMS</a:t>
            </a:r>
            <a:r>
              <a:rPr lang="en-US" sz="800" dirty="0"/>
              <a:t> = {'</a:t>
            </a:r>
            <a:r>
              <a:rPr lang="en-US" sz="800" dirty="0" err="1"/>
              <a:t>aggregationInfo</a:t>
            </a:r>
            <a:r>
              <a:rPr lang="en-US" sz="800" dirty="0"/>
              <a:t>': {'days': 0,</a:t>
            </a:r>
          </a:p>
          <a:p>
            <a:r>
              <a:rPr lang="en-US" sz="800" dirty="0"/>
              <a:t>                     'fields': [],</a:t>
            </a:r>
          </a:p>
          <a:p>
            <a:r>
              <a:rPr lang="en-US" sz="800" dirty="0"/>
              <a:t>                     'hours': 0,</a:t>
            </a:r>
          </a:p>
          <a:p>
            <a:r>
              <a:rPr lang="en-US" sz="800" dirty="0"/>
              <a:t>                     'microseconds': 0,</a:t>
            </a:r>
          </a:p>
          <a:p>
            <a:r>
              <a:rPr lang="en-US" sz="800" dirty="0"/>
              <a:t>                     'milliseconds': 0,</a:t>
            </a:r>
          </a:p>
          <a:p>
            <a:r>
              <a:rPr lang="en-US" sz="800" dirty="0"/>
              <a:t>                     'minutes': 0,</a:t>
            </a:r>
          </a:p>
          <a:p>
            <a:r>
              <a:rPr lang="en-US" sz="800" dirty="0"/>
              <a:t>                     'months': 0,</a:t>
            </a:r>
          </a:p>
          <a:p>
            <a:r>
              <a:rPr lang="en-US" sz="800" dirty="0"/>
              <a:t>                     'seconds': 0,</a:t>
            </a:r>
          </a:p>
          <a:p>
            <a:r>
              <a:rPr lang="en-US" sz="800" dirty="0"/>
              <a:t>                     'weeks': 0,</a:t>
            </a:r>
          </a:p>
          <a:p>
            <a:r>
              <a:rPr lang="en-US" sz="800" dirty="0"/>
              <a:t>                     'years': 0},</a:t>
            </a:r>
          </a:p>
          <a:p>
            <a:r>
              <a:rPr lang="en-US" sz="800" dirty="0"/>
              <a:t> 'model': '</a:t>
            </a:r>
            <a:r>
              <a:rPr lang="en-US" sz="800" dirty="0" err="1"/>
              <a:t>CLA</a:t>
            </a:r>
            <a:r>
              <a:rPr lang="en-US" sz="800" dirty="0"/>
              <a:t>',</a:t>
            </a:r>
          </a:p>
          <a:p>
            <a:r>
              <a:rPr lang="en-US" sz="800" dirty="0"/>
              <a:t> '</a:t>
            </a:r>
            <a:r>
              <a:rPr lang="en-US" sz="800" dirty="0" err="1"/>
              <a:t>modelParams</a:t>
            </a:r>
            <a:r>
              <a:rPr lang="en-US" sz="800" dirty="0"/>
              <a:t>': {'</a:t>
            </a:r>
            <a:r>
              <a:rPr lang="en-US" sz="800" dirty="0" err="1"/>
              <a:t>anomalyParams</a:t>
            </a:r>
            <a:r>
              <a:rPr lang="en-US" sz="800" dirty="0"/>
              <a:t>': {</a:t>
            </a:r>
            <a:r>
              <a:rPr lang="en-US" sz="800" dirty="0" err="1"/>
              <a:t>u'anomalyCacheRecords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</a:t>
            </a:r>
            <a:r>
              <a:rPr lang="en-US" sz="800" dirty="0" err="1"/>
              <a:t>u'autoDetectThreshold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</a:t>
            </a:r>
            <a:r>
              <a:rPr lang="en-US" sz="800" dirty="0" err="1"/>
              <a:t>u'autoDetectWaitRecords</a:t>
            </a:r>
            <a:r>
              <a:rPr lang="en-US" sz="800" dirty="0"/>
              <a:t>': None},</a:t>
            </a:r>
          </a:p>
          <a:p>
            <a:r>
              <a:rPr lang="en-US" sz="800" dirty="0"/>
              <a:t>                 '</a:t>
            </a:r>
            <a:r>
              <a:rPr lang="en-US" sz="800" dirty="0" err="1"/>
              <a:t>clParams</a:t>
            </a:r>
            <a:r>
              <a:rPr lang="en-US" sz="800" dirty="0"/>
              <a:t>': {'alpha': 0.050050000000000004,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clVerbosity</a:t>
            </a:r>
            <a:r>
              <a:rPr lang="en-US" sz="800" dirty="0"/>
              <a:t>': 0,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regionName</a:t>
            </a:r>
            <a:r>
              <a:rPr lang="en-US" sz="800" dirty="0"/>
              <a:t>': '</a:t>
            </a:r>
            <a:r>
              <a:rPr lang="en-US" sz="800" dirty="0" err="1"/>
              <a:t>CLAClassifierRegion</a:t>
            </a:r>
            <a:r>
              <a:rPr lang="en-US" sz="800" dirty="0"/>
              <a:t>',</a:t>
            </a:r>
          </a:p>
          <a:p>
            <a:r>
              <a:rPr lang="en-US" sz="800" dirty="0"/>
              <a:t>                              'steps': '40'},</a:t>
            </a:r>
          </a:p>
          <a:p>
            <a:r>
              <a:rPr lang="en-US" sz="800" dirty="0"/>
              <a:t>                 '</a:t>
            </a:r>
            <a:r>
              <a:rPr lang="en-US" sz="800" dirty="0" err="1"/>
              <a:t>inferenceType</a:t>
            </a:r>
            <a:r>
              <a:rPr lang="en-US" sz="800" dirty="0"/>
              <a:t>': '</a:t>
            </a:r>
            <a:r>
              <a:rPr lang="en-US" sz="800" dirty="0" err="1"/>
              <a:t>TemporalMultiStep</a:t>
            </a:r>
            <a:r>
              <a:rPr lang="en-US" sz="800" dirty="0"/>
              <a:t>',</a:t>
            </a:r>
          </a:p>
          <a:p>
            <a:r>
              <a:rPr lang="en-US" sz="800" dirty="0"/>
              <a:t>                 '</a:t>
            </a:r>
            <a:r>
              <a:rPr lang="en-US" sz="800" dirty="0" err="1"/>
              <a:t>sensorParams</a:t>
            </a:r>
            <a:r>
              <a:rPr lang="en-US" sz="800" dirty="0"/>
              <a:t>': {'encoders': {'_</a:t>
            </a:r>
            <a:r>
              <a:rPr lang="en-US" sz="800" dirty="0" err="1"/>
              <a:t>classifierInput</a:t>
            </a:r>
            <a:r>
              <a:rPr lang="en-US" sz="800" dirty="0"/>
              <a:t>': {'</a:t>
            </a:r>
            <a:r>
              <a:rPr lang="en-US" sz="800" dirty="0" err="1"/>
              <a:t>classifierOnly</a:t>
            </a:r>
            <a:r>
              <a:rPr lang="en-US" sz="800" dirty="0"/>
              <a:t>': True,</a:t>
            </a:r>
          </a:p>
          <a:p>
            <a:r>
              <a:rPr lang="en-US" sz="800" dirty="0"/>
              <a:t>                                                                    '</a:t>
            </a:r>
            <a:r>
              <a:rPr lang="en-US" sz="800" dirty="0" err="1"/>
              <a:t>clipInput</a:t>
            </a:r>
            <a:r>
              <a:rPr lang="en-US" sz="800" dirty="0"/>
              <a:t>': True,</a:t>
            </a:r>
          </a:p>
          <a:p>
            <a:r>
              <a:rPr lang="en-US" sz="800" dirty="0"/>
              <a:t>                                                                    'fieldname': '</a:t>
            </a:r>
            <a:r>
              <a:rPr lang="en-US" sz="800" dirty="0" err="1"/>
              <a:t>euse</a:t>
            </a:r>
            <a:r>
              <a:rPr lang="en-US" sz="800" dirty="0"/>
              <a:t>',</a:t>
            </a:r>
          </a:p>
          <a:p>
            <a:r>
              <a:rPr lang="en-US" sz="800" dirty="0"/>
              <a:t>                                                                    '</a:t>
            </a:r>
            <a:r>
              <a:rPr lang="en-US" sz="800" dirty="0" err="1"/>
              <a:t>maxval</a:t>
            </a:r>
            <a:r>
              <a:rPr lang="en-US" sz="800" dirty="0"/>
              <a:t>': 35.0,</a:t>
            </a:r>
          </a:p>
          <a:p>
            <a:r>
              <a:rPr lang="en-US" sz="800" dirty="0"/>
              <a:t>                                                                    '</a:t>
            </a:r>
            <a:r>
              <a:rPr lang="en-US" sz="800" dirty="0" err="1"/>
              <a:t>minval</a:t>
            </a:r>
            <a:r>
              <a:rPr lang="en-US" sz="800" dirty="0"/>
              <a:t>': 10.0,</a:t>
            </a:r>
          </a:p>
          <a:p>
            <a:r>
              <a:rPr lang="en-US" sz="800" dirty="0"/>
              <a:t>                                                                    'n': 275,</a:t>
            </a:r>
          </a:p>
          <a:p>
            <a:r>
              <a:rPr lang="en-US" sz="800" dirty="0"/>
              <a:t>                                                                    'name': '_</a:t>
            </a:r>
            <a:r>
              <a:rPr lang="en-US" sz="800" dirty="0" err="1"/>
              <a:t>classifierInput</a:t>
            </a:r>
            <a:r>
              <a:rPr lang="en-US" sz="800" dirty="0"/>
              <a:t>',</a:t>
            </a:r>
          </a:p>
          <a:p>
            <a:r>
              <a:rPr lang="en-US" sz="800" dirty="0"/>
              <a:t>                                                                    'type': '</a:t>
            </a:r>
            <a:r>
              <a:rPr lang="en-US" sz="800" dirty="0" err="1"/>
              <a:t>ScalarEncoder</a:t>
            </a:r>
            <a:r>
              <a:rPr lang="en-US" sz="800" dirty="0"/>
              <a:t>',</a:t>
            </a:r>
          </a:p>
          <a:p>
            <a:r>
              <a:rPr lang="en-US" sz="800" dirty="0"/>
              <a:t>                                                                    'w': 21},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u'buildup</a:t>
            </a:r>
            <a:r>
              <a:rPr lang="en-US" sz="800" dirty="0"/>
              <a:t>': {'</a:t>
            </a:r>
            <a:r>
              <a:rPr lang="en-US" sz="800" dirty="0" err="1"/>
              <a:t>clipInput</a:t>
            </a:r>
            <a:r>
              <a:rPr lang="en-US" sz="800" dirty="0"/>
              <a:t>': True,</a:t>
            </a:r>
          </a:p>
          <a:p>
            <a:r>
              <a:rPr lang="en-US" sz="800" dirty="0"/>
              <a:t>                                                            'fieldname': 'buildup',</a:t>
            </a:r>
          </a:p>
          <a:p>
            <a:r>
              <a:rPr lang="en-US" sz="800" dirty="0"/>
              <a:t>                                                            '</a:t>
            </a:r>
            <a:r>
              <a:rPr lang="en-US" sz="800" dirty="0" err="1"/>
              <a:t>maxval</a:t>
            </a:r>
            <a:r>
              <a:rPr lang="en-US" sz="800" dirty="0"/>
              <a:t>': 100.0,</a:t>
            </a:r>
          </a:p>
          <a:p>
            <a:r>
              <a:rPr lang="en-US" sz="800" dirty="0"/>
              <a:t>                                                            '</a:t>
            </a:r>
            <a:r>
              <a:rPr lang="en-US" sz="800" dirty="0" err="1"/>
              <a:t>minval</a:t>
            </a:r>
            <a:r>
              <a:rPr lang="en-US" sz="800" dirty="0"/>
              <a:t>': -100.0,</a:t>
            </a:r>
          </a:p>
          <a:p>
            <a:r>
              <a:rPr lang="en-US" sz="800" dirty="0"/>
              <a:t>                                                            'n': 272,</a:t>
            </a:r>
          </a:p>
          <a:p>
            <a:r>
              <a:rPr lang="en-US" sz="800" dirty="0"/>
              <a:t>                                                            'name': 'buildup',</a:t>
            </a:r>
          </a:p>
          <a:p>
            <a:r>
              <a:rPr lang="en-US" sz="800" dirty="0"/>
              <a:t>                                                            'type': '</a:t>
            </a:r>
            <a:r>
              <a:rPr lang="en-US" sz="800" dirty="0" err="1"/>
              <a:t>ScalarEncoder</a:t>
            </a:r>
            <a:r>
              <a:rPr lang="en-US" sz="800" dirty="0"/>
              <a:t>',</a:t>
            </a:r>
          </a:p>
          <a:p>
            <a:r>
              <a:rPr lang="en-US" sz="800" dirty="0"/>
              <a:t>                                                            'w': 21},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u'euse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u'humid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u'is_daylight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u'sec_since_rise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u'temp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u'timestamp_dayOfWeek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u'timestamp_timeOfDay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u'timestamp_weekend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             </a:t>
            </a:r>
            <a:r>
              <a:rPr lang="en-US" sz="800" dirty="0" err="1"/>
              <a:t>u'wind</a:t>
            </a:r>
            <a:r>
              <a:rPr lang="en-US" sz="800" dirty="0"/>
              <a:t>': None},</a:t>
            </a:r>
          </a:p>
          <a:p>
            <a:r>
              <a:rPr lang="en-US" sz="800" dirty="0"/>
              <a:t>                                  '</a:t>
            </a:r>
            <a:r>
              <a:rPr lang="en-US" sz="800" dirty="0" err="1"/>
              <a:t>sensorAutoReset</a:t>
            </a:r>
            <a:r>
              <a:rPr lang="en-US" sz="800" dirty="0"/>
              <a:t>': None,</a:t>
            </a:r>
          </a:p>
          <a:p>
            <a:r>
              <a:rPr lang="en-US" sz="800" dirty="0"/>
              <a:t>                                  'verbosity': 0</a:t>
            </a:r>
            <a:r>
              <a:rPr lang="en-US" sz="800" dirty="0" smtClean="0"/>
              <a:t>},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3955992" y="12192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'</a:t>
            </a:r>
            <a:r>
              <a:rPr lang="en-US" sz="800" dirty="0" err="1" smtClean="0"/>
              <a:t>spEnable</a:t>
            </a:r>
            <a:r>
              <a:rPr lang="en-US" sz="800" dirty="0"/>
              <a:t>': True,</a:t>
            </a:r>
          </a:p>
          <a:p>
            <a:r>
              <a:rPr lang="en-US" sz="800" dirty="0"/>
              <a:t>                 '</a:t>
            </a:r>
            <a:r>
              <a:rPr lang="en-US" sz="800" dirty="0" err="1"/>
              <a:t>spParams</a:t>
            </a:r>
            <a:r>
              <a:rPr lang="en-US" sz="800" dirty="0"/>
              <a:t>': {'</a:t>
            </a:r>
            <a:r>
              <a:rPr lang="en-US" sz="800" dirty="0" err="1"/>
              <a:t>columnCount</a:t>
            </a:r>
            <a:r>
              <a:rPr lang="en-US" sz="800" dirty="0"/>
              <a:t>': 2048,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globalInhibition</a:t>
            </a:r>
            <a:r>
              <a:rPr lang="en-US" sz="800" dirty="0"/>
              <a:t>': 1,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inputWidth</a:t>
            </a:r>
            <a:r>
              <a:rPr lang="en-US" sz="800" dirty="0"/>
              <a:t>': 0,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maxBoost</a:t>
            </a:r>
            <a:r>
              <a:rPr lang="en-US" sz="800" dirty="0"/>
              <a:t>': 2.0,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numActiveColumnsPerInhArea</a:t>
            </a:r>
            <a:r>
              <a:rPr lang="en-US" sz="800" dirty="0"/>
              <a:t>': 40,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potentialPct</a:t>
            </a:r>
            <a:r>
              <a:rPr lang="en-US" sz="800" dirty="0"/>
              <a:t>': 0.8,</a:t>
            </a:r>
          </a:p>
          <a:p>
            <a:r>
              <a:rPr lang="en-US" sz="800" dirty="0"/>
              <a:t>                              'seed': 1956,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spVerbosity</a:t>
            </a:r>
            <a:r>
              <a:rPr lang="en-US" sz="800" dirty="0"/>
              <a:t>': 0,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spatialImp</a:t>
            </a:r>
            <a:r>
              <a:rPr lang="en-US" sz="800" dirty="0"/>
              <a:t>': '</a:t>
            </a:r>
            <a:r>
              <a:rPr lang="en-US" sz="800" dirty="0" err="1"/>
              <a:t>cpp</a:t>
            </a:r>
            <a:r>
              <a:rPr lang="en-US" sz="800" dirty="0"/>
              <a:t>',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synPermActiveInc</a:t>
            </a:r>
            <a:r>
              <a:rPr lang="en-US" sz="800" dirty="0"/>
              <a:t>': 0.05,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synPermConnected</a:t>
            </a:r>
            <a:r>
              <a:rPr lang="en-US" sz="800" dirty="0"/>
              <a:t>': 0.1,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synPermInactiveDec</a:t>
            </a:r>
            <a:r>
              <a:rPr lang="en-US" sz="800" dirty="0"/>
              <a:t>': 0.05015},</a:t>
            </a:r>
          </a:p>
          <a:p>
            <a:r>
              <a:rPr lang="en-US" sz="800" dirty="0"/>
              <a:t>                 '</a:t>
            </a:r>
            <a:r>
              <a:rPr lang="en-US" sz="800" dirty="0" err="1"/>
              <a:t>tpEnable</a:t>
            </a:r>
            <a:r>
              <a:rPr lang="en-US" sz="800" dirty="0"/>
              <a:t>': True,</a:t>
            </a:r>
          </a:p>
          <a:p>
            <a:r>
              <a:rPr lang="en-US" sz="800" dirty="0"/>
              <a:t>                 '</a:t>
            </a:r>
            <a:r>
              <a:rPr lang="en-US" sz="800" dirty="0" err="1"/>
              <a:t>tpParams</a:t>
            </a:r>
            <a:r>
              <a:rPr lang="en-US" sz="800" dirty="0"/>
              <a:t>': {'</a:t>
            </a:r>
            <a:r>
              <a:rPr lang="en-US" sz="800" dirty="0" err="1"/>
              <a:t>activationThreshold</a:t>
            </a:r>
            <a:r>
              <a:rPr lang="en-US" sz="800" dirty="0"/>
              <a:t>': 14,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cellsPerColumn</a:t>
            </a:r>
            <a:r>
              <a:rPr lang="en-US" sz="800" dirty="0"/>
              <a:t>': 32,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columnCount</a:t>
            </a:r>
            <a:r>
              <a:rPr lang="en-US" sz="800" dirty="0"/>
              <a:t>': 2048,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globalDecay</a:t>
            </a:r>
            <a:r>
              <a:rPr lang="en-US" sz="800" dirty="0"/>
              <a:t>': 0.0,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initialPerm</a:t>
            </a:r>
            <a:r>
              <a:rPr lang="en-US" sz="800" dirty="0"/>
              <a:t>': 0.21,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inputWidth</a:t>
            </a:r>
            <a:r>
              <a:rPr lang="en-US" sz="800" dirty="0"/>
              <a:t>': 2048,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maxAge</a:t>
            </a:r>
            <a:r>
              <a:rPr lang="en-US" sz="800" dirty="0"/>
              <a:t>': 0,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maxSegmentsPerCell</a:t>
            </a:r>
            <a:r>
              <a:rPr lang="en-US" sz="800" dirty="0"/>
              <a:t>': 128,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maxSynapsesPerSegment</a:t>
            </a:r>
            <a:r>
              <a:rPr lang="en-US" sz="800" dirty="0"/>
              <a:t>': 32,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minThreshold</a:t>
            </a:r>
            <a:r>
              <a:rPr lang="en-US" sz="800" dirty="0"/>
              <a:t>': 11,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newSynapseCount</a:t>
            </a:r>
            <a:r>
              <a:rPr lang="en-US" sz="800" dirty="0"/>
              <a:t>': 20,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outputType</a:t>
            </a:r>
            <a:r>
              <a:rPr lang="en-US" sz="800" dirty="0"/>
              <a:t>': 'normal',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pamLength</a:t>
            </a:r>
            <a:r>
              <a:rPr lang="en-US" sz="800" dirty="0"/>
              <a:t>': 3,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permanenceDec</a:t>
            </a:r>
            <a:r>
              <a:rPr lang="en-US" sz="800" dirty="0"/>
              <a:t>': 0.1,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permanenceInc</a:t>
            </a:r>
            <a:r>
              <a:rPr lang="en-US" sz="800" dirty="0"/>
              <a:t>': 0.1,</a:t>
            </a:r>
          </a:p>
          <a:p>
            <a:r>
              <a:rPr lang="en-US" sz="800" dirty="0"/>
              <a:t>                              'seed': 1960,</a:t>
            </a:r>
          </a:p>
          <a:p>
            <a:r>
              <a:rPr lang="en-US" sz="800" dirty="0"/>
              <a:t>                              '</a:t>
            </a:r>
            <a:r>
              <a:rPr lang="en-US" sz="800" dirty="0" err="1"/>
              <a:t>temporalImp</a:t>
            </a:r>
            <a:r>
              <a:rPr lang="en-US" sz="800" dirty="0"/>
              <a:t>': '</a:t>
            </a:r>
            <a:r>
              <a:rPr lang="en-US" sz="800" dirty="0" err="1"/>
              <a:t>cpp</a:t>
            </a:r>
            <a:r>
              <a:rPr lang="en-US" sz="800" dirty="0"/>
              <a:t>',</a:t>
            </a:r>
          </a:p>
          <a:p>
            <a:r>
              <a:rPr lang="en-US" sz="800" dirty="0"/>
              <a:t>                              'verbosity': 0},</a:t>
            </a:r>
          </a:p>
          <a:p>
            <a:r>
              <a:rPr lang="en-US" sz="800" dirty="0"/>
              <a:t>                 '</a:t>
            </a:r>
            <a:r>
              <a:rPr lang="en-US" sz="800" dirty="0" err="1"/>
              <a:t>trainSPNetOnlyIfRequested</a:t>
            </a:r>
            <a:r>
              <a:rPr lang="en-US" sz="800" dirty="0"/>
              <a:t>': False},</a:t>
            </a:r>
          </a:p>
          <a:p>
            <a:r>
              <a:rPr lang="en-US" sz="800" dirty="0"/>
              <a:t> '</a:t>
            </a:r>
            <a:r>
              <a:rPr lang="en-US" sz="800" dirty="0" err="1"/>
              <a:t>predictAheadTime</a:t>
            </a:r>
            <a:r>
              <a:rPr lang="en-US" sz="800" dirty="0"/>
              <a:t>': None,</a:t>
            </a:r>
          </a:p>
          <a:p>
            <a:r>
              <a:rPr lang="en-US" sz="800" dirty="0"/>
              <a:t> 'version': 1}</a:t>
            </a:r>
          </a:p>
        </p:txBody>
      </p:sp>
    </p:spTree>
    <p:extLst>
      <p:ext uri="{BB962C8B-B14F-4D97-AF65-F5344CB8AC3E}">
        <p14:creationId xmlns:p14="http://schemas.microsoft.com/office/powerpoint/2010/main" val="4216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8793"/>
            <a:ext cx="4724400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838200"/>
            <a:ext cx="5181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2670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How much learning should be provided? 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From a certain perspective the answer is "the more, the better". 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another, the answer is "...but you don't want to train them to the point where they can only predict the past</a:t>
            </a:r>
            <a:r>
              <a:rPr lang="en-US" dirty="0" smtClean="0"/>
              <a:t>.“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things do learn over time, as can be demonstrated.    Here's a house from San Diego (different data source) and the results of training up to 100 iterations.</a:t>
            </a:r>
          </a:p>
        </p:txBody>
      </p:sp>
      <p:sp>
        <p:nvSpPr>
          <p:cNvPr id="5" name="AutoShape 4" descr="Image result for graduation cap clip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83925"/>
            <a:ext cx="8788638" cy="190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Branching Tre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584" y="1752600"/>
            <a:ext cx="438150" cy="5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5851448"/>
            <a:ext cx="674583" cy="59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48626" y="5851448"/>
            <a:ext cx="6972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Performance is not as I expected as I attempted real </a:t>
            </a:r>
            <a:r>
              <a:rPr lang="en-US" sz="1400" dirty="0" smtClean="0"/>
              <a:t>production.  Adding </a:t>
            </a:r>
            <a:r>
              <a:rPr lang="en-US" sz="1400" dirty="0"/>
              <a:t>information e.g., weather, heat buildup, etc.  had a substantial effect on </a:t>
            </a:r>
            <a:r>
              <a:rPr lang="en-US" sz="1400" dirty="0" smtClean="0"/>
              <a:t>performance/throughput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488" y="609600"/>
            <a:ext cx="1228725" cy="65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5" y="262876"/>
            <a:ext cx="6321429" cy="19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685800"/>
            <a:ext cx="2667000" cy="457200"/>
          </a:xfrm>
          <a:solidFill>
            <a:schemeClr val="bg1"/>
          </a:solidFill>
        </p:spPr>
        <p:txBody>
          <a:bodyPr anchor="ctr" anchorCtr="0"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Calibration</a:t>
            </a:r>
            <a:endParaRPr lang="en-US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31" y="572437"/>
            <a:ext cx="1247310" cy="6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83" y="2752457"/>
            <a:ext cx="513094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5960" y="4678472"/>
            <a:ext cx="25146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Assigned weights to each trained model via </a:t>
            </a:r>
            <a:r>
              <a:rPr lang="en-US" sz="1600" dirty="0" err="1" smtClean="0"/>
              <a:t>OLS</a:t>
            </a:r>
            <a:r>
              <a:rPr lang="en-US" sz="1600" dirty="0" smtClean="0"/>
              <a:t> multiple linear regression. Best fit of (training loads * training weights) to observed loads.</a:t>
            </a:r>
            <a:endParaRPr lang="en-US" sz="1600" dirty="0"/>
          </a:p>
        </p:txBody>
      </p:sp>
      <p:pic>
        <p:nvPicPr>
          <p:cNvPr id="8" name="Picture 4" descr="Branching Tre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35233"/>
            <a:ext cx="438150" cy="5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368" y="3297977"/>
            <a:ext cx="1023032" cy="2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368" y="3642945"/>
            <a:ext cx="1023032" cy="2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368" y="4012224"/>
            <a:ext cx="1023032" cy="2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91660" y="2752457"/>
            <a:ext cx="78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Loads</a:t>
            </a:r>
            <a:endParaRPr lang="en-US" dirty="0"/>
          </a:p>
        </p:txBody>
      </p:sp>
      <p:cxnSp>
        <p:nvCxnSpPr>
          <p:cNvPr id="4" name="Straight Arrow Connector 3"/>
          <p:cNvCxnSpPr>
            <a:endCxn id="6" idx="3"/>
          </p:cNvCxnSpPr>
          <p:nvPr/>
        </p:nvCxnSpPr>
        <p:spPr>
          <a:xfrm flipH="1" flipV="1">
            <a:off x="2286000" y="3401589"/>
            <a:ext cx="1371600" cy="1475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28800" y="3297977"/>
            <a:ext cx="457200" cy="207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8976" y="2752457"/>
            <a:ext cx="1078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28800" y="3637082"/>
            <a:ext cx="457200" cy="207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0008" y="4012224"/>
            <a:ext cx="457200" cy="207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286000" y="3802242"/>
            <a:ext cx="1371600" cy="115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265484" y="4177296"/>
            <a:ext cx="1392116" cy="92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2720" y="2590800"/>
            <a:ext cx="222577" cy="365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Against “Naive”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Does the weighted average of the models trained against individual houses accurately predict the average load or the “other half” of the data?</a:t>
            </a:r>
            <a:endParaRPr lang="en-US" dirty="0"/>
          </a:p>
        </p:txBody>
      </p:sp>
      <p:pic>
        <p:nvPicPr>
          <p:cNvPr id="17410" name="Picture 2" descr="https://encrypted-tbn0.gstatic.com/images?q=tbn:ANd9GcS07YgTHgbTtB6upvweVAAwLnZqcKXVxMEpu-LMOgcdJYcgJ3eB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1000"/>
            <a:ext cx="1504950" cy="22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943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And the results are ...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206544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Branching Tre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676400"/>
            <a:ext cx="438150" cy="5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Uncertain, But Not Promising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5029200"/>
            <a:ext cx="6172200" cy="792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... but it might just be a matter of scaling?</a:t>
            </a:r>
            <a:endParaRPr 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010400" cy="228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8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Predicted Loads by 2.5 Yields: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898233" cy="27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5029200"/>
            <a:ext cx="6172200" cy="79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... which is much closer to what I had in mind – not quite sure it worked as expected.  But that’s OK.  It’s a work in progress ...</a:t>
            </a:r>
            <a:endParaRPr lang="en-US" dirty="0"/>
          </a:p>
        </p:txBody>
      </p:sp>
      <p:pic>
        <p:nvPicPr>
          <p:cNvPr id="6" name="Picture 4" descr="Branching Tre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81200"/>
            <a:ext cx="438150" cy="5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35052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Impetus For This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an energy scientist and </a:t>
            </a:r>
            <a:r>
              <a:rPr lang="en-US" dirty="0" err="1" smtClean="0"/>
              <a:t>psychometrician</a:t>
            </a:r>
            <a:r>
              <a:rPr lang="en-US" dirty="0" smtClean="0"/>
              <a:t>, I was intrigued by </a:t>
            </a:r>
            <a:r>
              <a:rPr lang="en-US" dirty="0" err="1" smtClean="0"/>
              <a:t>NuPIC</a:t>
            </a:r>
            <a:r>
              <a:rPr lang="en-US" dirty="0" smtClean="0"/>
              <a:t> (</a:t>
            </a:r>
            <a:r>
              <a:rPr lang="en-US" dirty="0" err="1" smtClean="0"/>
              <a:t>Numenta</a:t>
            </a:r>
            <a:r>
              <a:rPr lang="en-US" dirty="0" smtClean="0"/>
              <a:t>) talk @ </a:t>
            </a:r>
            <a:r>
              <a:rPr lang="en-US" dirty="0" err="1" smtClean="0"/>
              <a:t>OSCON</a:t>
            </a:r>
            <a:r>
              <a:rPr lang="en-US" dirty="0" smtClean="0"/>
              <a:t>, 2013.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this could be accomplished quickly and cheaply for one building, what else is possible?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9" y="3124200"/>
            <a:ext cx="74485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1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 and as </a:t>
            </a:r>
            <a:r>
              <a:rPr lang="en-US" dirty="0"/>
              <a:t>t</a:t>
            </a:r>
            <a:r>
              <a:rPr lang="en-US" dirty="0" smtClean="0"/>
              <a:t>hey say in Chicago: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0"/>
            <a:ext cx="2285999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2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next year.  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912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... and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ubs</a:t>
            </a:r>
            <a:r>
              <a:rPr lang="en-US" b="1" dirty="0" smtClean="0"/>
              <a:t>!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590799"/>
            <a:ext cx="4721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Patrick Barton</a:t>
            </a:r>
          </a:p>
          <a:p>
            <a:pPr algn="ctr"/>
            <a:r>
              <a:rPr lang="en-US" sz="4000" dirty="0" err="1" smtClean="0"/>
              <a:t>barton.pj@gmail.com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19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Very Brief Overview of </a:t>
            </a:r>
            <a:r>
              <a:rPr lang="en-US" dirty="0" err="1" smtClean="0"/>
              <a:t>HTM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24600"/>
            <a:ext cx="82296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Source:  http://</a:t>
            </a:r>
            <a:r>
              <a:rPr lang="en-US" sz="1200" dirty="0" err="1" smtClean="0"/>
              <a:t>numenta.com</a:t>
            </a:r>
            <a:r>
              <a:rPr lang="en-US" sz="1200" dirty="0" smtClean="0"/>
              <a:t>/assets/</a:t>
            </a:r>
            <a:r>
              <a:rPr lang="en-US" sz="1200" dirty="0" err="1" smtClean="0"/>
              <a:t>pdf</a:t>
            </a:r>
            <a:r>
              <a:rPr lang="en-US" sz="1200" dirty="0" smtClean="0"/>
              <a:t>/whitepapers/hierarchical-temporal-memory-cortical-learning-algorithm-0.2.1-en.pdf</a:t>
            </a:r>
            <a:endParaRPr lang="en-US" sz="12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51" y="1874372"/>
            <a:ext cx="2162638" cy="1982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4372"/>
            <a:ext cx="425292" cy="1982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51" y="1877933"/>
            <a:ext cx="3991192" cy="1982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69" y="4267200"/>
            <a:ext cx="382704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49" y="3942362"/>
            <a:ext cx="503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stack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942362"/>
            <a:ext cx="118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“cube of stacks”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6014" y="4029341"/>
            <a:ext cx="123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“wiring diagram”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26142" y="5936573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hierarchy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17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aspects</a:t>
            </a:r>
          </a:p>
          <a:p>
            <a:r>
              <a:rPr lang="en-US" dirty="0" smtClean="0"/>
              <a:t>Regulatory issues</a:t>
            </a:r>
          </a:p>
          <a:p>
            <a:r>
              <a:rPr lang="en-US" dirty="0" smtClean="0"/>
              <a:t>Economic realities around managing in real time ...</a:t>
            </a:r>
          </a:p>
          <a:p>
            <a:r>
              <a:rPr lang="en-US" dirty="0" smtClean="0"/>
              <a:t>... when things can go badly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Mistakes ==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vignette on a macro scale: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188227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2800" y="2743200"/>
            <a:ext cx="3581400" cy="2743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875524" y="3657600"/>
            <a:ext cx="1312004" cy="1413369"/>
            <a:chOff x="2875524" y="3657600"/>
            <a:chExt cx="1312004" cy="1413369"/>
          </a:xfrm>
        </p:grpSpPr>
        <p:sp>
          <p:nvSpPr>
            <p:cNvPr id="5" name="Arc 4"/>
            <p:cNvSpPr/>
            <p:nvPr/>
          </p:nvSpPr>
          <p:spPr>
            <a:xfrm rot="17962236" flipV="1">
              <a:off x="2498284" y="4068841"/>
              <a:ext cx="1379368" cy="624887"/>
            </a:xfrm>
            <a:prstGeom prst="arc">
              <a:avLst>
                <a:gd name="adj1" fmla="val 14049747"/>
                <a:gd name="adj2" fmla="val 20585641"/>
              </a:avLst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00400" y="4038600"/>
              <a:ext cx="762000" cy="8211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478096" y="3657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95460" y="372837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9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Mistakes ==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vignette on a macro scale: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188227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875524" y="3657600"/>
            <a:ext cx="1312004" cy="1413369"/>
            <a:chOff x="2875524" y="3657600"/>
            <a:chExt cx="1312004" cy="1413369"/>
          </a:xfrm>
        </p:grpSpPr>
        <p:sp>
          <p:nvSpPr>
            <p:cNvPr id="6" name="Arc 5"/>
            <p:cNvSpPr/>
            <p:nvPr/>
          </p:nvSpPr>
          <p:spPr>
            <a:xfrm rot="17962236" flipV="1">
              <a:off x="2498284" y="4068841"/>
              <a:ext cx="1379368" cy="624887"/>
            </a:xfrm>
            <a:prstGeom prst="arc">
              <a:avLst>
                <a:gd name="adj1" fmla="val 14049747"/>
                <a:gd name="adj2" fmla="val 20585641"/>
              </a:avLst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00400" y="4038600"/>
              <a:ext cx="762000" cy="8211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478096" y="3657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95460" y="372837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6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 billion+ </a:t>
            </a:r>
            <a:r>
              <a:rPr lang="en-US" dirty="0"/>
              <a:t>L</a:t>
            </a:r>
            <a:r>
              <a:rPr lang="en-US" dirty="0" smtClean="0"/>
              <a:t>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Whoops!  (</a:t>
            </a:r>
            <a:r>
              <a:rPr lang="en-US" dirty="0" err="1" smtClean="0"/>
              <a:t>WPPSS</a:t>
            </a:r>
            <a:r>
              <a:rPr lang="en-US" dirty="0" smtClean="0"/>
              <a:t>).  “A handyman’s special”.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00288"/>
            <a:ext cx="4248150" cy="303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5400" y="5715000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photo:  https</a:t>
            </a:r>
            <a:r>
              <a:rPr lang="en-US" sz="1000" dirty="0"/>
              <a:t>://</a:t>
            </a:r>
            <a:r>
              <a:rPr lang="en-US" sz="1000" dirty="0" err="1"/>
              <a:t>ryanjhollander.wordpress.com</a:t>
            </a:r>
            <a:r>
              <a:rPr lang="en-US" sz="1000" dirty="0"/>
              <a:t>/2010/02/08/failed-visions-of-a-nuclear-future-the-</a:t>
            </a:r>
            <a:r>
              <a:rPr lang="en-US" sz="1000" dirty="0" err="1"/>
              <a:t>satsop</a:t>
            </a:r>
            <a:r>
              <a:rPr lang="en-US" sz="1000" dirty="0"/>
              <a:t>-power-plant/</a:t>
            </a:r>
          </a:p>
        </p:txBody>
      </p:sp>
    </p:spTree>
    <p:extLst>
      <p:ext uri="{BB962C8B-B14F-4D97-AF65-F5344CB8AC3E}">
        <p14:creationId xmlns:p14="http://schemas.microsoft.com/office/powerpoint/2010/main" val="9434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Did We Learn Anything?  Yes</a:t>
            </a:r>
            <a:r>
              <a:rPr lang="en-US" dirty="0"/>
              <a:t>.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Understand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1"/>
            <a:ext cx="80010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Demand is driven by granular phenomena</a:t>
            </a:r>
          </a:p>
          <a:p>
            <a:r>
              <a:rPr lang="en-US" sz="2000" dirty="0" smtClean="0"/>
              <a:t>... so let’s drill down: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... but that’s got its own issues - data driven, static, engineering based, etc.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467350" cy="297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9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6689</TotalTime>
  <Words>1796</Words>
  <Application>Microsoft Office PowerPoint</Application>
  <PresentationFormat>On-screen Show (4:3)</PresentationFormat>
  <Paragraphs>326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Applications of Hierarchal Temporal Memory Algorithm Tools to Energy Demand Analysis</vt:lpstr>
      <vt:lpstr>Overview</vt:lpstr>
      <vt:lpstr>Impetus For This Journey</vt:lpstr>
      <vt:lpstr>A Very Brief Overview of HTM Algorithms</vt:lpstr>
      <vt:lpstr>A Bit about Electricity</vt:lpstr>
      <vt:lpstr>Planning Mistakes == Problems</vt:lpstr>
      <vt:lpstr>Planning Mistakes == Problems</vt:lpstr>
      <vt:lpstr>$2 billion+ Later</vt:lpstr>
      <vt:lpstr>Did We Learn Anything?  Yes.   Understand Demand</vt:lpstr>
      <vt:lpstr>We Can Put a Dynamic Spin on Things</vt:lpstr>
      <vt:lpstr>We Can Add a “Psycho Twist”</vt:lpstr>
      <vt:lpstr>However They’re Done, Good Demand Forecasts are Essential</vt:lpstr>
      <vt:lpstr>Circling Back to NuPIC</vt:lpstr>
      <vt:lpstr>Let’s Try to Extrapolate a Tractable Handful of Intensively-Studied Units</vt:lpstr>
      <vt:lpstr>Data Acquisition</vt:lpstr>
      <vt:lpstr>Data Selection </vt:lpstr>
      <vt:lpstr>Data Selection (cont.)</vt:lpstr>
      <vt:lpstr>Weather </vt:lpstr>
      <vt:lpstr>Astronomical Data</vt:lpstr>
      <vt:lpstr>Build/Deploy NuPIC</vt:lpstr>
      <vt:lpstr>Help for Others</vt:lpstr>
      <vt:lpstr>Model Specification</vt:lpstr>
      <vt:lpstr>Model Optimization</vt:lpstr>
      <vt:lpstr>... which produces a parameterized starting point</vt:lpstr>
      <vt:lpstr>Training</vt:lpstr>
      <vt:lpstr>PowerPoint Presentation</vt:lpstr>
      <vt:lpstr>Testing Against “Naive” Data</vt:lpstr>
      <vt:lpstr>Uncertain, But Not Promising</vt:lpstr>
      <vt:lpstr>Scaling Predicted Loads by 2.5 Yields:</vt:lpstr>
      <vt:lpstr>... and as they say in Chicago:</vt:lpstr>
      <vt:lpstr>See you next year.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</cp:revision>
  <dcterms:created xsi:type="dcterms:W3CDTF">2015-07-18T22:58:25Z</dcterms:created>
  <dcterms:modified xsi:type="dcterms:W3CDTF">2015-07-23T17:48:04Z</dcterms:modified>
</cp:coreProperties>
</file>