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 id="2147483661" r:id="rId3"/>
    <p:sldMasterId id="2147483662" r:id="rId4"/>
  </p:sldMasterIdLst>
  <p:notesMasterIdLst>
    <p:notesMasterId r:id="rId17"/>
  </p:notesMasterIdLst>
  <p:sldIdLst>
    <p:sldId id="256" r:id="rId5"/>
    <p:sldId id="257" r:id="rId6"/>
    <p:sldId id="277" r:id="rId7"/>
    <p:sldId id="278" r:id="rId8"/>
    <p:sldId id="258" r:id="rId9"/>
    <p:sldId id="259" r:id="rId10"/>
    <p:sldId id="279" r:id="rId11"/>
    <p:sldId id="280" r:id="rId12"/>
    <p:sldId id="281" r:id="rId13"/>
    <p:sldId id="282" r:id="rId14"/>
    <p:sldId id="283" r:id="rId15"/>
    <p:sldId id="260"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1301" y="3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 name="Google Shape;7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9514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 name="Google Shape;8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 name="Google Shape;8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663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6341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6940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60202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822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type="title">
  <p:cSld name="TITLE">
    <p:spTree>
      <p:nvGrpSpPr>
        <p:cNvPr id="1" name="Shape 14"/>
        <p:cNvGrpSpPr/>
        <p:nvPr/>
      </p:nvGrpSpPr>
      <p:grpSpPr>
        <a:xfrm>
          <a:off x="0" y="0"/>
          <a:ext cx="0" cy="0"/>
          <a:chOff x="0" y="0"/>
          <a:chExt cx="0" cy="0"/>
        </a:xfrm>
      </p:grpSpPr>
      <p:sp>
        <p:nvSpPr>
          <p:cNvPr id="15" name="Google Shape;15;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rgbClr val="D71920"/>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7" name="Google Shape;17;p2"/>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8" name="Google Shape;18;p2"/>
          <p:cNvSpPr txBox="1">
            <a:spLocks noGrp="1"/>
          </p:cNvSpPr>
          <p:nvPr>
            <p:ph type="ftr" idx="11"/>
          </p:nvPr>
        </p:nvSpPr>
        <p:spPr>
          <a:xfrm>
            <a:off x="1157835" y="6310312"/>
            <a:ext cx="903003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ECON-8320 Tolls for Data Analysis | Final Project | Fall 2021</a:t>
            </a:r>
            <a:endParaRPr/>
          </a:p>
        </p:txBody>
      </p:sp>
      <p:sp>
        <p:nvSpPr>
          <p:cNvPr id="19" name="Google Shape;19;p2"/>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b="0" i="0" u="none" strike="noStrike" cap="none">
                <a:solidFill>
                  <a:schemeClr val="dk1"/>
                </a:solidFill>
                <a:latin typeface="Arial"/>
                <a:ea typeface="Arial"/>
                <a:cs typeface="Arial"/>
                <a:sym typeface="Arial"/>
              </a:defRPr>
            </a:lvl1pPr>
            <a:lvl2pPr marL="0" marR="0" lvl="1" indent="0" algn="l" rtl="0">
              <a:spcBef>
                <a:spcPts val="0"/>
              </a:spcBef>
              <a:buNone/>
              <a:defRPr sz="1800" b="0" i="0" u="none" strike="noStrike" cap="none">
                <a:solidFill>
                  <a:schemeClr val="dk1"/>
                </a:solidFill>
                <a:latin typeface="Arial"/>
                <a:ea typeface="Arial"/>
                <a:cs typeface="Arial"/>
                <a:sym typeface="Arial"/>
              </a:defRPr>
            </a:lvl2pPr>
            <a:lvl3pPr marL="0" marR="0" lvl="2" indent="0" algn="l" rtl="0">
              <a:spcBef>
                <a:spcPts val="0"/>
              </a:spcBef>
              <a:buNone/>
              <a:defRPr sz="1800" b="0" i="0" u="none" strike="noStrike" cap="none">
                <a:solidFill>
                  <a:schemeClr val="dk1"/>
                </a:solidFill>
                <a:latin typeface="Arial"/>
                <a:ea typeface="Arial"/>
                <a:cs typeface="Arial"/>
                <a:sym typeface="Arial"/>
              </a:defRPr>
            </a:lvl3pPr>
            <a:lvl4pPr marL="0" marR="0" lvl="3" indent="0" algn="l" rtl="0">
              <a:spcBef>
                <a:spcPts val="0"/>
              </a:spcBef>
              <a:buNone/>
              <a:defRPr sz="1800" b="0" i="0" u="none" strike="noStrike" cap="none">
                <a:solidFill>
                  <a:schemeClr val="dk1"/>
                </a:solidFill>
                <a:latin typeface="Arial"/>
                <a:ea typeface="Arial"/>
                <a:cs typeface="Arial"/>
                <a:sym typeface="Arial"/>
              </a:defRPr>
            </a:lvl4pPr>
            <a:lvl5pPr marL="0" marR="0" lvl="4" indent="0" algn="l" rtl="0">
              <a:spcBef>
                <a:spcPts val="0"/>
              </a:spcBef>
              <a:buNone/>
              <a:defRPr sz="1800" b="0" i="0" u="none" strike="noStrike" cap="none">
                <a:solidFill>
                  <a:schemeClr val="dk1"/>
                </a:solidFill>
                <a:latin typeface="Arial"/>
                <a:ea typeface="Arial"/>
                <a:cs typeface="Arial"/>
                <a:sym typeface="Arial"/>
              </a:defRPr>
            </a:lvl5pPr>
            <a:lvl6pPr marL="0" marR="0" lvl="5" indent="0" algn="l" rtl="0">
              <a:spcBef>
                <a:spcPts val="0"/>
              </a:spcBef>
              <a:buNone/>
              <a:defRPr sz="1800" b="0" i="0" u="none" strike="noStrike" cap="none">
                <a:solidFill>
                  <a:schemeClr val="dk1"/>
                </a:solidFill>
                <a:latin typeface="Arial"/>
                <a:ea typeface="Arial"/>
                <a:cs typeface="Arial"/>
                <a:sym typeface="Arial"/>
              </a:defRPr>
            </a:lvl6pPr>
            <a:lvl7pPr marL="0" marR="0" lvl="6" indent="0" algn="l" rtl="0">
              <a:spcBef>
                <a:spcPts val="0"/>
              </a:spcBef>
              <a:buNone/>
              <a:defRPr sz="1800" b="0" i="0" u="none" strike="noStrike" cap="none">
                <a:solidFill>
                  <a:schemeClr val="dk1"/>
                </a:solidFill>
                <a:latin typeface="Arial"/>
                <a:ea typeface="Arial"/>
                <a:cs typeface="Arial"/>
                <a:sym typeface="Arial"/>
              </a:defRPr>
            </a:lvl7pPr>
            <a:lvl8pPr marL="0" marR="0" lvl="7" indent="0" algn="l" rtl="0">
              <a:spcBef>
                <a:spcPts val="0"/>
              </a:spcBef>
              <a:buNone/>
              <a:defRPr sz="1800" b="0" i="0" u="none" strike="noStrike" cap="none">
                <a:solidFill>
                  <a:schemeClr val="dk1"/>
                </a:solidFill>
                <a:latin typeface="Arial"/>
                <a:ea typeface="Arial"/>
                <a:cs typeface="Arial"/>
                <a:sym typeface="Arial"/>
              </a:defRPr>
            </a:lvl8pPr>
            <a:lvl9pPr marL="0" marR="0" lvl="8" indent="0" algn="l" rtl="0">
              <a:spcBef>
                <a:spcPts val="0"/>
              </a:spcBef>
              <a:buNone/>
              <a:defRPr sz="1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7"/>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838200" y="4869221"/>
            <a:ext cx="10515600" cy="676173"/>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0"/>
              </a:spcBef>
              <a:spcAft>
                <a:spcPts val="0"/>
              </a:spcAft>
              <a:buClr>
                <a:schemeClr val="lt1"/>
              </a:buClr>
              <a:buSzPts val="3200"/>
              <a:buFont typeface="Arial"/>
              <a:buNone/>
              <a:defRPr sz="32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D7192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3"/>
          <p:cNvSpPr txBox="1">
            <a:spLocks noGrp="1"/>
          </p:cNvSpPr>
          <p:nvPr>
            <p:ph type="body" idx="1"/>
          </p:nvPr>
        </p:nvSpPr>
        <p:spPr>
          <a:xfrm>
            <a:off x="838200" y="1825625"/>
            <a:ext cx="10515600" cy="399254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 name="Google Shape;23;p3"/>
          <p:cNvSpPr txBox="1">
            <a:spLocks noGrp="1"/>
          </p:cNvSpPr>
          <p:nvPr>
            <p:ph type="ftr" idx="11"/>
          </p:nvPr>
        </p:nvSpPr>
        <p:spPr>
          <a:xfrm>
            <a:off x="1157835" y="6310312"/>
            <a:ext cx="903003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6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ECON-8320 Tolls for Data Analysis | Final Project | Fall 2021</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4"/>
        <p:cNvGrpSpPr/>
        <p:nvPr/>
      </p:nvGrpSpPr>
      <p:grpSpPr>
        <a:xfrm>
          <a:off x="0" y="0"/>
          <a:ext cx="0" cy="0"/>
          <a:chOff x="0" y="0"/>
          <a:chExt cx="0" cy="0"/>
        </a:xfrm>
      </p:grpSpPr>
      <p:sp>
        <p:nvSpPr>
          <p:cNvPr id="25" name="Google Shape;25;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D7192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4"/>
          <p:cNvSpPr txBox="1">
            <a:spLocks noGrp="1"/>
          </p:cNvSpPr>
          <p:nvPr>
            <p:ph type="body" idx="1"/>
          </p:nvPr>
        </p:nvSpPr>
        <p:spPr>
          <a:xfrm>
            <a:off x="838200" y="1825625"/>
            <a:ext cx="5181600" cy="397636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4"/>
          <p:cNvSpPr txBox="1">
            <a:spLocks noGrp="1"/>
          </p:cNvSpPr>
          <p:nvPr>
            <p:ph type="body" idx="2"/>
          </p:nvPr>
        </p:nvSpPr>
        <p:spPr>
          <a:xfrm>
            <a:off x="6172200" y="1825625"/>
            <a:ext cx="5181600" cy="397636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4"/>
          <p:cNvSpPr txBox="1">
            <a:spLocks noGrp="1"/>
          </p:cNvSpPr>
          <p:nvPr>
            <p:ph type="ftr" idx="11"/>
          </p:nvPr>
        </p:nvSpPr>
        <p:spPr>
          <a:xfrm>
            <a:off x="1157835" y="6310312"/>
            <a:ext cx="903003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6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ECON-8320 Tolls for Data Analysis | Final Project | Fall 2021</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D7192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2" name="Google Shape;32;p5"/>
          <p:cNvSpPr txBox="1">
            <a:spLocks noGrp="1"/>
          </p:cNvSpPr>
          <p:nvPr>
            <p:ph type="body" idx="2"/>
          </p:nvPr>
        </p:nvSpPr>
        <p:spPr>
          <a:xfrm>
            <a:off x="839788" y="2505075"/>
            <a:ext cx="5157787" cy="33242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4" name="Google Shape;34;p5"/>
          <p:cNvSpPr txBox="1">
            <a:spLocks noGrp="1"/>
          </p:cNvSpPr>
          <p:nvPr>
            <p:ph type="body" idx="4"/>
          </p:nvPr>
        </p:nvSpPr>
        <p:spPr>
          <a:xfrm>
            <a:off x="6172200" y="2505075"/>
            <a:ext cx="5183188" cy="33242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5"/>
          <p:cNvSpPr txBox="1">
            <a:spLocks noGrp="1"/>
          </p:cNvSpPr>
          <p:nvPr>
            <p:ph type="ftr" idx="11"/>
          </p:nvPr>
        </p:nvSpPr>
        <p:spPr>
          <a:xfrm>
            <a:off x="1157835" y="6310312"/>
            <a:ext cx="903003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6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ECON-8320 Tolls for Data Analysis | Final Project | Fall 2021</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D71920"/>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39" name="Google Shape;39;p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0" name="Google Shape;40;p6"/>
          <p:cNvSpPr txBox="1">
            <a:spLocks noGrp="1"/>
          </p:cNvSpPr>
          <p:nvPr>
            <p:ph type="ftr" idx="11"/>
          </p:nvPr>
        </p:nvSpPr>
        <p:spPr>
          <a:xfrm>
            <a:off x="1157835" y="6310312"/>
            <a:ext cx="903003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6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ECON-8320 Tolls for Data Analysis | Final Project | Fall 2021</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1"/>
        <p:cNvGrpSpPr/>
        <p:nvPr/>
      </p:nvGrpSpPr>
      <p:grpSpPr>
        <a:xfrm>
          <a:off x="0" y="0"/>
          <a:ext cx="0" cy="0"/>
          <a:chOff x="0" y="0"/>
          <a:chExt cx="0" cy="0"/>
        </a:xfrm>
      </p:grpSpPr>
      <p:sp>
        <p:nvSpPr>
          <p:cNvPr id="42" name="Google Shape;42;p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D71920"/>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7"/>
          <p:cNvSpPr>
            <a:spLocks noGrp="1"/>
          </p:cNvSpPr>
          <p:nvPr>
            <p:ph type="pic" idx="2"/>
          </p:nvPr>
        </p:nvSpPr>
        <p:spPr>
          <a:xfrm>
            <a:off x="5183188" y="987425"/>
            <a:ext cx="6172200" cy="4873625"/>
          </a:xfrm>
          <a:prstGeom prst="rect">
            <a:avLst/>
          </a:prstGeom>
          <a:noFill/>
          <a:ln>
            <a:noFill/>
          </a:ln>
        </p:spPr>
      </p:sp>
      <p:sp>
        <p:nvSpPr>
          <p:cNvPr id="44" name="Google Shape;44;p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5" name="Google Shape;45;p7"/>
          <p:cNvSpPr txBox="1">
            <a:spLocks noGrp="1"/>
          </p:cNvSpPr>
          <p:nvPr>
            <p:ph type="ftr" idx="11"/>
          </p:nvPr>
        </p:nvSpPr>
        <p:spPr>
          <a:xfrm>
            <a:off x="1157835" y="6310312"/>
            <a:ext cx="903003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6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ECON-8320 Tolls for Data Analysis | Final Project | Fall 2021</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48"/>
        <p:cNvGrpSpPr/>
        <p:nvPr/>
      </p:nvGrpSpPr>
      <p:grpSpPr>
        <a:xfrm>
          <a:off x="0" y="0"/>
          <a:ext cx="0" cy="0"/>
          <a:chOff x="0" y="0"/>
          <a:chExt cx="0" cy="0"/>
        </a:xfrm>
      </p:grpSpPr>
      <p:sp>
        <p:nvSpPr>
          <p:cNvPr id="49" name="Google Shape;49;p9"/>
          <p:cNvSpPr txBox="1">
            <a:spLocks noGrp="1"/>
          </p:cNvSpPr>
          <p:nvPr>
            <p:ph type="ctrTitle"/>
          </p:nvPr>
        </p:nvSpPr>
        <p:spPr>
          <a:xfrm>
            <a:off x="914400" y="2802457"/>
            <a:ext cx="9144000" cy="689491"/>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lt1"/>
              </a:buClr>
              <a:buSzPts val="4800"/>
              <a:buFont typeface="Arial"/>
              <a:buNone/>
              <a:defRPr sz="48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0" name="Google Shape;50;p9"/>
          <p:cNvSpPr txBox="1">
            <a:spLocks noGrp="1"/>
          </p:cNvSpPr>
          <p:nvPr>
            <p:ph type="subTitle" idx="1"/>
          </p:nvPr>
        </p:nvSpPr>
        <p:spPr>
          <a:xfrm>
            <a:off x="914400" y="3655047"/>
            <a:ext cx="9144000" cy="117537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1pPr>
            <a:lvl2pPr marR="0" lvl="1" algn="ctr"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Arial"/>
                <a:ea typeface="Arial"/>
                <a:cs typeface="Arial"/>
                <a:sym typeface="Arial"/>
              </a:defRPr>
            </a:lvl2pPr>
            <a:lvl3pPr marR="0" lvl="2" algn="ctr"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3pPr>
            <a:lvl4pPr marR="0" lvl="3" algn="ctr"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4pPr>
            <a:lvl5pPr marR="0" lvl="4" algn="ctr"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5pPr>
            <a:lvl6pPr marR="0" lvl="5" algn="ctr"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6pPr>
            <a:lvl7pPr marR="0" lvl="6" algn="ctr"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7pPr>
            <a:lvl8pPr marR="0" lvl="7" algn="ctr"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8pPr>
            <a:lvl9pPr marR="0" lvl="8" algn="ctr"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9pPr>
          </a:lstStyle>
          <a:p>
            <a:endParaRPr/>
          </a:p>
        </p:txBody>
      </p:sp>
      <p:sp>
        <p:nvSpPr>
          <p:cNvPr id="51" name="Google Shape;51;p9"/>
          <p:cNvSpPr txBox="1">
            <a:spLocks noGrp="1"/>
          </p:cNvSpPr>
          <p:nvPr>
            <p:ph type="dt" idx="10"/>
          </p:nvPr>
        </p:nvSpPr>
        <p:spPr>
          <a:xfrm>
            <a:off x="914400" y="6001218"/>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52" name="Google Shape;52;p9"/>
          <p:cNvSpPr txBox="1">
            <a:spLocks noGrp="1"/>
          </p:cNvSpPr>
          <p:nvPr>
            <p:ph type="body" idx="2"/>
          </p:nvPr>
        </p:nvSpPr>
        <p:spPr>
          <a:xfrm>
            <a:off x="914400" y="4993516"/>
            <a:ext cx="5859463" cy="89376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lt1"/>
              </a:buClr>
              <a:buSzPts val="2000"/>
              <a:buFont typeface="Arial"/>
              <a:buNone/>
              <a:defRPr sz="2000" b="0" i="0" u="none" strike="noStrike" cap="none">
                <a:solidFill>
                  <a:schemeClr val="lt1"/>
                </a:solidFill>
                <a:latin typeface="Arial"/>
                <a:ea typeface="Arial"/>
                <a:cs typeface="Arial"/>
                <a:sym typeface="Arial"/>
              </a:defRPr>
            </a:lvl1pPr>
            <a:lvl2pPr marL="914400" marR="0" lvl="1" indent="-228600"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Arial"/>
                <a:ea typeface="Arial"/>
                <a:cs typeface="Arial"/>
                <a:sym typeface="Arial"/>
              </a:defRPr>
            </a:lvl2pPr>
            <a:lvl3pPr marL="1371600" marR="0" lvl="2" indent="-228600"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Arial"/>
                <a:ea typeface="Arial"/>
                <a:cs typeface="Arial"/>
                <a:sym typeface="Arial"/>
              </a:defRPr>
            </a:lvl3pPr>
            <a:lvl4pPr marL="1828800" marR="0" lvl="3" indent="-228600"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Arial"/>
                <a:ea typeface="Arial"/>
                <a:cs typeface="Arial"/>
                <a:sym typeface="Arial"/>
              </a:defRPr>
            </a:lvl4pPr>
            <a:lvl5pPr marL="2286000" marR="0" lvl="4" indent="-228600"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Title Slide" type="title">
  <p:cSld name="TITLE">
    <p:spTree>
      <p:nvGrpSpPr>
        <p:cNvPr id="1" name="Shape 53"/>
        <p:cNvGrpSpPr/>
        <p:nvPr/>
      </p:nvGrpSpPr>
      <p:grpSpPr>
        <a:xfrm>
          <a:off x="0" y="0"/>
          <a:ext cx="0" cy="0"/>
          <a:chOff x="0" y="0"/>
          <a:chExt cx="0" cy="0"/>
        </a:xfrm>
      </p:grpSpPr>
      <p:sp>
        <p:nvSpPr>
          <p:cNvPr id="54" name="Google Shape;54;p1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lt1"/>
              </a:buClr>
              <a:buSzPts val="6000"/>
              <a:buFont typeface="Arial"/>
              <a:buNone/>
              <a:defRPr sz="6000" b="0"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5" name="Google Shape;55;p1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1pPr>
            <a:lvl2pPr marR="0" lvl="1" algn="ctr"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Arial"/>
                <a:ea typeface="Arial"/>
                <a:cs typeface="Arial"/>
                <a:sym typeface="Arial"/>
              </a:defRPr>
            </a:lvl2pPr>
            <a:lvl3pPr marR="0" lvl="2" algn="ctr"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3pPr>
            <a:lvl4pPr marR="0" lvl="3" algn="ctr"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4pPr>
            <a:lvl5pPr marR="0" lvl="4" algn="ctr"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5pPr>
            <a:lvl6pPr marR="0" lvl="5" algn="ctr"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6pPr>
            <a:lvl7pPr marR="0" lvl="6" algn="ctr"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7pPr>
            <a:lvl8pPr marR="0" lvl="7" algn="ctr"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8pPr>
            <a:lvl9pPr marR="0" lvl="8" algn="ctr"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9pPr>
          </a:lstStyle>
          <a:p>
            <a:endParaRPr/>
          </a:p>
        </p:txBody>
      </p:sp>
      <p:sp>
        <p:nvSpPr>
          <p:cNvPr id="56" name="Google Shape;56;p10"/>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57" name="Google Shape;57;p10"/>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r>
              <a:rPr lang="en-US"/>
              <a:t>ECON-8320 Tolls for Data Analysis | Final Project | Fall 2021</a:t>
            </a:r>
            <a:endParaRPr/>
          </a:p>
        </p:txBody>
      </p:sp>
      <p:sp>
        <p:nvSpPr>
          <p:cNvPr id="58" name="Google Shape;58;p10"/>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lt1"/>
                </a:solidFill>
                <a:latin typeface="Arial"/>
                <a:ea typeface="Arial"/>
                <a:cs typeface="Arial"/>
                <a:sym typeface="Arial"/>
              </a:defRPr>
            </a:lvl1pPr>
            <a:lvl2pPr marL="0" marR="0" lvl="1" indent="0" algn="l" rtl="0">
              <a:spcBef>
                <a:spcPts val="0"/>
              </a:spcBef>
              <a:buNone/>
              <a:defRPr sz="1800">
                <a:solidFill>
                  <a:schemeClr val="lt1"/>
                </a:solidFill>
                <a:latin typeface="Arial"/>
                <a:ea typeface="Arial"/>
                <a:cs typeface="Arial"/>
                <a:sym typeface="Arial"/>
              </a:defRPr>
            </a:lvl2pPr>
            <a:lvl3pPr marL="0" marR="0" lvl="2" indent="0" algn="l" rtl="0">
              <a:spcBef>
                <a:spcPts val="0"/>
              </a:spcBef>
              <a:buNone/>
              <a:defRPr sz="1800">
                <a:solidFill>
                  <a:schemeClr val="lt1"/>
                </a:solidFill>
                <a:latin typeface="Arial"/>
                <a:ea typeface="Arial"/>
                <a:cs typeface="Arial"/>
                <a:sym typeface="Arial"/>
              </a:defRPr>
            </a:lvl3pPr>
            <a:lvl4pPr marL="0" marR="0" lvl="3" indent="0" algn="l" rtl="0">
              <a:spcBef>
                <a:spcPts val="0"/>
              </a:spcBef>
              <a:buNone/>
              <a:defRPr sz="1800">
                <a:solidFill>
                  <a:schemeClr val="lt1"/>
                </a:solidFill>
                <a:latin typeface="Arial"/>
                <a:ea typeface="Arial"/>
                <a:cs typeface="Arial"/>
                <a:sym typeface="Arial"/>
              </a:defRPr>
            </a:lvl4pPr>
            <a:lvl5pPr marL="0" marR="0" lvl="4" indent="0" algn="l" rtl="0">
              <a:spcBef>
                <a:spcPts val="0"/>
              </a:spcBef>
              <a:buNone/>
              <a:defRPr sz="1800">
                <a:solidFill>
                  <a:schemeClr val="lt1"/>
                </a:solidFill>
                <a:latin typeface="Arial"/>
                <a:ea typeface="Arial"/>
                <a:cs typeface="Arial"/>
                <a:sym typeface="Arial"/>
              </a:defRPr>
            </a:lvl5pPr>
            <a:lvl6pPr marL="0" marR="0" lvl="5" indent="0" algn="l" rtl="0">
              <a:spcBef>
                <a:spcPts val="0"/>
              </a:spcBef>
              <a:buNone/>
              <a:defRPr sz="1800">
                <a:solidFill>
                  <a:schemeClr val="lt1"/>
                </a:solidFill>
                <a:latin typeface="Arial"/>
                <a:ea typeface="Arial"/>
                <a:cs typeface="Arial"/>
                <a:sym typeface="Arial"/>
              </a:defRPr>
            </a:lvl6pPr>
            <a:lvl7pPr marL="0" marR="0" lvl="6" indent="0" algn="l" rtl="0">
              <a:spcBef>
                <a:spcPts val="0"/>
              </a:spcBef>
              <a:buNone/>
              <a:defRPr sz="1800">
                <a:solidFill>
                  <a:schemeClr val="lt1"/>
                </a:solidFill>
                <a:latin typeface="Arial"/>
                <a:ea typeface="Arial"/>
                <a:cs typeface="Arial"/>
                <a:sym typeface="Arial"/>
              </a:defRPr>
            </a:lvl7pPr>
            <a:lvl8pPr marL="0" marR="0" lvl="7" indent="0" algn="l" rtl="0">
              <a:spcBef>
                <a:spcPts val="0"/>
              </a:spcBef>
              <a:buNone/>
              <a:defRPr sz="1800">
                <a:solidFill>
                  <a:schemeClr val="lt1"/>
                </a:solidFill>
                <a:latin typeface="Arial"/>
                <a:ea typeface="Arial"/>
                <a:cs typeface="Arial"/>
                <a:sym typeface="Arial"/>
              </a:defRPr>
            </a:lvl8pPr>
            <a:lvl9pPr marL="0" marR="0" lvl="8" indent="0" algn="l" rtl="0">
              <a:spcBef>
                <a:spcPts val="0"/>
              </a:spcBef>
              <a:buNone/>
              <a:defRPr sz="1800">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61"/>
        <p:cNvGrpSpPr/>
        <p:nvPr/>
      </p:nvGrpSpPr>
      <p:grpSpPr>
        <a:xfrm>
          <a:off x="0" y="0"/>
          <a:ext cx="0" cy="0"/>
          <a:chOff x="0" y="0"/>
          <a:chExt cx="0" cy="0"/>
        </a:xfrm>
      </p:grpSpPr>
      <p:sp>
        <p:nvSpPr>
          <p:cNvPr id="62" name="Google Shape;62;p12"/>
          <p:cNvSpPr txBox="1">
            <a:spLocks noGrp="1"/>
          </p:cNvSpPr>
          <p:nvPr>
            <p:ph type="ftr" idx="11"/>
          </p:nvPr>
        </p:nvSpPr>
        <p:spPr>
          <a:xfrm>
            <a:off x="1157835" y="6310312"/>
            <a:ext cx="9030038"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6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r>
              <a:rPr lang="en-US"/>
              <a:t>ECON-8320 Tolls for Data Analysis | Final Project | Fall 2021</a:t>
            </a:r>
            <a:endParaRPr/>
          </a:p>
        </p:txBody>
      </p:sp>
      <p:sp>
        <p:nvSpPr>
          <p:cNvPr id="63" name="Google Shape;63;p12"/>
          <p:cNvSpPr txBox="1">
            <a:spLocks noGrp="1"/>
          </p:cNvSpPr>
          <p:nvPr>
            <p:ph type="ctrTitle"/>
          </p:nvPr>
        </p:nvSpPr>
        <p:spPr>
          <a:xfrm>
            <a:off x="914399" y="1621357"/>
            <a:ext cx="10182225" cy="689491"/>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lt1"/>
              </a:buClr>
              <a:buSzPts val="4800"/>
              <a:buFont typeface="Arial"/>
              <a:buNone/>
              <a:defRPr sz="48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4" name="Google Shape;64;p12"/>
          <p:cNvSpPr txBox="1">
            <a:spLocks noGrp="1"/>
          </p:cNvSpPr>
          <p:nvPr>
            <p:ph type="subTitle" idx="1"/>
          </p:nvPr>
        </p:nvSpPr>
        <p:spPr>
          <a:xfrm>
            <a:off x="914400" y="2473947"/>
            <a:ext cx="9144000" cy="3183904"/>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1pPr>
            <a:lvl2pPr marR="0" lvl="1" algn="ctr"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Arial"/>
                <a:ea typeface="Arial"/>
                <a:cs typeface="Arial"/>
                <a:sym typeface="Arial"/>
              </a:defRPr>
            </a:lvl2pPr>
            <a:lvl3pPr marR="0" lvl="2" algn="ctr"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3pPr>
            <a:lvl4pPr marR="0" lvl="3" algn="ctr"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4pPr>
            <a:lvl5pPr marR="0" lvl="4" algn="ctr"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5pPr>
            <a:lvl6pPr marR="0" lvl="5" algn="ctr"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6pPr>
            <a:lvl7pPr marR="0" lvl="6" algn="ctr"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7pPr>
            <a:lvl8pPr marR="0" lvl="7" algn="ctr"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8pPr>
            <a:lvl9pPr marR="0" lvl="8" algn="ctr"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3.xml"/><Relationship Id="rId1" Type="http://schemas.openxmlformats.org/officeDocument/2006/relationships/slideLayout" Target="../slideLayouts/slideLayout9.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
          <p:cNvPicPr preferRelativeResize="0"/>
          <p:nvPr/>
        </p:nvPicPr>
        <p:blipFill rotWithShape="1">
          <a:blip r:embed="rId8">
            <a:alphaModFix/>
          </a:blip>
          <a:srcRect/>
          <a:stretch/>
        </p:blipFill>
        <p:spPr>
          <a:xfrm>
            <a:off x="0" y="0"/>
            <a:ext cx="12192000" cy="6858000"/>
          </a:xfrm>
          <a:prstGeom prst="rect">
            <a:avLst/>
          </a:prstGeom>
          <a:noFill/>
          <a:ln>
            <a:noFill/>
          </a:ln>
        </p:spPr>
      </p:pic>
      <p:sp>
        <p:nvSpPr>
          <p:cNvPr id="11" name="Google Shape;11;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D71920"/>
              </a:buClr>
              <a:buSzPts val="3200"/>
              <a:buFont typeface="Arial"/>
              <a:buNone/>
              <a:defRPr sz="3200" b="1" i="0" u="none" strike="noStrike" cap="none">
                <a:solidFill>
                  <a:srgbClr val="D71920"/>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
          <p:cNvSpPr txBox="1">
            <a:spLocks noGrp="1"/>
          </p:cNvSpPr>
          <p:nvPr>
            <p:ph type="body" idx="1"/>
          </p:nvPr>
        </p:nvSpPr>
        <p:spPr>
          <a:xfrm>
            <a:off x="838200" y="1825625"/>
            <a:ext cx="10515600" cy="399254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1157835" y="6310312"/>
            <a:ext cx="9030038"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6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r>
              <a:rPr lang="en-US"/>
              <a:t>ECON-8320 Tolls for Data Analysis | Final Project | Fall 2021</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6"/>
        <p:cNvGrpSpPr/>
        <p:nvPr/>
      </p:nvGrpSpPr>
      <p:grpSpPr>
        <a:xfrm>
          <a:off x="0" y="0"/>
          <a:ext cx="0" cy="0"/>
          <a:chOff x="0" y="0"/>
          <a:chExt cx="0" cy="0"/>
        </a:xfrm>
      </p:grpSpPr>
      <p:pic>
        <p:nvPicPr>
          <p:cNvPr id="47" name="Google Shape;47;p8"/>
          <p:cNvPicPr preferRelativeResize="0"/>
          <p:nvPr/>
        </p:nvPicPr>
        <p:blipFill rotWithShape="1">
          <a:blip r:embed="rId4">
            <a:alphaModFix/>
          </a:blip>
          <a:srcRect/>
          <a:stretch/>
        </p:blipFill>
        <p:spPr>
          <a:xfrm>
            <a:off x="0" y="0"/>
            <a:ext cx="12192000" cy="6858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4" r:id="rId1"/>
    <p:sldLayoutId id="2147483655" r:id="rId2"/>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9"/>
        <p:cNvGrpSpPr/>
        <p:nvPr/>
      </p:nvGrpSpPr>
      <p:grpSpPr>
        <a:xfrm>
          <a:off x="0" y="0"/>
          <a:ext cx="0" cy="0"/>
          <a:chOff x="0" y="0"/>
          <a:chExt cx="0" cy="0"/>
        </a:xfrm>
      </p:grpSpPr>
      <p:pic>
        <p:nvPicPr>
          <p:cNvPr id="60" name="Google Shape;60;p11"/>
          <p:cNvPicPr preferRelativeResize="0"/>
          <p:nvPr/>
        </p:nvPicPr>
        <p:blipFill rotWithShape="1">
          <a:blip r:embed="rId3">
            <a:alphaModFix/>
          </a:blip>
          <a:srcRect/>
          <a:stretch/>
        </p:blipFill>
        <p:spPr>
          <a:xfrm>
            <a:off x="0" y="0"/>
            <a:ext cx="12192000" cy="6858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6" r:id="rId1"/>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5"/>
        <p:cNvGrpSpPr/>
        <p:nvPr/>
      </p:nvGrpSpPr>
      <p:grpSpPr>
        <a:xfrm>
          <a:off x="0" y="0"/>
          <a:ext cx="0" cy="0"/>
          <a:chOff x="0" y="0"/>
          <a:chExt cx="0" cy="0"/>
        </a:xfrm>
      </p:grpSpPr>
      <p:pic>
        <p:nvPicPr>
          <p:cNvPr id="66" name="Google Shape;66;p13"/>
          <p:cNvPicPr preferRelativeResize="0"/>
          <p:nvPr/>
        </p:nvPicPr>
        <p:blipFill rotWithShape="1">
          <a:blip r:embed="rId4">
            <a:alphaModFix/>
          </a:blip>
          <a:srcRect/>
          <a:stretch/>
        </p:blipFill>
        <p:spPr>
          <a:xfrm>
            <a:off x="0" y="0"/>
            <a:ext cx="12192000" cy="6858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7" r:id="rId1"/>
    <p:sldLayoutId id="2147483658" r:id="rId2"/>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etsy.com/"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ctrTitle"/>
          </p:nvPr>
        </p:nvSpPr>
        <p:spPr>
          <a:xfrm>
            <a:off x="978159" y="674494"/>
            <a:ext cx="10235681" cy="2927122"/>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D71920"/>
              </a:buClr>
              <a:buSzPts val="4400"/>
              <a:buFont typeface="Arial"/>
              <a:buNone/>
            </a:pPr>
            <a:r>
              <a:rPr lang="en-US" sz="4000" b="0" dirty="0"/>
              <a:t>Semester Final Project for ‘ECON 8320 -Tools for Data Analysis’</a:t>
            </a:r>
            <a:br>
              <a:rPr lang="en-US" sz="4400" b="0" dirty="0"/>
            </a:br>
            <a:br>
              <a:rPr lang="en-US" sz="4400" b="0" dirty="0"/>
            </a:br>
            <a:r>
              <a:rPr lang="en-US" sz="2000" b="0" dirty="0"/>
              <a:t> </a:t>
            </a:r>
            <a:br>
              <a:rPr lang="en-US" sz="3600" dirty="0"/>
            </a:br>
            <a:r>
              <a:rPr lang="en-US" sz="2800" b="0" dirty="0"/>
              <a:t>Analysis of ‘Clothes and Shoes’ products for Men and Women listed on etsy.com”</a:t>
            </a:r>
            <a:endParaRPr lang="en-US" sz="2800" dirty="0"/>
          </a:p>
        </p:txBody>
      </p:sp>
      <p:sp>
        <p:nvSpPr>
          <p:cNvPr id="75" name="Google Shape;75;p16"/>
          <p:cNvSpPr txBox="1">
            <a:spLocks noGrp="1"/>
          </p:cNvSpPr>
          <p:nvPr>
            <p:ph type="subTitle" idx="1"/>
          </p:nvPr>
        </p:nvSpPr>
        <p:spPr>
          <a:xfrm>
            <a:off x="1676400" y="4587125"/>
            <a:ext cx="9144000" cy="1449781"/>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800"/>
              <a:buNone/>
            </a:pPr>
            <a:r>
              <a:rPr lang="en-US" sz="1800" dirty="0"/>
              <a:t>Presented by-</a:t>
            </a:r>
            <a:br>
              <a:rPr lang="en-US" sz="1800" dirty="0"/>
            </a:br>
            <a:r>
              <a:rPr lang="en-US" sz="1800" dirty="0"/>
              <a:t>Piyush Basia</a:t>
            </a:r>
            <a:endParaRPr sz="1800" dirty="0"/>
          </a:p>
        </p:txBody>
      </p:sp>
      <p:sp>
        <p:nvSpPr>
          <p:cNvPr id="76" name="Google Shape;76;p16"/>
          <p:cNvSpPr txBox="1">
            <a:spLocks noGrp="1"/>
          </p:cNvSpPr>
          <p:nvPr>
            <p:ph type="ftr" idx="11"/>
          </p:nvPr>
        </p:nvSpPr>
        <p:spPr>
          <a:xfrm>
            <a:off x="1157835" y="6310312"/>
            <a:ext cx="9030038"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ECON-8320 Tolls for Data Analysis | Final Project | Fall 2021</a:t>
            </a:r>
            <a:endParaRPr dirty="0"/>
          </a:p>
        </p:txBody>
      </p:sp>
      <p:sp>
        <p:nvSpPr>
          <p:cNvPr id="77" name="Google Shape;77;p16"/>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1</a:t>
            </a:fld>
            <a:endParaRPr dirty="0"/>
          </a:p>
        </p:txBody>
      </p:sp>
      <p:sp>
        <p:nvSpPr>
          <p:cNvPr id="78" name="Google Shape;78;p16"/>
          <p:cNvSpPr txBox="1"/>
          <p:nvPr/>
        </p:nvSpPr>
        <p:spPr>
          <a:xfrm>
            <a:off x="1676400" y="3835932"/>
            <a:ext cx="9144000" cy="574041"/>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2400"/>
              <a:buFont typeface="Arial"/>
              <a:buNone/>
            </a:pPr>
            <a:r>
              <a:rPr lang="en-US" sz="2000" dirty="0">
                <a:solidFill>
                  <a:schemeClr val="dk1"/>
                </a:solidFill>
                <a:latin typeface="Arial"/>
                <a:ea typeface="Arial"/>
                <a:cs typeface="Arial"/>
                <a:sym typeface="Arial"/>
              </a:rPr>
              <a:t>Fall 2021 Semester</a:t>
            </a:r>
            <a:endParaRPr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19" name="Google Shape;92;p18">
            <a:extLst>
              <a:ext uri="{FF2B5EF4-FFF2-40B4-BE49-F238E27FC236}">
                <a16:creationId xmlns:a16="http://schemas.microsoft.com/office/drawing/2014/main" id="{8A85C895-FA5B-4026-B213-B8209929CE7F}"/>
              </a:ext>
            </a:extLst>
          </p:cNvPr>
          <p:cNvSpPr txBox="1">
            <a:spLocks noGrp="1"/>
          </p:cNvSpPr>
          <p:nvPr>
            <p:ph type="subTitle" idx="1"/>
          </p:nvPr>
        </p:nvSpPr>
        <p:spPr>
          <a:xfrm>
            <a:off x="521109" y="489657"/>
            <a:ext cx="11077333" cy="1130596"/>
          </a:xfrm>
          <a:prstGeom prst="rect">
            <a:avLst/>
          </a:prstGeom>
          <a:noFill/>
          <a:ln>
            <a:noFill/>
          </a:ln>
        </p:spPr>
        <p:txBody>
          <a:bodyPr spcFirstLastPara="1" wrap="square" lIns="91425" tIns="45700" rIns="91425" bIns="45700" anchor="t" anchorCtr="0">
            <a:normAutofit/>
          </a:bodyPr>
          <a:lstStyle/>
          <a:p>
            <a:pPr marL="0" indent="0">
              <a:lnSpc>
                <a:spcPct val="107000"/>
              </a:lnSpc>
              <a:spcBef>
                <a:spcPts val="0"/>
              </a:spcBef>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3.</a:t>
            </a:r>
            <a:r>
              <a:rPr lang="en-US" sz="1800" dirty="0">
                <a:effectLst/>
                <a:latin typeface="Calibri" panose="020F0502020204030204" pitchFamily="34" charset="0"/>
                <a:ea typeface="Calibri" panose="020F0502020204030204" pitchFamily="34" charset="0"/>
                <a:cs typeface="Times New Roman" panose="02020603050405020304" pitchFamily="18" charset="0"/>
              </a:rPr>
              <a:t> Next, I explored the customer ratings for each product listed for men and women. It shows that for both the cases highest rating is between 4.9 and 5.0 interval.</a:t>
            </a:r>
          </a:p>
        </p:txBody>
      </p:sp>
      <p:sp>
        <p:nvSpPr>
          <p:cNvPr id="20" name="Google Shape;93;p18">
            <a:extLst>
              <a:ext uri="{FF2B5EF4-FFF2-40B4-BE49-F238E27FC236}">
                <a16:creationId xmlns:a16="http://schemas.microsoft.com/office/drawing/2014/main" id="{DD4DA808-39F5-46B6-818A-0DE8DB1A78E0}"/>
              </a:ext>
            </a:extLst>
          </p:cNvPr>
          <p:cNvSpPr txBox="1">
            <a:spLocks noGrp="1"/>
          </p:cNvSpPr>
          <p:nvPr>
            <p:ph type="ftr" idx="11"/>
          </p:nvPr>
        </p:nvSpPr>
        <p:spPr>
          <a:xfrm>
            <a:off x="1157835" y="6310312"/>
            <a:ext cx="9030038"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ECON-8320 Tolls for Data Analysis | Final Project | Fall 2021</a:t>
            </a:r>
            <a:endParaRPr/>
          </a:p>
        </p:txBody>
      </p:sp>
      <p:sp>
        <p:nvSpPr>
          <p:cNvPr id="21" name="Google Shape;94;p18">
            <a:extLst>
              <a:ext uri="{FF2B5EF4-FFF2-40B4-BE49-F238E27FC236}">
                <a16:creationId xmlns:a16="http://schemas.microsoft.com/office/drawing/2014/main" id="{359408E9-3EF7-4BE2-973B-D4DE36618A88}"/>
              </a:ext>
            </a:extLst>
          </p:cNvPr>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10</a:t>
            </a:fld>
            <a:endParaRPr dirty="0"/>
          </a:p>
        </p:txBody>
      </p:sp>
      <p:pic>
        <p:nvPicPr>
          <p:cNvPr id="3" name="Picture 2">
            <a:extLst>
              <a:ext uri="{FF2B5EF4-FFF2-40B4-BE49-F238E27FC236}">
                <a16:creationId xmlns:a16="http://schemas.microsoft.com/office/drawing/2014/main" id="{1A9BB959-E540-463F-B2B0-4A2C2A56A8AE}"/>
              </a:ext>
            </a:extLst>
          </p:cNvPr>
          <p:cNvPicPr>
            <a:picLocks noChangeAspect="1"/>
          </p:cNvPicPr>
          <p:nvPr/>
        </p:nvPicPr>
        <p:blipFill>
          <a:blip r:embed="rId3"/>
          <a:stretch>
            <a:fillRect/>
          </a:stretch>
        </p:blipFill>
        <p:spPr>
          <a:xfrm>
            <a:off x="2565919" y="1436911"/>
            <a:ext cx="6807167" cy="4520679"/>
          </a:xfrm>
          <a:prstGeom prst="rect">
            <a:avLst/>
          </a:prstGeom>
          <a:ln>
            <a:solidFill>
              <a:schemeClr val="tx1"/>
            </a:solidFill>
          </a:ln>
        </p:spPr>
      </p:pic>
    </p:spTree>
    <p:extLst>
      <p:ext uri="{BB962C8B-B14F-4D97-AF65-F5344CB8AC3E}">
        <p14:creationId xmlns:p14="http://schemas.microsoft.com/office/powerpoint/2010/main" val="1243574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7" name="Picture 6">
            <a:extLst>
              <a:ext uri="{FF2B5EF4-FFF2-40B4-BE49-F238E27FC236}">
                <a16:creationId xmlns:a16="http://schemas.microsoft.com/office/drawing/2014/main" id="{DCF1AD92-F981-4DB9-AD9E-094733672182}"/>
              </a:ext>
            </a:extLst>
          </p:cNvPr>
          <p:cNvPicPr>
            <a:picLocks/>
          </p:cNvPicPr>
          <p:nvPr/>
        </p:nvPicPr>
        <p:blipFill rotWithShape="1">
          <a:blip r:embed="rId3"/>
          <a:srcRect b="1728"/>
          <a:stretch/>
        </p:blipFill>
        <p:spPr>
          <a:xfrm>
            <a:off x="2860919" y="2865234"/>
            <a:ext cx="4431711" cy="2666885"/>
          </a:xfrm>
          <a:prstGeom prst="rect">
            <a:avLst/>
          </a:prstGeom>
          <a:ln>
            <a:solidFill>
              <a:schemeClr val="tx1"/>
            </a:solidFill>
          </a:ln>
        </p:spPr>
      </p:pic>
      <p:sp>
        <p:nvSpPr>
          <p:cNvPr id="19" name="Google Shape;92;p18">
            <a:extLst>
              <a:ext uri="{FF2B5EF4-FFF2-40B4-BE49-F238E27FC236}">
                <a16:creationId xmlns:a16="http://schemas.microsoft.com/office/drawing/2014/main" id="{8A85C895-FA5B-4026-B213-B8209929CE7F}"/>
              </a:ext>
            </a:extLst>
          </p:cNvPr>
          <p:cNvSpPr txBox="1">
            <a:spLocks noGrp="1"/>
          </p:cNvSpPr>
          <p:nvPr>
            <p:ph type="subTitle" idx="1"/>
          </p:nvPr>
        </p:nvSpPr>
        <p:spPr>
          <a:xfrm>
            <a:off x="521109" y="489656"/>
            <a:ext cx="11077333" cy="1609731"/>
          </a:xfrm>
          <a:prstGeom prst="rect">
            <a:avLst/>
          </a:prstGeom>
          <a:noFill/>
          <a:ln>
            <a:noFill/>
          </a:ln>
        </p:spPr>
        <p:txBody>
          <a:bodyPr spcFirstLastPara="1" wrap="square" lIns="91425" tIns="45700" rIns="91425" bIns="45700" anchor="t" anchorCtr="0">
            <a:noAutofit/>
          </a:bodyPr>
          <a:lstStyle/>
          <a:p>
            <a:pPr marL="0" marR="0" lvl="0" indent="0">
              <a:lnSpc>
                <a:spcPct val="107000"/>
              </a:lnSpc>
              <a:spcBef>
                <a:spcPts val="0"/>
              </a:spcBef>
              <a:spcAft>
                <a:spcPts val="0"/>
              </a:spcAft>
            </a:pPr>
            <a:r>
              <a:rPr lang="en-US" sz="1800" dirty="0">
                <a:latin typeface="Calibri" panose="020F0502020204030204" pitchFamily="34" charset="0"/>
                <a:ea typeface="Calibri" panose="020F0502020204030204" pitchFamily="34" charset="0"/>
                <a:cs typeface="Times New Roman" panose="02020603050405020304" pitchFamily="18" charset="0"/>
              </a:rPr>
              <a:t>4.</a:t>
            </a:r>
            <a:r>
              <a:rPr lang="en-US" sz="1800" dirty="0">
                <a:effectLst/>
                <a:latin typeface="Calibri" panose="020F0502020204030204" pitchFamily="34" charset="0"/>
                <a:ea typeface="Calibri" panose="020F0502020204030204" pitchFamily="34" charset="0"/>
                <a:cs typeface="Times New Roman" panose="02020603050405020304" pitchFamily="18" charset="0"/>
              </a:rPr>
              <a:t> Lastly, I performed a comparison analysis for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Discount_Percentage</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 below table shows the total number of discounted items listed in etsy.com website. The discount for both data set ranges from 10% to 70%.</a:t>
            </a:r>
          </a:p>
          <a:p>
            <a:pP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There’s not much difference in the numbers for men and women.</a:t>
            </a:r>
          </a:p>
          <a:p>
            <a:pP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I plotted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Discount_Percentage</a:t>
            </a:r>
            <a:r>
              <a:rPr lang="en-US" sz="1800" dirty="0">
                <a:effectLst/>
                <a:latin typeface="Calibri" panose="020F0502020204030204" pitchFamily="34" charset="0"/>
                <a:ea typeface="Calibri" panose="020F0502020204030204" pitchFamily="34" charset="0"/>
                <a:cs typeface="Times New Roman" panose="02020603050405020304" pitchFamily="18" charset="0"/>
              </a:rPr>
              <a:t> data for men and women to find any trendline is Discount Percentages at etsy.com. It shows a similar trend for both datasets. The mostly used discount percentages are 10 to 20% and there are only 8 products for women and 4 products for men which has a discount rate of 60 to 70%.</a:t>
            </a:r>
          </a:p>
        </p:txBody>
      </p:sp>
      <p:sp>
        <p:nvSpPr>
          <p:cNvPr id="20" name="Google Shape;93;p18">
            <a:extLst>
              <a:ext uri="{FF2B5EF4-FFF2-40B4-BE49-F238E27FC236}">
                <a16:creationId xmlns:a16="http://schemas.microsoft.com/office/drawing/2014/main" id="{DD4DA808-39F5-46B6-818A-0DE8DB1A78E0}"/>
              </a:ext>
            </a:extLst>
          </p:cNvPr>
          <p:cNvSpPr txBox="1">
            <a:spLocks noGrp="1"/>
          </p:cNvSpPr>
          <p:nvPr>
            <p:ph type="ftr" idx="11"/>
          </p:nvPr>
        </p:nvSpPr>
        <p:spPr>
          <a:xfrm>
            <a:off x="1157835" y="6310312"/>
            <a:ext cx="9030038"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ECON-8320 Tolls for Data Analysis | Final Project | Fall 2021</a:t>
            </a:r>
            <a:endParaRPr/>
          </a:p>
        </p:txBody>
      </p:sp>
      <p:sp>
        <p:nvSpPr>
          <p:cNvPr id="21" name="Google Shape;94;p18">
            <a:extLst>
              <a:ext uri="{FF2B5EF4-FFF2-40B4-BE49-F238E27FC236}">
                <a16:creationId xmlns:a16="http://schemas.microsoft.com/office/drawing/2014/main" id="{359408E9-3EF7-4BE2-973B-D4DE36618A88}"/>
              </a:ext>
            </a:extLst>
          </p:cNvPr>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11</a:t>
            </a:fld>
            <a:endParaRPr dirty="0"/>
          </a:p>
        </p:txBody>
      </p:sp>
      <p:pic>
        <p:nvPicPr>
          <p:cNvPr id="6" name="Picture 5">
            <a:extLst>
              <a:ext uri="{FF2B5EF4-FFF2-40B4-BE49-F238E27FC236}">
                <a16:creationId xmlns:a16="http://schemas.microsoft.com/office/drawing/2014/main" id="{BA7FFC66-C092-4775-A5FE-80D23F73F198}"/>
              </a:ext>
            </a:extLst>
          </p:cNvPr>
          <p:cNvPicPr>
            <a:picLocks noChangeAspect="1"/>
          </p:cNvPicPr>
          <p:nvPr/>
        </p:nvPicPr>
        <p:blipFill>
          <a:blip r:embed="rId4"/>
          <a:stretch>
            <a:fillRect/>
          </a:stretch>
        </p:blipFill>
        <p:spPr>
          <a:xfrm>
            <a:off x="732744" y="2862605"/>
            <a:ext cx="2105025" cy="1205541"/>
          </a:xfrm>
          <a:prstGeom prst="rect">
            <a:avLst/>
          </a:prstGeom>
          <a:ln>
            <a:solidFill>
              <a:schemeClr val="tx1"/>
            </a:solidFill>
          </a:ln>
        </p:spPr>
      </p:pic>
      <p:pic>
        <p:nvPicPr>
          <p:cNvPr id="11" name="Picture 10">
            <a:extLst>
              <a:ext uri="{FF2B5EF4-FFF2-40B4-BE49-F238E27FC236}">
                <a16:creationId xmlns:a16="http://schemas.microsoft.com/office/drawing/2014/main" id="{0629BCC1-9642-49DE-AB20-BB8EA2A8742F}"/>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417190" y="2877579"/>
            <a:ext cx="4603441" cy="2654539"/>
          </a:xfrm>
          <a:prstGeom prst="rect">
            <a:avLst/>
          </a:prstGeom>
          <a:noFill/>
          <a:ln>
            <a:solidFill>
              <a:schemeClr val="tx1"/>
            </a:solidFill>
          </a:ln>
        </p:spPr>
      </p:pic>
    </p:spTree>
    <p:extLst>
      <p:ext uri="{BB962C8B-B14F-4D97-AF65-F5344CB8AC3E}">
        <p14:creationId xmlns:p14="http://schemas.microsoft.com/office/powerpoint/2010/main" val="2435370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ctrTitle"/>
          </p:nvPr>
        </p:nvSpPr>
        <p:spPr>
          <a:xfrm>
            <a:off x="1921398" y="1381290"/>
            <a:ext cx="8155236" cy="1888036"/>
          </a:xfrm>
          <a:prstGeom prst="rect">
            <a:avLst/>
          </a:prstGeom>
          <a:noFill/>
          <a:ln>
            <a:noFill/>
          </a:ln>
        </p:spPr>
        <p:txBody>
          <a:bodyPr spcFirstLastPara="1" wrap="square" lIns="91425" tIns="45700" rIns="91425" bIns="45700" anchor="b" anchorCtr="0">
            <a:noAutofit/>
          </a:bodyPr>
          <a:lstStyle/>
          <a:p>
            <a:pPr marL="0" lvl="0" indent="0" rtl="0">
              <a:lnSpc>
                <a:spcPct val="90000"/>
              </a:lnSpc>
              <a:spcBef>
                <a:spcPts val="0"/>
              </a:spcBef>
              <a:spcAft>
                <a:spcPts val="0"/>
              </a:spcAft>
              <a:buClr>
                <a:srgbClr val="D71920"/>
              </a:buClr>
              <a:buSzPts val="2800"/>
              <a:buFont typeface="Arial"/>
              <a:buNone/>
            </a:pPr>
            <a:r>
              <a:rPr lang="en-US" sz="4400" b="1" dirty="0"/>
              <a:t>Thank You !!</a:t>
            </a:r>
            <a:endParaRPr sz="4400" dirty="0"/>
          </a:p>
        </p:txBody>
      </p:sp>
      <p:sp>
        <p:nvSpPr>
          <p:cNvPr id="109" name="Google Shape;109;p20"/>
          <p:cNvSpPr txBox="1">
            <a:spLocks noGrp="1"/>
          </p:cNvSpPr>
          <p:nvPr>
            <p:ph type="ftr" idx="11"/>
          </p:nvPr>
        </p:nvSpPr>
        <p:spPr>
          <a:xfrm>
            <a:off x="1157835" y="6310312"/>
            <a:ext cx="9030038"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ECON-8320 Tolls for Data Analysis | Final Project | Fall 2021</a:t>
            </a:r>
            <a:endParaRPr/>
          </a:p>
        </p:txBody>
      </p:sp>
      <p:sp>
        <p:nvSpPr>
          <p:cNvPr id="110" name="Google Shape;110;p20"/>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12</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17"/>
          <p:cNvSpPr txBox="1">
            <a:spLocks noGrp="1"/>
          </p:cNvSpPr>
          <p:nvPr>
            <p:ph type="subTitle" idx="1"/>
          </p:nvPr>
        </p:nvSpPr>
        <p:spPr>
          <a:xfrm>
            <a:off x="1524000" y="569167"/>
            <a:ext cx="9144000" cy="4688633"/>
          </a:xfrm>
          <a:prstGeom prst="rect">
            <a:avLst/>
          </a:prstGeom>
          <a:noFill/>
          <a:ln>
            <a:noFill/>
          </a:ln>
        </p:spPr>
        <p:txBody>
          <a:bodyPr spcFirstLastPara="1" wrap="square" lIns="91425" tIns="45700" rIns="91425" bIns="45700" anchor="t" anchorCtr="0">
            <a:normAutofit/>
          </a:bodyPr>
          <a:lstStyle/>
          <a:p>
            <a:pPr marL="0" marR="0" algn="l">
              <a:lnSpc>
                <a:spcPct val="107000"/>
              </a:lnSpc>
              <a:spcBef>
                <a:spcPts val="1200"/>
              </a:spcBef>
              <a:spcAft>
                <a:spcPts val="0"/>
              </a:spcAft>
            </a:pPr>
            <a:r>
              <a:rPr lang="en-US" sz="1800" b="1" u="sng" dirty="0">
                <a:effectLst/>
                <a:latin typeface="Calibri" panose="020F0502020204030204" pitchFamily="34" charset="0"/>
                <a:ea typeface="Calibri" panose="020F0502020204030204" pitchFamily="34" charset="0"/>
                <a:cs typeface="Times New Roman" panose="02020603050405020304" pitchFamily="18" charset="0"/>
              </a:rPr>
              <a:t>Data Source: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gn="l">
              <a:lnSpc>
                <a:spcPct val="200000"/>
              </a:lnSpc>
              <a:spcBef>
                <a:spcPts val="120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data source for this project is: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https://www.etsy.com/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7000"/>
              </a:lnSpc>
              <a:spcBef>
                <a:spcPts val="1200"/>
              </a:spcBef>
              <a:spcAft>
                <a:spcPts val="0"/>
              </a:spcAft>
            </a:pPr>
            <a:r>
              <a:rPr lang="en-US" sz="1800" b="1" u="none" strike="noStrike"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7000"/>
              </a:lnSpc>
              <a:spcBef>
                <a:spcPts val="1200"/>
              </a:spcBef>
              <a:spcAft>
                <a:spcPts val="0"/>
              </a:spcAft>
            </a:pPr>
            <a:r>
              <a:rPr lang="en-US" sz="1800" b="1" u="sng" dirty="0">
                <a:effectLst/>
                <a:latin typeface="Calibri" panose="020F0502020204030204" pitchFamily="34" charset="0"/>
                <a:ea typeface="Calibri" panose="020F0502020204030204" pitchFamily="34" charset="0"/>
                <a:cs typeface="Times New Roman" panose="02020603050405020304" pitchFamily="18" charset="0"/>
              </a:rPr>
              <a:t>Introduction: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7000"/>
              </a:lnSpc>
              <a:spcBef>
                <a:spcPts val="120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As Part of the final project for ECON-8320_Tools for Data Analysis class, I have conducted my proposed research based on my project proposal. I have narrowed the item category to 'clothes and shoes' to avoid handling extremely large and unnecessary data. The code snippet works perfectly and can be used to scrape other pages data. I have tried to utilize almost everything I learned from this class. The resulting output and graphs satisfy my research purpose aptly.</a:t>
            </a:r>
          </a:p>
          <a:p>
            <a:pPr marL="0" lvl="0" indent="0" algn="l" rtl="0">
              <a:lnSpc>
                <a:spcPct val="90000"/>
              </a:lnSpc>
              <a:spcBef>
                <a:spcPts val="0"/>
              </a:spcBef>
              <a:spcAft>
                <a:spcPts val="0"/>
              </a:spcAft>
              <a:buClr>
                <a:schemeClr val="dk1"/>
              </a:buClr>
              <a:buSzPts val="2400"/>
            </a:pPr>
            <a:endParaRPr dirty="0"/>
          </a:p>
        </p:txBody>
      </p:sp>
      <p:sp>
        <p:nvSpPr>
          <p:cNvPr id="85" name="Google Shape;85;p17"/>
          <p:cNvSpPr txBox="1">
            <a:spLocks noGrp="1"/>
          </p:cNvSpPr>
          <p:nvPr>
            <p:ph type="ftr" idx="11"/>
          </p:nvPr>
        </p:nvSpPr>
        <p:spPr>
          <a:xfrm>
            <a:off x="1157835" y="6310312"/>
            <a:ext cx="9030038"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ECON-8320 Tolls for Data Analysis | Final Project | Fall 2021</a:t>
            </a:r>
            <a:endParaRPr/>
          </a:p>
        </p:txBody>
      </p:sp>
      <p:sp>
        <p:nvSpPr>
          <p:cNvPr id="86" name="Google Shape;86;p17"/>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17"/>
          <p:cNvSpPr txBox="1">
            <a:spLocks noGrp="1"/>
          </p:cNvSpPr>
          <p:nvPr>
            <p:ph type="subTitle" idx="1"/>
          </p:nvPr>
        </p:nvSpPr>
        <p:spPr>
          <a:xfrm>
            <a:off x="1524000" y="569167"/>
            <a:ext cx="9144000" cy="1556329"/>
          </a:xfrm>
          <a:prstGeom prst="rect">
            <a:avLst/>
          </a:prstGeom>
          <a:noFill/>
          <a:ln>
            <a:noFill/>
          </a:ln>
        </p:spPr>
        <p:txBody>
          <a:bodyPr spcFirstLastPara="1" wrap="square" lIns="91425" tIns="45700" rIns="91425" bIns="45700" anchor="t" anchorCtr="0">
            <a:normAutofit fontScale="92500" lnSpcReduction="10000"/>
          </a:bodyPr>
          <a:lstStyle/>
          <a:p>
            <a:pPr marL="0" marR="0" algn="l">
              <a:lnSpc>
                <a:spcPct val="107000"/>
              </a:lnSpc>
              <a:spcBef>
                <a:spcPts val="0"/>
              </a:spcBef>
              <a:spcAft>
                <a:spcPts val="0"/>
              </a:spcAft>
            </a:pPr>
            <a:r>
              <a:rPr lang="en-US" sz="1800" b="1" u="sng" dirty="0">
                <a:effectLst/>
                <a:latin typeface="Calibri" panose="020F0502020204030204" pitchFamily="34" charset="0"/>
                <a:ea typeface="Calibri" panose="020F0502020204030204" pitchFamily="34" charset="0"/>
                <a:cs typeface="Times New Roman" panose="02020603050405020304" pitchFamily="18" charset="0"/>
              </a:rPr>
              <a:t>Data Collection: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7000"/>
              </a:lnSpc>
              <a:spcBef>
                <a:spcPts val="1200"/>
              </a:spcBef>
              <a:spcAft>
                <a:spcPts val="800"/>
              </a:spcAft>
            </a:pPr>
            <a:r>
              <a:rPr lang="en-US" sz="1700" dirty="0">
                <a:effectLst/>
                <a:latin typeface="Calibri" panose="020F0502020204030204" pitchFamily="34" charset="0"/>
                <a:ea typeface="Calibri" panose="020F0502020204030204" pitchFamily="34" charset="0"/>
                <a:cs typeface="Times New Roman" panose="02020603050405020304" pitchFamily="18" charset="0"/>
              </a:rPr>
              <a:t>I have used </a:t>
            </a:r>
            <a:r>
              <a:rPr lang="en-US" sz="1700" dirty="0" err="1">
                <a:effectLst/>
                <a:latin typeface="Calibri" panose="020F0502020204030204" pitchFamily="34" charset="0"/>
                <a:ea typeface="Calibri" panose="020F0502020204030204" pitchFamily="34" charset="0"/>
                <a:cs typeface="Times New Roman" panose="02020603050405020304" pitchFamily="18" charset="0"/>
              </a:rPr>
              <a:t>BeautifulSoup</a:t>
            </a:r>
            <a:r>
              <a:rPr lang="en-US" sz="1700" dirty="0">
                <a:effectLst/>
                <a:latin typeface="Calibri" panose="020F0502020204030204" pitchFamily="34" charset="0"/>
                <a:ea typeface="Calibri" panose="020F0502020204030204" pitchFamily="34" charset="0"/>
                <a:cs typeface="Times New Roman" panose="02020603050405020304" pitchFamily="18" charset="0"/>
              </a:rPr>
              <a:t>, which is a Python package for parsing HTML and XML documents. It creates a parse tree for parsed pages that can be used to extract data from HTML, which is useful for web scraping. I utilized the web scraping technique that I learnt in class to create a data frame where I scraped through the etsy.com website to find out the cloth and shoe products listed as suitable for her and for him.</a:t>
            </a:r>
          </a:p>
        </p:txBody>
      </p:sp>
      <p:sp>
        <p:nvSpPr>
          <p:cNvPr id="85" name="Google Shape;85;p17"/>
          <p:cNvSpPr txBox="1">
            <a:spLocks noGrp="1"/>
          </p:cNvSpPr>
          <p:nvPr>
            <p:ph type="ftr" idx="11"/>
          </p:nvPr>
        </p:nvSpPr>
        <p:spPr>
          <a:xfrm>
            <a:off x="1157835" y="6310312"/>
            <a:ext cx="9030038"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ECON-8320 Tolls for Data Analysis | Final Project | Fall 2021</a:t>
            </a:r>
            <a:endParaRPr/>
          </a:p>
        </p:txBody>
      </p:sp>
      <p:sp>
        <p:nvSpPr>
          <p:cNvPr id="86" name="Google Shape;86;p17"/>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3</a:t>
            </a:fld>
            <a:endParaRPr/>
          </a:p>
        </p:txBody>
      </p:sp>
      <p:pic>
        <p:nvPicPr>
          <p:cNvPr id="4" name="Picture 3">
            <a:extLst>
              <a:ext uri="{FF2B5EF4-FFF2-40B4-BE49-F238E27FC236}">
                <a16:creationId xmlns:a16="http://schemas.microsoft.com/office/drawing/2014/main" id="{85EE6EA2-A988-430A-AC29-8EE4A0D03C1F}"/>
              </a:ext>
            </a:extLst>
          </p:cNvPr>
          <p:cNvPicPr>
            <a:picLocks noChangeAspect="1"/>
          </p:cNvPicPr>
          <p:nvPr/>
        </p:nvPicPr>
        <p:blipFill>
          <a:blip r:embed="rId3"/>
          <a:stretch>
            <a:fillRect/>
          </a:stretch>
        </p:blipFill>
        <p:spPr>
          <a:xfrm>
            <a:off x="1632857" y="2095019"/>
            <a:ext cx="8555016" cy="3867078"/>
          </a:xfrm>
          <a:prstGeom prst="rect">
            <a:avLst/>
          </a:prstGeom>
          <a:ln>
            <a:solidFill>
              <a:schemeClr val="tx1"/>
            </a:solidFill>
          </a:ln>
        </p:spPr>
      </p:pic>
    </p:spTree>
    <p:extLst>
      <p:ext uri="{BB962C8B-B14F-4D97-AF65-F5344CB8AC3E}">
        <p14:creationId xmlns:p14="http://schemas.microsoft.com/office/powerpoint/2010/main" val="3855939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1F54935-06CA-4F6C-B55A-316B4C90C691}"/>
              </a:ext>
            </a:extLst>
          </p:cNvPr>
          <p:cNvSpPr>
            <a:spLocks noGrp="1"/>
          </p:cNvSpPr>
          <p:nvPr>
            <p:ph type="ftr" idx="11"/>
          </p:nvPr>
        </p:nvSpPr>
        <p:spPr/>
        <p:txBody>
          <a:bodyPr/>
          <a:lstStyle/>
          <a:p>
            <a:r>
              <a:rPr lang="en-US"/>
              <a:t>ECON-8320 Tolls for Data Analysis | Final Project | Fall 2021</a:t>
            </a:r>
          </a:p>
        </p:txBody>
      </p:sp>
      <p:pic>
        <p:nvPicPr>
          <p:cNvPr id="6" name="Picture 5">
            <a:extLst>
              <a:ext uri="{FF2B5EF4-FFF2-40B4-BE49-F238E27FC236}">
                <a16:creationId xmlns:a16="http://schemas.microsoft.com/office/drawing/2014/main" id="{A82C8E18-86EC-4CA0-94F4-F2783952A2C3}"/>
              </a:ext>
            </a:extLst>
          </p:cNvPr>
          <p:cNvPicPr>
            <a:picLocks noChangeAspect="1"/>
          </p:cNvPicPr>
          <p:nvPr/>
        </p:nvPicPr>
        <p:blipFill>
          <a:blip r:embed="rId2"/>
          <a:stretch>
            <a:fillRect/>
          </a:stretch>
        </p:blipFill>
        <p:spPr>
          <a:xfrm>
            <a:off x="1825944" y="829441"/>
            <a:ext cx="8540113" cy="5087145"/>
          </a:xfrm>
          <a:prstGeom prst="rect">
            <a:avLst/>
          </a:prstGeom>
          <a:ln>
            <a:solidFill>
              <a:schemeClr val="tx1"/>
            </a:solidFill>
          </a:ln>
        </p:spPr>
      </p:pic>
      <p:sp>
        <p:nvSpPr>
          <p:cNvPr id="7" name="TextBox 6">
            <a:extLst>
              <a:ext uri="{FF2B5EF4-FFF2-40B4-BE49-F238E27FC236}">
                <a16:creationId xmlns:a16="http://schemas.microsoft.com/office/drawing/2014/main" id="{F64787AF-B121-451C-A2FF-08497772F483}"/>
              </a:ext>
            </a:extLst>
          </p:cNvPr>
          <p:cNvSpPr txBox="1"/>
          <p:nvPr/>
        </p:nvSpPr>
        <p:spPr>
          <a:xfrm>
            <a:off x="1083187" y="363894"/>
            <a:ext cx="3171569" cy="307910"/>
          </a:xfrm>
          <a:prstGeom prst="rect">
            <a:avLst/>
          </a:prstGeom>
          <a:noFill/>
        </p:spPr>
        <p:txBody>
          <a:bodyPr wrap="square" rtlCol="0">
            <a:spAutoFit/>
          </a:bodyPr>
          <a:lstStyle/>
          <a:p>
            <a:r>
              <a:rPr lang="en-US" dirty="0"/>
              <a:t>Continued….</a:t>
            </a:r>
          </a:p>
        </p:txBody>
      </p:sp>
      <p:sp>
        <p:nvSpPr>
          <p:cNvPr id="8" name="Google Shape;86;p17">
            <a:extLst>
              <a:ext uri="{FF2B5EF4-FFF2-40B4-BE49-F238E27FC236}">
                <a16:creationId xmlns:a16="http://schemas.microsoft.com/office/drawing/2014/main" id="{2B357355-EA7B-460B-A8FB-1646E99DF8DA}"/>
              </a:ext>
            </a:extLst>
          </p:cNvPr>
          <p:cNvSpPr txBox="1">
            <a:spLocks/>
          </p:cNvSpPr>
          <p:nvPr/>
        </p:nvSpPr>
        <p:spPr>
          <a:xfrm>
            <a:off x="0" y="0"/>
            <a:ext cx="3000000" cy="30000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US" smtClean="0"/>
              <a:pPr/>
              <a:t>4</a:t>
            </a:fld>
            <a:endParaRPr lang="en-US"/>
          </a:p>
        </p:txBody>
      </p:sp>
    </p:spTree>
    <p:extLst>
      <p:ext uri="{BB962C8B-B14F-4D97-AF65-F5344CB8AC3E}">
        <p14:creationId xmlns:p14="http://schemas.microsoft.com/office/powerpoint/2010/main" val="4011245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ctrTitle"/>
          </p:nvPr>
        </p:nvSpPr>
        <p:spPr>
          <a:xfrm>
            <a:off x="521109" y="392177"/>
            <a:ext cx="7914968" cy="867499"/>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D71920"/>
              </a:buClr>
              <a:buSzPts val="2800"/>
              <a:buFont typeface="Arial"/>
              <a:buNone/>
            </a:pPr>
            <a:r>
              <a:rPr lang="en-US" sz="2800" dirty="0"/>
              <a:t>Methods:</a:t>
            </a:r>
            <a:endParaRPr sz="2800" dirty="0"/>
          </a:p>
        </p:txBody>
      </p:sp>
      <p:sp>
        <p:nvSpPr>
          <p:cNvPr id="92" name="Google Shape;92;p18"/>
          <p:cNvSpPr txBox="1">
            <a:spLocks noGrp="1"/>
          </p:cNvSpPr>
          <p:nvPr>
            <p:ph type="subTitle" idx="1"/>
          </p:nvPr>
        </p:nvSpPr>
        <p:spPr>
          <a:xfrm>
            <a:off x="521109" y="1411705"/>
            <a:ext cx="10146891" cy="4181998"/>
          </a:xfrm>
          <a:prstGeom prst="rect">
            <a:avLst/>
          </a:prstGeom>
          <a:noFill/>
          <a:ln>
            <a:noFill/>
          </a:ln>
        </p:spPr>
        <p:txBody>
          <a:bodyPr spcFirstLastPara="1" wrap="square" lIns="91425" tIns="45700" rIns="91425" bIns="45700" anchor="t" anchorCtr="0">
            <a:normAutofit/>
          </a:bodyPr>
          <a:lstStyle/>
          <a:p>
            <a:pPr marL="342900" marR="0" lvl="0" indent="-342900" algn="l">
              <a:lnSpc>
                <a:spcPct val="107000"/>
              </a:lnSpc>
              <a:spcBef>
                <a:spcPts val="0"/>
              </a:spcBef>
              <a:spcAft>
                <a:spcPts val="800"/>
              </a:spcAft>
              <a:buFont typeface="Symbol" panose="05050102010706020507" pitchFamily="18" charset="2"/>
              <a:buChar char=""/>
            </a:pPr>
            <a:r>
              <a:rPr lang="en-US" sz="1800" b="1" u="sng" dirty="0">
                <a:effectLst/>
                <a:latin typeface="Calibri" panose="020F0502020204030204" pitchFamily="34" charset="0"/>
                <a:ea typeface="Calibri" panose="020F0502020204030204" pitchFamily="34" charset="0"/>
                <a:cs typeface="Times New Roman" panose="02020603050405020304" pitchFamily="18" charset="0"/>
              </a:rPr>
              <a:t>(Scraping and Cleaning)</a:t>
            </a:r>
          </a:p>
          <a:p>
            <a:pPr marL="0" marR="0" lvl="0" indent="0" algn="l">
              <a:lnSpc>
                <a:spcPct val="107000"/>
              </a:lnSpc>
              <a:spcBef>
                <a:spcPts val="0"/>
              </a:spcBef>
              <a:spcAft>
                <a:spcPts val="800"/>
              </a:spcAft>
            </a:pPr>
            <a:endParaRPr lang="en-US" sz="1800" b="1" u="sng"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gn="l">
              <a:lnSpc>
                <a:spcPct val="107000"/>
              </a:lnSpc>
              <a:spcBef>
                <a:spcPts val="0"/>
              </a:spcBef>
              <a:spcAft>
                <a:spcPts val="800"/>
              </a:spcAft>
              <a:buFont typeface="Wingdings" panose="05000000000000000000" pitchFamily="2" charset="2"/>
              <a:buChar char="ü"/>
            </a:pPr>
            <a:r>
              <a:rPr lang="en-US" sz="1800" dirty="0">
                <a:effectLst/>
                <a:latin typeface="Calibri" panose="020F0502020204030204" pitchFamily="34" charset="0"/>
                <a:ea typeface="Calibri" panose="020F0502020204030204" pitchFamily="34" charset="0"/>
                <a:cs typeface="Times New Roman" panose="02020603050405020304" pitchFamily="18" charset="0"/>
              </a:rPr>
              <a:t>    I have used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mimir</a:t>
            </a:r>
            <a:r>
              <a:rPr lang="en-US" sz="1800" dirty="0">
                <a:effectLst/>
                <a:latin typeface="Calibri" panose="020F0502020204030204" pitchFamily="34" charset="0"/>
                <a:ea typeface="Calibri" panose="020F0502020204030204" pitchFamily="34" charset="0"/>
                <a:cs typeface="Times New Roman" panose="02020603050405020304" pitchFamily="18" charset="0"/>
              </a:rPr>
              <a:t> notebook’ to do all my analysis for this project.</a:t>
            </a:r>
          </a:p>
          <a:p>
            <a:pPr marL="228600" marR="0" algn="l">
              <a:lnSpc>
                <a:spcPct val="107000"/>
              </a:lnSpc>
              <a:spcBef>
                <a:spcPts val="0"/>
              </a:spcBef>
              <a:spcAft>
                <a:spcPts val="800"/>
              </a:spcAft>
              <a:buFont typeface="Wingdings" panose="05000000000000000000" pitchFamily="2" charset="2"/>
              <a:buChar char="ü"/>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first, I have imported all the required python libraries into my notebook. Then I have created a function named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collectProductData</a:t>
            </a:r>
            <a:r>
              <a:rPr lang="en-US" sz="1800" dirty="0">
                <a:effectLst/>
                <a:latin typeface="Calibri" panose="020F0502020204030204" pitchFamily="34" charset="0"/>
                <a:ea typeface="Calibri" panose="020F0502020204030204" pitchFamily="34" charset="0"/>
                <a:cs typeface="Times New Roman" panose="02020603050405020304" pitchFamily="18" charset="0"/>
              </a:rPr>
              <a:t>’ to collect product details by scraping Etsy.com web pages. This Function and further analysis use all the important methods I learned in the class like loops, functions, classes, regular expression, NumPy, pandas, web scraping,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Plotly</a:t>
            </a:r>
            <a:r>
              <a:rPr lang="en-US" sz="1800" dirty="0">
                <a:effectLst/>
                <a:latin typeface="Calibri" panose="020F0502020204030204" pitchFamily="34" charset="0"/>
                <a:ea typeface="Calibri" panose="020F0502020204030204" pitchFamily="34" charset="0"/>
                <a:cs typeface="Times New Roman" panose="02020603050405020304" pitchFamily="18" charset="0"/>
              </a:rPr>
              <a:t> etc.</a:t>
            </a:r>
          </a:p>
          <a:p>
            <a:pPr marL="228600" marR="0" algn="l">
              <a:lnSpc>
                <a:spcPct val="107000"/>
              </a:lnSpc>
              <a:spcBef>
                <a:spcPts val="0"/>
              </a:spcBef>
              <a:spcAft>
                <a:spcPts val="800"/>
              </a:spcAft>
              <a:buFont typeface="Wingdings" panose="05000000000000000000" pitchFamily="2" charset="2"/>
              <a:buChar char="ü"/>
            </a:pPr>
            <a:r>
              <a:rPr lang="en-US" sz="1800" dirty="0">
                <a:effectLst/>
                <a:latin typeface="Calibri" panose="020F0502020204030204" pitchFamily="34" charset="0"/>
                <a:ea typeface="Calibri" panose="020F0502020204030204" pitchFamily="34" charset="0"/>
                <a:cs typeface="Times New Roman" panose="02020603050405020304" pitchFamily="18" charset="0"/>
              </a:rPr>
              <a:t>     Next, I have used this function to scrape the site for men and women’s products listed in site under ‘clothes and shoes’ section and store the data in different data frames named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MenCS</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WomenCS</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228600" marR="0" algn="l">
              <a:lnSpc>
                <a:spcPct val="107000"/>
              </a:lnSpc>
              <a:spcBef>
                <a:spcPts val="0"/>
              </a:spcBef>
              <a:spcAft>
                <a:spcPts val="800"/>
              </a:spcAft>
              <a:buFont typeface="Wingdings" panose="05000000000000000000" pitchFamily="2" charset="2"/>
              <a:buChar char="ü"/>
            </a:pPr>
            <a:r>
              <a:rPr lang="en-US" sz="1800" dirty="0">
                <a:effectLst/>
                <a:latin typeface="Calibri" panose="020F0502020204030204" pitchFamily="34" charset="0"/>
                <a:ea typeface="Calibri" panose="020F0502020204030204" pitchFamily="34" charset="0"/>
                <a:cs typeface="Times New Roman" panose="02020603050405020304" pitchFamily="18" charset="0"/>
              </a:rPr>
              <a:t>    After that, I have dropped any duplicate records and merged Men and Women data into one data frame named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Alldata_CS</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p:txBody>
      </p:sp>
      <p:sp>
        <p:nvSpPr>
          <p:cNvPr id="93" name="Google Shape;93;p18"/>
          <p:cNvSpPr txBox="1">
            <a:spLocks noGrp="1"/>
          </p:cNvSpPr>
          <p:nvPr>
            <p:ph type="ftr" idx="11"/>
          </p:nvPr>
        </p:nvSpPr>
        <p:spPr>
          <a:xfrm>
            <a:off x="1157835" y="6310312"/>
            <a:ext cx="9030038"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ECON-8320 Tolls for Data Analysis | Final Project | Fall 2021</a:t>
            </a:r>
            <a:endParaRPr/>
          </a:p>
        </p:txBody>
      </p:sp>
      <p:sp>
        <p:nvSpPr>
          <p:cNvPr id="94" name="Google Shape;94;p18"/>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5</a:t>
            </a:fld>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18" name="Google Shape;91;p18">
            <a:extLst>
              <a:ext uri="{FF2B5EF4-FFF2-40B4-BE49-F238E27FC236}">
                <a16:creationId xmlns:a16="http://schemas.microsoft.com/office/drawing/2014/main" id="{CFBAB7ED-2D71-4C30-AEDF-F014D1456F21}"/>
              </a:ext>
            </a:extLst>
          </p:cNvPr>
          <p:cNvSpPr txBox="1">
            <a:spLocks noGrp="1"/>
          </p:cNvSpPr>
          <p:nvPr>
            <p:ph type="ctrTitle"/>
          </p:nvPr>
        </p:nvSpPr>
        <p:spPr>
          <a:xfrm>
            <a:off x="521109" y="392177"/>
            <a:ext cx="7914968" cy="867499"/>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D71920"/>
              </a:buClr>
              <a:buSzPts val="2800"/>
              <a:buFont typeface="Arial"/>
              <a:buNone/>
            </a:pPr>
            <a:r>
              <a:rPr lang="en-US" sz="2800" dirty="0"/>
              <a:t>Methods:</a:t>
            </a:r>
            <a:endParaRPr sz="2800" dirty="0"/>
          </a:p>
        </p:txBody>
      </p:sp>
      <p:sp>
        <p:nvSpPr>
          <p:cNvPr id="19" name="Google Shape;92;p18">
            <a:extLst>
              <a:ext uri="{FF2B5EF4-FFF2-40B4-BE49-F238E27FC236}">
                <a16:creationId xmlns:a16="http://schemas.microsoft.com/office/drawing/2014/main" id="{8A85C895-FA5B-4026-B213-B8209929CE7F}"/>
              </a:ext>
            </a:extLst>
          </p:cNvPr>
          <p:cNvSpPr txBox="1">
            <a:spLocks noGrp="1"/>
          </p:cNvSpPr>
          <p:nvPr>
            <p:ph type="subTitle" idx="1"/>
          </p:nvPr>
        </p:nvSpPr>
        <p:spPr>
          <a:xfrm>
            <a:off x="521109" y="1400537"/>
            <a:ext cx="10146891" cy="4193166"/>
          </a:xfrm>
          <a:prstGeom prst="rect">
            <a:avLst/>
          </a:prstGeom>
          <a:noFill/>
          <a:ln>
            <a:noFill/>
          </a:ln>
        </p:spPr>
        <p:txBody>
          <a:bodyPr spcFirstLastPara="1" wrap="square" lIns="91425" tIns="45700" rIns="91425" bIns="45700" anchor="t" anchorCtr="0">
            <a:normAutofit lnSpcReduction="10000"/>
          </a:bodyPr>
          <a:lstStyle/>
          <a:p>
            <a:pPr marL="342900" marR="0" lvl="0" indent="-342900" algn="l">
              <a:lnSpc>
                <a:spcPct val="107000"/>
              </a:lnSpc>
              <a:spcBef>
                <a:spcPts val="0"/>
              </a:spcBef>
              <a:spcAft>
                <a:spcPts val="800"/>
              </a:spcAft>
              <a:buFont typeface="Symbol" panose="05050102010706020507" pitchFamily="18" charset="2"/>
              <a:buChar char=""/>
            </a:pPr>
            <a:r>
              <a:rPr lang="en-US" sz="1800" b="1" u="sng" dirty="0">
                <a:effectLst/>
                <a:latin typeface="Calibri" panose="020F0502020204030204" pitchFamily="34" charset="0"/>
                <a:ea typeface="Calibri" panose="020F0502020204030204" pitchFamily="34" charset="0"/>
                <a:cs typeface="Times New Roman" panose="02020603050405020304" pitchFamily="18" charset="0"/>
              </a:rPr>
              <a:t>(Plotting and Analysis)</a:t>
            </a:r>
          </a:p>
          <a:p>
            <a:pPr marL="0" marR="0" lvl="0" indent="0" algn="l">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gn="l">
              <a:lnSpc>
                <a:spcPct val="107000"/>
              </a:lnSpc>
              <a:spcBef>
                <a:spcPts val="0"/>
              </a:spcBef>
              <a:spcAft>
                <a:spcPts val="800"/>
              </a:spcAft>
              <a:buFont typeface="Wingdings" panose="05000000000000000000" pitchFamily="2" charset="2"/>
              <a:buChar char="ü"/>
            </a:pPr>
            <a:r>
              <a:rPr lang="en-US" sz="1800" dirty="0">
                <a:effectLst/>
                <a:latin typeface="Calibri" panose="020F0502020204030204" pitchFamily="34" charset="0"/>
                <a:ea typeface="Calibri" panose="020F0502020204030204" pitchFamily="34" charset="0"/>
                <a:cs typeface="Times New Roman" panose="02020603050405020304" pitchFamily="18" charset="0"/>
              </a:rPr>
              <a:t>    Once I have gathered all the required data, I have created a plot to display price variation of products for men and women and saving the figure in fig1. The Results are satisfying.</a:t>
            </a:r>
          </a:p>
          <a:p>
            <a:pPr marL="228600" marR="0" algn="l">
              <a:lnSpc>
                <a:spcPct val="107000"/>
              </a:lnSpc>
              <a:spcBef>
                <a:spcPts val="0"/>
              </a:spcBef>
              <a:spcAft>
                <a:spcPts val="800"/>
              </a:spcAft>
              <a:buFont typeface="Wingdings" panose="05000000000000000000" pitchFamily="2" charset="2"/>
              <a:buChar char="ü"/>
            </a:pPr>
            <a:r>
              <a:rPr lang="en-US" sz="1800" dirty="0">
                <a:effectLst/>
                <a:latin typeface="Calibri" panose="020F0502020204030204" pitchFamily="34" charset="0"/>
                <a:ea typeface="Calibri" panose="020F0502020204030204" pitchFamily="34" charset="0"/>
                <a:cs typeface="Times New Roman" panose="02020603050405020304" pitchFamily="18" charset="0"/>
              </a:rPr>
              <a:t>    Next, I have found the Product/s from the dataset which has/have the most and least number of customer ratings.</a:t>
            </a:r>
          </a:p>
          <a:p>
            <a:pPr marL="228600" marR="0" algn="l">
              <a:lnSpc>
                <a:spcPct val="107000"/>
              </a:lnSpc>
              <a:spcBef>
                <a:spcPts val="0"/>
              </a:spcBef>
              <a:spcAft>
                <a:spcPts val="800"/>
              </a:spcAft>
              <a:buFont typeface="Wingdings" panose="05000000000000000000" pitchFamily="2" charset="2"/>
              <a:buChar char="ü"/>
            </a:pPr>
            <a:r>
              <a:rPr lang="en-US" sz="1800" dirty="0">
                <a:effectLst/>
                <a:latin typeface="Calibri" panose="020F0502020204030204" pitchFamily="34" charset="0"/>
                <a:ea typeface="Calibri" panose="020F0502020204030204" pitchFamily="34" charset="0"/>
                <a:cs typeface="Times New Roman" panose="02020603050405020304" pitchFamily="18" charset="0"/>
              </a:rPr>
              <a:t>    After this, I grouped the men’s and women’s data set separately on basis of ‘Rating_out_of_5’ values. Using describe() function found that rating min value is 3.0 and highest value is 5.0. So, interval distributed from 3.0 to 5.0 unevenly. so that we get a proper view of the data.</a:t>
            </a:r>
          </a:p>
          <a:p>
            <a:pPr marL="228600" marR="0" algn="l">
              <a:lnSpc>
                <a:spcPct val="107000"/>
              </a:lnSpc>
              <a:spcBef>
                <a:spcPts val="0"/>
              </a:spcBef>
              <a:spcAft>
                <a:spcPts val="800"/>
              </a:spcAft>
              <a:buFont typeface="Wingdings" panose="05000000000000000000" pitchFamily="2" charset="2"/>
              <a:buChar char="ü"/>
            </a:pPr>
            <a:r>
              <a:rPr lang="en-US" sz="1800" dirty="0">
                <a:effectLst/>
                <a:latin typeface="Calibri" panose="020F0502020204030204" pitchFamily="34" charset="0"/>
                <a:ea typeface="Calibri" panose="020F0502020204030204" pitchFamily="34" charset="0"/>
                <a:cs typeface="Times New Roman" panose="02020603050405020304" pitchFamily="18" charset="0"/>
              </a:rPr>
              <a:t>    Finally, using the describe() function, I found that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Discount_Percentage</a:t>
            </a:r>
            <a:r>
              <a:rPr lang="en-US" sz="1800" dirty="0">
                <a:effectLst/>
                <a:latin typeface="Calibri" panose="020F0502020204030204" pitchFamily="34" charset="0"/>
                <a:ea typeface="Calibri" panose="020F0502020204030204" pitchFamily="34" charset="0"/>
                <a:cs typeface="Times New Roman" panose="02020603050405020304" pitchFamily="18" charset="0"/>
              </a:rPr>
              <a:t>’ ranges from 10 to 70 in the data frames. So, I created groups from the Men/Women data on basis of grouped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Discount_Percentage</a:t>
            </a:r>
            <a:r>
              <a:rPr lang="en-US" sz="1800" dirty="0">
                <a:effectLst/>
                <a:latin typeface="Calibri" panose="020F0502020204030204" pitchFamily="34" charset="0"/>
                <a:ea typeface="Calibri" panose="020F0502020204030204" pitchFamily="34" charset="0"/>
                <a:cs typeface="Times New Roman" panose="02020603050405020304" pitchFamily="18" charset="0"/>
              </a:rPr>
              <a:t>. I plotted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Discount_Percentage</a:t>
            </a:r>
            <a:r>
              <a:rPr lang="en-US" sz="1800" dirty="0">
                <a:effectLst/>
                <a:latin typeface="Calibri" panose="020F0502020204030204" pitchFamily="34" charset="0"/>
                <a:ea typeface="Calibri" panose="020F0502020204030204" pitchFamily="34" charset="0"/>
                <a:cs typeface="Times New Roman" panose="02020603050405020304" pitchFamily="18" charset="0"/>
              </a:rPr>
              <a:t> data for men and women to find any trendline is Discount Percentages at etsy.com</a:t>
            </a:r>
          </a:p>
        </p:txBody>
      </p:sp>
      <p:sp>
        <p:nvSpPr>
          <p:cNvPr id="20" name="Google Shape;93;p18">
            <a:extLst>
              <a:ext uri="{FF2B5EF4-FFF2-40B4-BE49-F238E27FC236}">
                <a16:creationId xmlns:a16="http://schemas.microsoft.com/office/drawing/2014/main" id="{DD4DA808-39F5-46B6-818A-0DE8DB1A78E0}"/>
              </a:ext>
            </a:extLst>
          </p:cNvPr>
          <p:cNvSpPr txBox="1">
            <a:spLocks noGrp="1"/>
          </p:cNvSpPr>
          <p:nvPr>
            <p:ph type="ftr" idx="11"/>
          </p:nvPr>
        </p:nvSpPr>
        <p:spPr>
          <a:xfrm>
            <a:off x="1157835" y="6310312"/>
            <a:ext cx="9030038"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ECON-8320 Tolls for Data Analysis | Final Project | Fall 2021</a:t>
            </a:r>
            <a:endParaRPr/>
          </a:p>
        </p:txBody>
      </p:sp>
      <p:sp>
        <p:nvSpPr>
          <p:cNvPr id="21" name="Google Shape;94;p18">
            <a:extLst>
              <a:ext uri="{FF2B5EF4-FFF2-40B4-BE49-F238E27FC236}">
                <a16:creationId xmlns:a16="http://schemas.microsoft.com/office/drawing/2014/main" id="{359408E9-3EF7-4BE2-973B-D4DE36618A88}"/>
              </a:ext>
            </a:extLst>
          </p:cNvPr>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6</a:t>
            </a:fld>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18" name="Google Shape;91;p18">
            <a:extLst>
              <a:ext uri="{FF2B5EF4-FFF2-40B4-BE49-F238E27FC236}">
                <a16:creationId xmlns:a16="http://schemas.microsoft.com/office/drawing/2014/main" id="{CFBAB7ED-2D71-4C30-AEDF-F014D1456F21}"/>
              </a:ext>
            </a:extLst>
          </p:cNvPr>
          <p:cNvSpPr txBox="1">
            <a:spLocks noGrp="1"/>
          </p:cNvSpPr>
          <p:nvPr>
            <p:ph type="ctrTitle"/>
          </p:nvPr>
        </p:nvSpPr>
        <p:spPr>
          <a:xfrm>
            <a:off x="521109" y="392177"/>
            <a:ext cx="7914968" cy="867499"/>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D71920"/>
              </a:buClr>
              <a:buSzPts val="2800"/>
              <a:buFont typeface="Arial"/>
              <a:buNone/>
            </a:pPr>
            <a:r>
              <a:rPr lang="en-US" sz="2800" dirty="0"/>
              <a:t>Results:</a:t>
            </a:r>
            <a:endParaRPr sz="2800" dirty="0"/>
          </a:p>
        </p:txBody>
      </p:sp>
      <p:sp>
        <p:nvSpPr>
          <p:cNvPr id="19" name="Google Shape;92;p18">
            <a:extLst>
              <a:ext uri="{FF2B5EF4-FFF2-40B4-BE49-F238E27FC236}">
                <a16:creationId xmlns:a16="http://schemas.microsoft.com/office/drawing/2014/main" id="{8A85C895-FA5B-4026-B213-B8209929CE7F}"/>
              </a:ext>
            </a:extLst>
          </p:cNvPr>
          <p:cNvSpPr txBox="1">
            <a:spLocks noGrp="1"/>
          </p:cNvSpPr>
          <p:nvPr>
            <p:ph type="subTitle" idx="1"/>
          </p:nvPr>
        </p:nvSpPr>
        <p:spPr>
          <a:xfrm>
            <a:off x="521109" y="1259677"/>
            <a:ext cx="10146891" cy="1531650"/>
          </a:xfrm>
          <a:prstGeom prst="rect">
            <a:avLst/>
          </a:prstGeom>
          <a:noFill/>
          <a:ln>
            <a:noFill/>
          </a:ln>
        </p:spPr>
        <p:txBody>
          <a:bodyPr spcFirstLastPara="1" wrap="square" lIns="91425" tIns="45700" rIns="91425" bIns="45700" anchor="t" anchorCtr="0">
            <a:normAutofit/>
          </a:bodyPr>
          <a:lstStyle/>
          <a:p>
            <a:pPr marL="0" indent="0" algn="l">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1. The first analysis of variation of products prices for men and women in etsy.com is shown below fig1. The below tables indicates that the average price for Items listed for Women is $64.59786 while for men it’s just $37.82163. Though the minimum price for listed products is same for both, there is a huge difference between the costliest item for them. </a:t>
            </a:r>
          </a:p>
          <a:p>
            <a:pPr marL="0" marR="0" lvl="0" indent="0" algn="l">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Google Shape;93;p18">
            <a:extLst>
              <a:ext uri="{FF2B5EF4-FFF2-40B4-BE49-F238E27FC236}">
                <a16:creationId xmlns:a16="http://schemas.microsoft.com/office/drawing/2014/main" id="{DD4DA808-39F5-46B6-818A-0DE8DB1A78E0}"/>
              </a:ext>
            </a:extLst>
          </p:cNvPr>
          <p:cNvSpPr txBox="1">
            <a:spLocks noGrp="1"/>
          </p:cNvSpPr>
          <p:nvPr>
            <p:ph type="ftr" idx="11"/>
          </p:nvPr>
        </p:nvSpPr>
        <p:spPr>
          <a:xfrm>
            <a:off x="1157835" y="6310312"/>
            <a:ext cx="9030038"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ECON-8320 Tolls for Data Analysis | Final Project | Fall 2021</a:t>
            </a:r>
            <a:endParaRPr/>
          </a:p>
        </p:txBody>
      </p:sp>
      <p:sp>
        <p:nvSpPr>
          <p:cNvPr id="21" name="Google Shape;94;p18">
            <a:extLst>
              <a:ext uri="{FF2B5EF4-FFF2-40B4-BE49-F238E27FC236}">
                <a16:creationId xmlns:a16="http://schemas.microsoft.com/office/drawing/2014/main" id="{359408E9-3EF7-4BE2-973B-D4DE36618A88}"/>
              </a:ext>
            </a:extLst>
          </p:cNvPr>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7</a:t>
            </a:fld>
            <a:endParaRPr dirty="0"/>
          </a:p>
        </p:txBody>
      </p:sp>
      <p:pic>
        <p:nvPicPr>
          <p:cNvPr id="5" name="Picture 4">
            <a:extLst>
              <a:ext uri="{FF2B5EF4-FFF2-40B4-BE49-F238E27FC236}">
                <a16:creationId xmlns:a16="http://schemas.microsoft.com/office/drawing/2014/main" id="{8AE890CC-2EA1-4153-AB9C-B7213F031D19}"/>
              </a:ext>
            </a:extLst>
          </p:cNvPr>
          <p:cNvPicPr>
            <a:picLocks noChangeAspect="1"/>
          </p:cNvPicPr>
          <p:nvPr/>
        </p:nvPicPr>
        <p:blipFill>
          <a:blip r:embed="rId3"/>
          <a:stretch>
            <a:fillRect/>
          </a:stretch>
        </p:blipFill>
        <p:spPr>
          <a:xfrm>
            <a:off x="3777379" y="2781595"/>
            <a:ext cx="3790950" cy="2952750"/>
          </a:xfrm>
          <a:prstGeom prst="rect">
            <a:avLst/>
          </a:prstGeom>
          <a:ln>
            <a:solidFill>
              <a:schemeClr val="tx1"/>
            </a:solidFill>
          </a:ln>
        </p:spPr>
      </p:pic>
    </p:spTree>
    <p:extLst>
      <p:ext uri="{BB962C8B-B14F-4D97-AF65-F5344CB8AC3E}">
        <p14:creationId xmlns:p14="http://schemas.microsoft.com/office/powerpoint/2010/main" val="3878287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19" name="Google Shape;92;p18">
            <a:extLst>
              <a:ext uri="{FF2B5EF4-FFF2-40B4-BE49-F238E27FC236}">
                <a16:creationId xmlns:a16="http://schemas.microsoft.com/office/drawing/2014/main" id="{8A85C895-FA5B-4026-B213-B8209929CE7F}"/>
              </a:ext>
            </a:extLst>
          </p:cNvPr>
          <p:cNvSpPr txBox="1">
            <a:spLocks noGrp="1"/>
          </p:cNvSpPr>
          <p:nvPr>
            <p:ph type="subTitle" idx="1"/>
          </p:nvPr>
        </p:nvSpPr>
        <p:spPr>
          <a:xfrm>
            <a:off x="521109" y="657727"/>
            <a:ext cx="10146891" cy="818148"/>
          </a:xfrm>
          <a:prstGeom prst="rect">
            <a:avLst/>
          </a:prstGeom>
          <a:noFill/>
          <a:ln>
            <a:noFill/>
          </a:ln>
        </p:spPr>
        <p:txBody>
          <a:bodyPr spcFirstLastPara="1" wrap="square" lIns="91425" tIns="45700" rIns="91425" bIns="45700" anchor="t" anchorCtr="0">
            <a:normAutofit/>
          </a:bodyPr>
          <a:lstStyle/>
          <a:p>
            <a:pPr marL="0" indent="0" algn="l">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plot describes, how there are much more products listed for women lies in a higher price range than the products listed for men on their site.</a:t>
            </a:r>
          </a:p>
          <a:p>
            <a:pPr marL="0" indent="0" algn="l">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Google Shape;93;p18">
            <a:extLst>
              <a:ext uri="{FF2B5EF4-FFF2-40B4-BE49-F238E27FC236}">
                <a16:creationId xmlns:a16="http://schemas.microsoft.com/office/drawing/2014/main" id="{DD4DA808-39F5-46B6-818A-0DE8DB1A78E0}"/>
              </a:ext>
            </a:extLst>
          </p:cNvPr>
          <p:cNvSpPr txBox="1">
            <a:spLocks noGrp="1"/>
          </p:cNvSpPr>
          <p:nvPr>
            <p:ph type="ftr" idx="11"/>
          </p:nvPr>
        </p:nvSpPr>
        <p:spPr>
          <a:xfrm>
            <a:off x="1157835" y="6310312"/>
            <a:ext cx="9030038"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ECON-8320 Tolls for Data Analysis | Final Project | Fall 2021</a:t>
            </a:r>
            <a:endParaRPr/>
          </a:p>
        </p:txBody>
      </p:sp>
      <p:sp>
        <p:nvSpPr>
          <p:cNvPr id="21" name="Google Shape;94;p18">
            <a:extLst>
              <a:ext uri="{FF2B5EF4-FFF2-40B4-BE49-F238E27FC236}">
                <a16:creationId xmlns:a16="http://schemas.microsoft.com/office/drawing/2014/main" id="{359408E9-3EF7-4BE2-973B-D4DE36618A88}"/>
              </a:ext>
            </a:extLst>
          </p:cNvPr>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8</a:t>
            </a:fld>
            <a:endParaRPr dirty="0"/>
          </a:p>
        </p:txBody>
      </p:sp>
      <p:pic>
        <p:nvPicPr>
          <p:cNvPr id="9" name="Picture 8">
            <a:extLst>
              <a:ext uri="{FF2B5EF4-FFF2-40B4-BE49-F238E27FC236}">
                <a16:creationId xmlns:a16="http://schemas.microsoft.com/office/drawing/2014/main" id="{29B7F3BF-D963-4596-8391-C682276D950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bwMode="auto">
          <a:xfrm>
            <a:off x="1715874" y="1475875"/>
            <a:ext cx="8760252" cy="4392490"/>
          </a:xfrm>
          <a:prstGeom prst="rect">
            <a:avLst/>
          </a:prstGeom>
          <a:ln w="9525" cap="flat" cmpd="sng" algn="ctr">
            <a:solidFill>
              <a:sysClr val="windowText" lastClr="00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40335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19" name="Google Shape;92;p18">
            <a:extLst>
              <a:ext uri="{FF2B5EF4-FFF2-40B4-BE49-F238E27FC236}">
                <a16:creationId xmlns:a16="http://schemas.microsoft.com/office/drawing/2014/main" id="{8A85C895-FA5B-4026-B213-B8209929CE7F}"/>
              </a:ext>
            </a:extLst>
          </p:cNvPr>
          <p:cNvSpPr txBox="1">
            <a:spLocks noGrp="1"/>
          </p:cNvSpPr>
          <p:nvPr>
            <p:ph type="subTitle" idx="1"/>
          </p:nvPr>
        </p:nvSpPr>
        <p:spPr>
          <a:xfrm>
            <a:off x="521109" y="489657"/>
            <a:ext cx="11077333" cy="1130596"/>
          </a:xfrm>
          <a:prstGeom prst="rect">
            <a:avLst/>
          </a:prstGeom>
          <a:noFill/>
          <a:ln>
            <a:noFill/>
          </a:ln>
        </p:spPr>
        <p:txBody>
          <a:bodyPr spcFirstLastPara="1" wrap="square" lIns="91425" tIns="45700" rIns="91425" bIns="45700" anchor="t" anchorCtr="0">
            <a:normAutofit/>
          </a:bodyPr>
          <a:lstStyle/>
          <a:p>
            <a:pPr marL="0" marR="0" lvl="0" indent="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 Second analysis is around finding the Product/s from the dataset which has</a:t>
            </a:r>
            <a:r>
              <a:rPr lang="en-US" sz="1800" dirty="0">
                <a:latin typeface="Calibri" panose="020F0502020204030204" pitchFamily="34" charset="0"/>
                <a:cs typeface="Times New Roman" panose="02020603050405020304" pitchFamily="18" charset="0"/>
              </a:rPr>
              <a:t>/have the most/least number of customer ratings. While there are only two records for the most numbers of rating (131245), I found there are 12 records with least number of ratings(1). The below figures show the results.</a:t>
            </a:r>
          </a:p>
        </p:txBody>
      </p:sp>
      <p:sp>
        <p:nvSpPr>
          <p:cNvPr id="20" name="Google Shape;93;p18">
            <a:extLst>
              <a:ext uri="{FF2B5EF4-FFF2-40B4-BE49-F238E27FC236}">
                <a16:creationId xmlns:a16="http://schemas.microsoft.com/office/drawing/2014/main" id="{DD4DA808-39F5-46B6-818A-0DE8DB1A78E0}"/>
              </a:ext>
            </a:extLst>
          </p:cNvPr>
          <p:cNvSpPr txBox="1">
            <a:spLocks noGrp="1"/>
          </p:cNvSpPr>
          <p:nvPr>
            <p:ph type="ftr" idx="11"/>
          </p:nvPr>
        </p:nvSpPr>
        <p:spPr>
          <a:xfrm>
            <a:off x="1157835" y="6310312"/>
            <a:ext cx="9030038"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ECON-8320 Tolls for Data Analysis | Final Project | Fall 2021</a:t>
            </a:r>
            <a:endParaRPr/>
          </a:p>
        </p:txBody>
      </p:sp>
      <p:sp>
        <p:nvSpPr>
          <p:cNvPr id="21" name="Google Shape;94;p18">
            <a:extLst>
              <a:ext uri="{FF2B5EF4-FFF2-40B4-BE49-F238E27FC236}">
                <a16:creationId xmlns:a16="http://schemas.microsoft.com/office/drawing/2014/main" id="{359408E9-3EF7-4BE2-973B-D4DE36618A88}"/>
              </a:ext>
            </a:extLst>
          </p:cNvPr>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9</a:t>
            </a:fld>
            <a:endParaRPr dirty="0"/>
          </a:p>
        </p:txBody>
      </p:sp>
      <p:pic>
        <p:nvPicPr>
          <p:cNvPr id="9" name="Picture 8">
            <a:extLst>
              <a:ext uri="{FF2B5EF4-FFF2-40B4-BE49-F238E27FC236}">
                <a16:creationId xmlns:a16="http://schemas.microsoft.com/office/drawing/2014/main" id="{3B02FAAD-1273-4BB6-ABF7-6A57241B1E18}"/>
              </a:ext>
            </a:extLst>
          </p:cNvPr>
          <p:cNvPicPr>
            <a:picLocks noChangeAspect="1"/>
          </p:cNvPicPr>
          <p:nvPr/>
        </p:nvPicPr>
        <p:blipFill>
          <a:blip r:embed="rId3"/>
          <a:stretch>
            <a:fillRect/>
          </a:stretch>
        </p:blipFill>
        <p:spPr>
          <a:xfrm>
            <a:off x="1847368" y="1620253"/>
            <a:ext cx="8497263" cy="844305"/>
          </a:xfrm>
          <a:prstGeom prst="rect">
            <a:avLst/>
          </a:prstGeom>
          <a:ln>
            <a:solidFill>
              <a:schemeClr val="tx1"/>
            </a:solidFill>
          </a:ln>
        </p:spPr>
      </p:pic>
      <p:pic>
        <p:nvPicPr>
          <p:cNvPr id="10" name="Picture 9">
            <a:extLst>
              <a:ext uri="{FF2B5EF4-FFF2-40B4-BE49-F238E27FC236}">
                <a16:creationId xmlns:a16="http://schemas.microsoft.com/office/drawing/2014/main" id="{DA57CE1C-382C-4323-B392-2CA8FB17E45D}"/>
              </a:ext>
            </a:extLst>
          </p:cNvPr>
          <p:cNvPicPr>
            <a:picLocks noChangeAspect="1"/>
          </p:cNvPicPr>
          <p:nvPr/>
        </p:nvPicPr>
        <p:blipFill>
          <a:blip r:embed="rId4"/>
          <a:stretch>
            <a:fillRect/>
          </a:stretch>
        </p:blipFill>
        <p:spPr>
          <a:xfrm>
            <a:off x="1847367" y="2556587"/>
            <a:ext cx="8497263" cy="2995374"/>
          </a:xfrm>
          <a:prstGeom prst="rect">
            <a:avLst/>
          </a:prstGeom>
          <a:ln>
            <a:solidFill>
              <a:schemeClr val="tx1"/>
            </a:solidFill>
          </a:ln>
        </p:spPr>
      </p:pic>
    </p:spTree>
    <p:extLst>
      <p:ext uri="{BB962C8B-B14F-4D97-AF65-F5344CB8AC3E}">
        <p14:creationId xmlns:p14="http://schemas.microsoft.com/office/powerpoint/2010/main" val="1168401919"/>
      </p:ext>
    </p:extLst>
  </p:cSld>
  <p:clrMapOvr>
    <a:masterClrMapping/>
  </p:clrMapOvr>
</p:sld>
</file>

<file path=ppt/theme/theme1.xml><?xml version="1.0" encoding="utf-8"?>
<a:theme xmlns:a="http://schemas.openxmlformats.org/drawingml/2006/main" name="Custom Design">
  <a:themeElements>
    <a:clrScheme name="UNOMAHA">
      <a:dk1>
        <a:srgbClr val="000000"/>
      </a:dk1>
      <a:lt1>
        <a:srgbClr val="FFFFFF"/>
      </a:lt1>
      <a:dk2>
        <a:srgbClr val="626568"/>
      </a:dk2>
      <a:lt2>
        <a:srgbClr val="E7E6E6"/>
      </a:lt2>
      <a:accent1>
        <a:srgbClr val="FF0000"/>
      </a:accent1>
      <a:accent2>
        <a:srgbClr val="AB0000"/>
      </a:accent2>
      <a:accent3>
        <a:srgbClr val="6A0000"/>
      </a:accent3>
      <a:accent4>
        <a:srgbClr val="370000"/>
      </a:accent4>
      <a:accent5>
        <a:srgbClr val="000000"/>
      </a:accent5>
      <a:accent6>
        <a:srgbClr val="454545"/>
      </a:accent6>
      <a:hlink>
        <a:srgbClr val="D61920"/>
      </a:hlink>
      <a:folHlink>
        <a:srgbClr val="BCBB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no_template_ppt_widescreen_2020">
  <a:themeElements>
    <a:clrScheme name="UNOMAHA">
      <a:dk1>
        <a:srgbClr val="000000"/>
      </a:dk1>
      <a:lt1>
        <a:srgbClr val="FFFFFF"/>
      </a:lt1>
      <a:dk2>
        <a:srgbClr val="626568"/>
      </a:dk2>
      <a:lt2>
        <a:srgbClr val="E7E6E6"/>
      </a:lt2>
      <a:accent1>
        <a:srgbClr val="FF0000"/>
      </a:accent1>
      <a:accent2>
        <a:srgbClr val="AB0000"/>
      </a:accent2>
      <a:accent3>
        <a:srgbClr val="6A0000"/>
      </a:accent3>
      <a:accent4>
        <a:srgbClr val="370000"/>
      </a:accent4>
      <a:accent5>
        <a:srgbClr val="000000"/>
      </a:accent5>
      <a:accent6>
        <a:srgbClr val="454545"/>
      </a:accent6>
      <a:hlink>
        <a:srgbClr val="D61920"/>
      </a:hlink>
      <a:folHlink>
        <a:srgbClr val="BCBB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UNOMAHA">
      <a:dk1>
        <a:srgbClr val="000000"/>
      </a:dk1>
      <a:lt1>
        <a:srgbClr val="FFFFFF"/>
      </a:lt1>
      <a:dk2>
        <a:srgbClr val="626568"/>
      </a:dk2>
      <a:lt2>
        <a:srgbClr val="E7E6E6"/>
      </a:lt2>
      <a:accent1>
        <a:srgbClr val="FF0000"/>
      </a:accent1>
      <a:accent2>
        <a:srgbClr val="AB0000"/>
      </a:accent2>
      <a:accent3>
        <a:srgbClr val="6A0000"/>
      </a:accent3>
      <a:accent4>
        <a:srgbClr val="370000"/>
      </a:accent4>
      <a:accent5>
        <a:srgbClr val="000000"/>
      </a:accent5>
      <a:accent6>
        <a:srgbClr val="454545"/>
      </a:accent6>
      <a:hlink>
        <a:srgbClr val="D61920"/>
      </a:hlink>
      <a:folHlink>
        <a:srgbClr val="BCBB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Custom Design">
  <a:themeElements>
    <a:clrScheme name="UNOMAHA">
      <a:dk1>
        <a:srgbClr val="000000"/>
      </a:dk1>
      <a:lt1>
        <a:srgbClr val="FFFFFF"/>
      </a:lt1>
      <a:dk2>
        <a:srgbClr val="626568"/>
      </a:dk2>
      <a:lt2>
        <a:srgbClr val="E7E6E6"/>
      </a:lt2>
      <a:accent1>
        <a:srgbClr val="FF0000"/>
      </a:accent1>
      <a:accent2>
        <a:srgbClr val="AB0000"/>
      </a:accent2>
      <a:accent3>
        <a:srgbClr val="6A0000"/>
      </a:accent3>
      <a:accent4>
        <a:srgbClr val="370000"/>
      </a:accent4>
      <a:accent5>
        <a:srgbClr val="000000"/>
      </a:accent5>
      <a:accent6>
        <a:srgbClr val="454545"/>
      </a:accent6>
      <a:hlink>
        <a:srgbClr val="D61920"/>
      </a:hlink>
      <a:folHlink>
        <a:srgbClr val="BCBB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1077</Words>
  <Application>Microsoft Office PowerPoint</Application>
  <PresentationFormat>Widescreen</PresentationFormat>
  <Paragraphs>58</Paragraphs>
  <Slides>12</Slides>
  <Notes>11</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12</vt:i4>
      </vt:variant>
    </vt:vector>
  </HeadingPairs>
  <TitlesOfParts>
    <vt:vector size="20" baseType="lpstr">
      <vt:lpstr>Arial</vt:lpstr>
      <vt:lpstr>Calibri</vt:lpstr>
      <vt:lpstr>Symbol</vt:lpstr>
      <vt:lpstr>Wingdings</vt:lpstr>
      <vt:lpstr>Custom Design</vt:lpstr>
      <vt:lpstr>uno_template_ppt_widescreen_2020</vt:lpstr>
      <vt:lpstr>1_Custom Design</vt:lpstr>
      <vt:lpstr>2_Custom Design</vt:lpstr>
      <vt:lpstr>Semester Final Project for ‘ECON 8320 -Tools for Data Analysis’    Analysis of ‘Clothes and Shoes’ products for Men and Women listed on etsy.com”</vt:lpstr>
      <vt:lpstr>PowerPoint Presentation</vt:lpstr>
      <vt:lpstr>PowerPoint Presentation</vt:lpstr>
      <vt:lpstr>PowerPoint Presentation</vt:lpstr>
      <vt:lpstr>Methods:</vt:lpstr>
      <vt:lpstr>Methods:</vt:lpstr>
      <vt:lpstr>Results:</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Semester Final Project for ECON 8320 -Tools for Data Analysis    Analysis of ‘Clothes and Shoes’ products for Men and Women listed on etsy.com”</dc:title>
  <cp:lastModifiedBy>Piyush Basia</cp:lastModifiedBy>
  <cp:revision>10</cp:revision>
  <dcterms:modified xsi:type="dcterms:W3CDTF">2021-12-16T04:59:15Z</dcterms:modified>
</cp:coreProperties>
</file>