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58" r:id="rId6"/>
    <p:sldId id="259" r:id="rId7"/>
    <p:sldId id="260" r:id="rId8"/>
    <p:sldId id="261" r:id="rId9"/>
    <p:sldId id="262" r:id="rId10"/>
    <p:sldId id="264" r:id="rId11"/>
    <p:sldId id="263" r:id="rId12"/>
    <p:sldId id="26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85" autoAdjust="0"/>
  </p:normalViewPr>
  <p:slideViewPr>
    <p:cSldViewPr>
      <p:cViewPr varScale="1">
        <p:scale>
          <a:sx n="83" d="100"/>
          <a:sy n="83" d="100"/>
        </p:scale>
        <p:origin x="-702"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en-US" smtClean="0"/>
              <a:t>Graceful degradation</a:t>
            </a:r>
            <a:br>
              <a:rPr lang="en-US" smtClean="0"/>
            </a:br>
            <a:r>
              <a:rPr lang="en-US" smtClean="0"/>
              <a:t>vs.</a:t>
            </a:r>
            <a:br>
              <a:rPr lang="en-US" smtClean="0"/>
            </a:br>
            <a:r>
              <a:rPr lang="en-US" smtClean="0"/>
              <a:t>progressive enhancement</a:t>
            </a:r>
            <a:endParaRPr lang="en-US" dirty="0"/>
          </a:p>
        </p:txBody>
      </p:sp>
      <p:sp>
        <p:nvSpPr>
          <p:cNvPr id="7" name="Undertitel 6"/>
          <p:cNvSpPr>
            <a:spLocks noGrp="1"/>
          </p:cNvSpPr>
          <p:nvPr>
            <p:ph type="subTitle" idx="1"/>
          </p:nvPr>
        </p:nvSpPr>
        <p:spPr/>
        <p:txBody>
          <a:bodyPr/>
          <a:lstStyle/>
          <a:p>
            <a:endParaRPr lang="da-DK"/>
          </a:p>
        </p:txBody>
      </p:sp>
    </p:spTree>
    <p:extLst>
      <p:ext uri="{BB962C8B-B14F-4D97-AF65-F5344CB8AC3E}">
        <p14:creationId xmlns:p14="http://schemas.microsoft.com/office/powerpoint/2010/main" val="2820900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Example</a:t>
            </a:r>
            <a:endParaRPr lang="en-US" dirty="0"/>
          </a:p>
        </p:txBody>
      </p:sp>
      <p:sp>
        <p:nvSpPr>
          <p:cNvPr id="3" name="Pladsholder til indhold 2"/>
          <p:cNvSpPr>
            <a:spLocks noGrp="1"/>
          </p:cNvSpPr>
          <p:nvPr>
            <p:ph idx="1"/>
          </p:nvPr>
        </p:nvSpPr>
        <p:spPr>
          <a:xfrm>
            <a:off x="457200" y="1200151"/>
            <a:ext cx="3124200" cy="3394472"/>
          </a:xfrm>
        </p:spPr>
        <p:txBody>
          <a:bodyPr/>
          <a:lstStyle/>
          <a:p>
            <a:r>
              <a:rPr lang="en-US" dirty="0" smtClean="0"/>
              <a:t>Progressive enhancement</a:t>
            </a:r>
            <a:endParaRPr lang="en-US" dirty="0" smtClean="0"/>
          </a:p>
        </p:txBody>
      </p:sp>
      <p:sp>
        <p:nvSpPr>
          <p:cNvPr id="4" name="Tekstboks 3"/>
          <p:cNvSpPr txBox="1"/>
          <p:nvPr/>
        </p:nvSpPr>
        <p:spPr>
          <a:xfrm>
            <a:off x="3581400" y="971550"/>
            <a:ext cx="5486400" cy="403187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3050"/>
            <a:r>
              <a:rPr lang="en-US" sz="1600" dirty="0"/>
              <a:t>&lt;p id="</a:t>
            </a:r>
            <a:r>
              <a:rPr lang="en-US" sz="1600" dirty="0" err="1"/>
              <a:t>printthis</a:t>
            </a:r>
            <a:r>
              <a:rPr lang="en-US" sz="1600" dirty="0"/>
              <a:t>"&gt;Thank you for your order. Please print this page for your records.&lt;/p&gt;</a:t>
            </a:r>
          </a:p>
          <a:p>
            <a:pPr defTabSz="273050"/>
            <a:r>
              <a:rPr lang="en-US" sz="1600" dirty="0"/>
              <a:t>&lt;script type="text/</a:t>
            </a:r>
            <a:r>
              <a:rPr lang="en-US" sz="1600" dirty="0" err="1"/>
              <a:t>javascript</a:t>
            </a:r>
            <a:r>
              <a:rPr lang="en-US" sz="1600" dirty="0"/>
              <a:t>"&gt;</a:t>
            </a:r>
          </a:p>
          <a:p>
            <a:pPr defTabSz="273050"/>
            <a:r>
              <a:rPr lang="en-US" sz="1600" dirty="0" smtClean="0"/>
              <a:t>	if(</a:t>
            </a:r>
            <a:r>
              <a:rPr lang="en-US" sz="1600" dirty="0" err="1" smtClean="0"/>
              <a:t>document.getElementById</a:t>
            </a:r>
            <a:r>
              <a:rPr lang="en-US" sz="1600" dirty="0"/>
              <a:t>){</a:t>
            </a:r>
          </a:p>
          <a:p>
            <a:pPr defTabSz="273050"/>
            <a:r>
              <a:rPr lang="en-US" sz="1600" dirty="0" smtClean="0"/>
              <a:t>		</a:t>
            </a:r>
            <a:r>
              <a:rPr lang="en-US" sz="1600" dirty="0" err="1" smtClean="0"/>
              <a:t>var</a:t>
            </a:r>
            <a:r>
              <a:rPr lang="en-US" sz="1600" dirty="0" smtClean="0"/>
              <a:t> </a:t>
            </a:r>
            <a:r>
              <a:rPr lang="en-US" sz="1600" dirty="0" err="1"/>
              <a:t>pt</a:t>
            </a:r>
            <a:r>
              <a:rPr lang="en-US" sz="1600" dirty="0"/>
              <a:t> = </a:t>
            </a:r>
            <a:r>
              <a:rPr lang="en-US" sz="1600" dirty="0" err="1"/>
              <a:t>document.getElementById</a:t>
            </a:r>
            <a:r>
              <a:rPr lang="en-US" sz="1600" dirty="0"/>
              <a:t>('</a:t>
            </a:r>
            <a:r>
              <a:rPr lang="en-US" sz="1600" dirty="0" err="1"/>
              <a:t>printthis</a:t>
            </a:r>
            <a:r>
              <a:rPr lang="en-US" sz="1600" dirty="0"/>
              <a:t>');</a:t>
            </a:r>
          </a:p>
          <a:p>
            <a:pPr defTabSz="273050"/>
            <a:r>
              <a:rPr lang="en-US" sz="1600" dirty="0" smtClean="0"/>
              <a:t>		if(</a:t>
            </a:r>
            <a:r>
              <a:rPr lang="en-US" sz="1600" dirty="0" err="1" smtClean="0"/>
              <a:t>pt</a:t>
            </a:r>
            <a:r>
              <a:rPr lang="en-US" sz="1600" dirty="0" smtClean="0"/>
              <a:t> </a:t>
            </a:r>
            <a:r>
              <a:rPr lang="en-US" sz="1600" dirty="0"/>
              <a:t>&amp;&amp; </a:t>
            </a:r>
            <a:r>
              <a:rPr lang="en-US" sz="1600" dirty="0" err="1"/>
              <a:t>typeof</a:t>
            </a:r>
            <a:r>
              <a:rPr lang="en-US" sz="1600" dirty="0"/>
              <a:t> </a:t>
            </a:r>
            <a:r>
              <a:rPr lang="en-US" sz="1600" dirty="0" err="1"/>
              <a:t>window.print</a:t>
            </a:r>
            <a:r>
              <a:rPr lang="en-US" sz="1600" dirty="0"/>
              <a:t> === 'function'){</a:t>
            </a:r>
          </a:p>
          <a:p>
            <a:pPr defTabSz="273050"/>
            <a:r>
              <a:rPr lang="en-US" sz="1600" dirty="0" smtClean="0"/>
              <a:t>			</a:t>
            </a:r>
            <a:r>
              <a:rPr lang="en-US" sz="1600" dirty="0" err="1" smtClean="0"/>
              <a:t>var</a:t>
            </a:r>
            <a:r>
              <a:rPr lang="en-US" sz="1600" dirty="0" smtClean="0"/>
              <a:t> </a:t>
            </a:r>
            <a:r>
              <a:rPr lang="en-US" sz="1600" dirty="0"/>
              <a:t>but = </a:t>
            </a:r>
            <a:r>
              <a:rPr lang="en-US" sz="1600" dirty="0" err="1"/>
              <a:t>document.createElement</a:t>
            </a:r>
            <a:r>
              <a:rPr lang="en-US" sz="1600" dirty="0"/>
              <a:t>('input');</a:t>
            </a:r>
          </a:p>
          <a:p>
            <a:pPr defTabSz="273050"/>
            <a:r>
              <a:rPr lang="en-US" sz="1600" dirty="0" smtClean="0"/>
              <a:t>			</a:t>
            </a:r>
            <a:r>
              <a:rPr lang="en-US" sz="1600" dirty="0" err="1" smtClean="0"/>
              <a:t>but.setAttribute</a:t>
            </a:r>
            <a:r>
              <a:rPr lang="en-US" sz="1600" dirty="0"/>
              <a:t>('</a:t>
            </a:r>
            <a:r>
              <a:rPr lang="en-US" sz="1600" dirty="0" err="1"/>
              <a:t>type','button</a:t>
            </a:r>
            <a:r>
              <a:rPr lang="en-US" sz="1600" dirty="0"/>
              <a:t>');</a:t>
            </a:r>
          </a:p>
          <a:p>
            <a:pPr defTabSz="273050"/>
            <a:r>
              <a:rPr lang="en-US" sz="1600" dirty="0" smtClean="0"/>
              <a:t>			</a:t>
            </a:r>
            <a:r>
              <a:rPr lang="en-US" sz="1600" dirty="0" err="1" smtClean="0"/>
              <a:t>but.setAttribute</a:t>
            </a:r>
            <a:r>
              <a:rPr lang="en-US" sz="1600" dirty="0"/>
              <a:t>('</a:t>
            </a:r>
            <a:r>
              <a:rPr lang="en-US" sz="1600" dirty="0" err="1"/>
              <a:t>value','Print</a:t>
            </a:r>
            <a:r>
              <a:rPr lang="en-US" sz="1600" dirty="0"/>
              <a:t> this now');</a:t>
            </a:r>
          </a:p>
          <a:p>
            <a:pPr defTabSz="273050"/>
            <a:r>
              <a:rPr lang="en-US" sz="1600" dirty="0" smtClean="0"/>
              <a:t>			</a:t>
            </a:r>
            <a:r>
              <a:rPr lang="en-US" sz="1600" dirty="0" err="1" smtClean="0"/>
              <a:t>but.onclick</a:t>
            </a:r>
            <a:r>
              <a:rPr lang="en-US" sz="1600" dirty="0" smtClean="0"/>
              <a:t> </a:t>
            </a:r>
            <a:r>
              <a:rPr lang="en-US" sz="1600" dirty="0"/>
              <a:t>= function(){</a:t>
            </a:r>
          </a:p>
          <a:p>
            <a:pPr defTabSz="273050"/>
            <a:r>
              <a:rPr lang="en-US" sz="1600" dirty="0" smtClean="0"/>
              <a:t>				</a:t>
            </a:r>
            <a:r>
              <a:rPr lang="en-US" sz="1600" dirty="0" err="1" smtClean="0"/>
              <a:t>window.print</a:t>
            </a:r>
            <a:r>
              <a:rPr lang="en-US" sz="1600" dirty="0"/>
              <a:t>();</a:t>
            </a:r>
          </a:p>
          <a:p>
            <a:pPr defTabSz="273050"/>
            <a:r>
              <a:rPr lang="en-US" sz="1600" dirty="0" smtClean="0"/>
              <a:t>			};</a:t>
            </a:r>
            <a:endParaRPr lang="en-US" sz="1600" dirty="0"/>
          </a:p>
          <a:p>
            <a:pPr defTabSz="273050"/>
            <a:r>
              <a:rPr lang="en-US" sz="1600" dirty="0" smtClean="0"/>
              <a:t>			</a:t>
            </a:r>
            <a:r>
              <a:rPr lang="en-US" sz="1600" dirty="0" err="1" smtClean="0"/>
              <a:t>pt.appendChild</a:t>
            </a:r>
            <a:r>
              <a:rPr lang="en-US" sz="1600" dirty="0" smtClean="0"/>
              <a:t>(but</a:t>
            </a:r>
            <a:r>
              <a:rPr lang="en-US" sz="1600" dirty="0"/>
              <a:t>);</a:t>
            </a:r>
          </a:p>
          <a:p>
            <a:pPr defTabSz="273050"/>
            <a:r>
              <a:rPr lang="en-US" sz="1600" dirty="0" smtClean="0"/>
              <a:t>		}</a:t>
            </a:r>
            <a:endParaRPr lang="en-US" sz="1600" dirty="0"/>
          </a:p>
          <a:p>
            <a:pPr defTabSz="273050"/>
            <a:r>
              <a:rPr lang="en-US" sz="1600" dirty="0" smtClean="0"/>
              <a:t>	}</a:t>
            </a:r>
            <a:endParaRPr lang="en-US" sz="1600" dirty="0"/>
          </a:p>
          <a:p>
            <a:pPr defTabSz="273050"/>
            <a:r>
              <a:rPr lang="en-US" sz="1600" dirty="0"/>
              <a:t>&lt;/script&gt;</a:t>
            </a:r>
          </a:p>
        </p:txBody>
      </p:sp>
    </p:spTree>
    <p:extLst>
      <p:ext uri="{BB962C8B-B14F-4D97-AF65-F5344CB8AC3E}">
        <p14:creationId xmlns:p14="http://schemas.microsoft.com/office/powerpoint/2010/main" val="2531352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When to use what</a:t>
            </a:r>
            <a:endParaRPr lang="en-US" dirty="0"/>
          </a:p>
        </p:txBody>
      </p:sp>
      <p:sp>
        <p:nvSpPr>
          <p:cNvPr id="3" name="Pladsholder til indhold 2"/>
          <p:cNvSpPr>
            <a:spLocks noGrp="1"/>
          </p:cNvSpPr>
          <p:nvPr>
            <p:ph idx="1"/>
          </p:nvPr>
        </p:nvSpPr>
        <p:spPr/>
        <p:txBody>
          <a:bodyPr>
            <a:normAutofit fontScale="85000" lnSpcReduction="20000"/>
          </a:bodyPr>
          <a:lstStyle/>
          <a:p>
            <a:r>
              <a:rPr lang="en-US" smtClean="0"/>
              <a:t>Graceful degradation:</a:t>
            </a:r>
          </a:p>
          <a:p>
            <a:pPr lvl="1"/>
            <a:r>
              <a:rPr lang="en-US" smtClean="0"/>
              <a:t>You just don’t have time to finish a product with full progressive enhancement </a:t>
            </a:r>
          </a:p>
          <a:p>
            <a:pPr lvl="1"/>
            <a:r>
              <a:rPr lang="en-US" smtClean="0"/>
              <a:t>The product you have is an edge case, for example very high traffic sites where every millisecond of performance means a difference of millions of dollars</a:t>
            </a:r>
          </a:p>
          <a:p>
            <a:pPr lvl="1"/>
            <a:r>
              <a:rPr lang="en-US" smtClean="0"/>
              <a:t>Your product by definition is so dependent on scripting that it makes more sense to maintain a “basic” version rather than enhancing one (Maps, email clients, feed readers).</a:t>
            </a:r>
          </a:p>
          <a:p>
            <a:endParaRPr lang="en-US" dirty="0"/>
          </a:p>
        </p:txBody>
      </p:sp>
    </p:spTree>
    <p:extLst>
      <p:ext uri="{BB962C8B-B14F-4D97-AF65-F5344CB8AC3E}">
        <p14:creationId xmlns:p14="http://schemas.microsoft.com/office/powerpoint/2010/main" val="2616211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When to use what</a:t>
            </a:r>
            <a:endParaRPr lang="en-US" dirty="0"/>
          </a:p>
        </p:txBody>
      </p:sp>
      <p:sp>
        <p:nvSpPr>
          <p:cNvPr id="3" name="Pladsholder til indhold 2"/>
          <p:cNvSpPr>
            <a:spLocks noGrp="1"/>
          </p:cNvSpPr>
          <p:nvPr>
            <p:ph idx="1"/>
          </p:nvPr>
        </p:nvSpPr>
        <p:spPr/>
        <p:txBody>
          <a:bodyPr>
            <a:normAutofit fontScale="70000" lnSpcReduction="20000"/>
          </a:bodyPr>
          <a:lstStyle/>
          <a:p>
            <a:r>
              <a:rPr lang="en-US" smtClean="0"/>
              <a:t>Progressive enhancement:</a:t>
            </a:r>
          </a:p>
          <a:p>
            <a:pPr lvl="1"/>
            <a:r>
              <a:rPr lang="en-US" smtClean="0"/>
              <a:t>Regardless of environment and ability you deliver a product that works.</a:t>
            </a:r>
          </a:p>
          <a:p>
            <a:pPr lvl="1"/>
            <a:r>
              <a:rPr lang="en-US" smtClean="0"/>
              <a:t>When a new browser comes out or a browser extension becomes widely adopted you can enhance to yet another level without having to touch the original solution.</a:t>
            </a:r>
          </a:p>
          <a:p>
            <a:pPr lvl="1"/>
            <a:r>
              <a:rPr lang="en-US" smtClean="0"/>
              <a:t>You allow technology to be what it is supposed to be – an aid to reach a goal faster than without it</a:t>
            </a:r>
          </a:p>
          <a:p>
            <a:pPr lvl="1"/>
            <a:r>
              <a:rPr lang="en-US" smtClean="0"/>
              <a:t>If you need to add new features, you can do so after checking if they are supported at a certain stage, or you can add it to the most basic level of functionality and make it better in more sophisticated environments. </a:t>
            </a:r>
          </a:p>
          <a:p>
            <a:endParaRPr lang="en-US" dirty="0"/>
          </a:p>
        </p:txBody>
      </p:sp>
    </p:spTree>
    <p:extLst>
      <p:ext uri="{BB962C8B-B14F-4D97-AF65-F5344CB8AC3E}">
        <p14:creationId xmlns:p14="http://schemas.microsoft.com/office/powerpoint/2010/main" val="3273941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WWW – the intension</a:t>
            </a:r>
            <a:endParaRPr lang="en-US" dirty="0"/>
          </a:p>
        </p:txBody>
      </p:sp>
      <p:sp>
        <p:nvSpPr>
          <p:cNvPr id="3" name="Pladsholder til indhold 2"/>
          <p:cNvSpPr>
            <a:spLocks noGrp="1"/>
          </p:cNvSpPr>
          <p:nvPr>
            <p:ph idx="1"/>
          </p:nvPr>
        </p:nvSpPr>
        <p:spPr/>
        <p:txBody>
          <a:bodyPr>
            <a:normAutofit fontScale="92500" lnSpcReduction="20000"/>
          </a:bodyPr>
          <a:lstStyle/>
          <a:p>
            <a:r>
              <a:rPr lang="en-US" smtClean="0"/>
              <a:t>WWW</a:t>
            </a:r>
          </a:p>
          <a:p>
            <a:pPr lvl="1"/>
            <a:r>
              <a:rPr lang="en-US" smtClean="0"/>
              <a:t>Any display device</a:t>
            </a:r>
          </a:p>
          <a:p>
            <a:pPr lvl="1"/>
            <a:r>
              <a:rPr lang="en-US" smtClean="0"/>
              <a:t>Any language</a:t>
            </a:r>
          </a:p>
          <a:p>
            <a:pPr lvl="1"/>
            <a:r>
              <a:rPr lang="en-US" smtClean="0"/>
              <a:t>Anywhere you want</a:t>
            </a:r>
          </a:p>
          <a:p>
            <a:r>
              <a:rPr lang="en-US" smtClean="0"/>
              <a:t>Only one thing expected:</a:t>
            </a:r>
          </a:p>
          <a:p>
            <a:pPr lvl="1"/>
            <a:r>
              <a:rPr lang="en-US" smtClean="0"/>
              <a:t>The user is using a browsing device that can reach out to the web and understand the protocols used to transmit information – http, https, ftp etc.</a:t>
            </a:r>
            <a:endParaRPr lang="en-US" dirty="0"/>
          </a:p>
        </p:txBody>
      </p:sp>
    </p:spTree>
    <p:extLst>
      <p:ext uri="{BB962C8B-B14F-4D97-AF65-F5344CB8AC3E}">
        <p14:creationId xmlns:p14="http://schemas.microsoft.com/office/powerpoint/2010/main" val="3363965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mtClean="0"/>
              <a:t>What can we expect from the user?</a:t>
            </a:r>
            <a:endParaRPr lang="en-US" dirty="0"/>
          </a:p>
        </p:txBody>
      </p:sp>
      <p:sp>
        <p:nvSpPr>
          <p:cNvPr id="3" name="Pladsholder til indhold 2"/>
          <p:cNvSpPr>
            <a:spLocks noGrp="1"/>
          </p:cNvSpPr>
          <p:nvPr>
            <p:ph idx="1"/>
          </p:nvPr>
        </p:nvSpPr>
        <p:spPr>
          <a:xfrm>
            <a:off x="457200" y="1200151"/>
            <a:ext cx="8229600" cy="3047999"/>
          </a:xfrm>
        </p:spPr>
        <p:txBody>
          <a:bodyPr>
            <a:normAutofit fontScale="85000" lnSpcReduction="10000"/>
          </a:bodyPr>
          <a:lstStyle/>
          <a:p>
            <a:r>
              <a:rPr lang="en-US" dirty="0" smtClean="0"/>
              <a:t>Nothing</a:t>
            </a:r>
          </a:p>
          <a:p>
            <a:pPr lvl="1"/>
            <a:r>
              <a:rPr lang="en-US" dirty="0" smtClean="0"/>
              <a:t>Old computers</a:t>
            </a:r>
          </a:p>
          <a:p>
            <a:pPr lvl="1"/>
            <a:r>
              <a:rPr lang="en-US" dirty="0" smtClean="0"/>
              <a:t>Outdated software</a:t>
            </a:r>
          </a:p>
          <a:p>
            <a:pPr lvl="1"/>
            <a:r>
              <a:rPr lang="en-US" dirty="0" smtClean="0"/>
              <a:t>Accessibility issues</a:t>
            </a:r>
          </a:p>
          <a:p>
            <a:r>
              <a:rPr lang="en-US" dirty="0" smtClean="0"/>
              <a:t>It is up to operating system and browser developers to make end users keep their system up-to-date</a:t>
            </a:r>
          </a:p>
          <a:p>
            <a:pPr lvl="1"/>
            <a:r>
              <a:rPr lang="en-US" dirty="0" smtClean="0"/>
              <a:t>As web developers we don’t have any say in this.</a:t>
            </a:r>
          </a:p>
        </p:txBody>
      </p:sp>
      <p:sp>
        <p:nvSpPr>
          <p:cNvPr id="4" name="Højrepil 3"/>
          <p:cNvSpPr/>
          <p:nvPr/>
        </p:nvSpPr>
        <p:spPr>
          <a:xfrm rot="9857278">
            <a:off x="3838816" y="2372165"/>
            <a:ext cx="5286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boks 4"/>
          <p:cNvSpPr txBox="1"/>
          <p:nvPr/>
        </p:nvSpPr>
        <p:spPr>
          <a:xfrm>
            <a:off x="4413776" y="2302587"/>
            <a:ext cx="850746" cy="400110"/>
          </a:xfrm>
          <a:prstGeom prst="rect">
            <a:avLst/>
          </a:prstGeom>
          <a:noFill/>
        </p:spPr>
        <p:txBody>
          <a:bodyPr wrap="none" rtlCol="0">
            <a:spAutoFit/>
          </a:bodyPr>
          <a:lstStyle/>
          <a:p>
            <a:r>
              <a:rPr lang="en-US" sz="2000" b="1" dirty="0" smtClean="0"/>
              <a:t>What!</a:t>
            </a:r>
            <a:endParaRPr lang="en-US" sz="2000" b="1" dirty="0"/>
          </a:p>
        </p:txBody>
      </p:sp>
      <p:sp>
        <p:nvSpPr>
          <p:cNvPr id="8" name="Tekstboks 7"/>
          <p:cNvSpPr txBox="1"/>
          <p:nvPr/>
        </p:nvSpPr>
        <p:spPr>
          <a:xfrm>
            <a:off x="2589053" y="4248150"/>
            <a:ext cx="3965894" cy="523220"/>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marL="0" lvl="1"/>
            <a:r>
              <a:rPr lang="en-US" sz="2800" dirty="0"/>
              <a:t>We work in the unknown</a:t>
            </a:r>
            <a:r>
              <a:rPr lang="en-US" sz="2800" dirty="0" smtClean="0"/>
              <a:t>!</a:t>
            </a:r>
            <a:endParaRPr lang="en-US" sz="2800" dirty="0"/>
          </a:p>
        </p:txBody>
      </p:sp>
    </p:spTree>
    <p:extLst>
      <p:ext uri="{BB962C8B-B14F-4D97-AF65-F5344CB8AC3E}">
        <p14:creationId xmlns:p14="http://schemas.microsoft.com/office/powerpoint/2010/main" val="4041284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Graceful degradation</a:t>
            </a:r>
            <a:endParaRPr lang="en-US" dirty="0"/>
          </a:p>
        </p:txBody>
      </p:sp>
      <p:sp>
        <p:nvSpPr>
          <p:cNvPr id="3" name="Pladsholder til indhold 2"/>
          <p:cNvSpPr>
            <a:spLocks noGrp="1"/>
          </p:cNvSpPr>
          <p:nvPr>
            <p:ph idx="1"/>
          </p:nvPr>
        </p:nvSpPr>
        <p:spPr/>
        <p:txBody>
          <a:bodyPr>
            <a:normAutofit fontScale="85000" lnSpcReduction="20000"/>
          </a:bodyPr>
          <a:lstStyle/>
          <a:p>
            <a:r>
              <a:rPr lang="en-US" smtClean="0"/>
              <a:t>Is the practice of building your web functionality so that it provides a certain level of user experience in more modern browsers.</a:t>
            </a:r>
          </a:p>
          <a:p>
            <a:r>
              <a:rPr lang="en-US" smtClean="0"/>
              <a:t>It will degrade gracefully to a lower level of user in experience in older browsers.</a:t>
            </a:r>
          </a:p>
          <a:p>
            <a:r>
              <a:rPr lang="en-US" smtClean="0"/>
              <a:t>This lower level is not as nice to use for your site visitors, but it does still provide them with the basic functionality that they came to your site to use; things do not break for them.</a:t>
            </a:r>
            <a:endParaRPr lang="en-US" dirty="0"/>
          </a:p>
        </p:txBody>
      </p:sp>
    </p:spTree>
    <p:extLst>
      <p:ext uri="{BB962C8B-B14F-4D97-AF65-F5344CB8AC3E}">
        <p14:creationId xmlns:p14="http://schemas.microsoft.com/office/powerpoint/2010/main" val="2743335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Progressive enhancement</a:t>
            </a:r>
            <a:endParaRPr lang="en-US" dirty="0"/>
          </a:p>
        </p:txBody>
      </p:sp>
      <p:sp>
        <p:nvSpPr>
          <p:cNvPr id="3" name="Pladsholder til indhold 2"/>
          <p:cNvSpPr>
            <a:spLocks noGrp="1"/>
          </p:cNvSpPr>
          <p:nvPr>
            <p:ph idx="1"/>
          </p:nvPr>
        </p:nvSpPr>
        <p:spPr/>
        <p:txBody>
          <a:bodyPr>
            <a:normAutofit fontScale="92500" lnSpcReduction="20000"/>
          </a:bodyPr>
          <a:lstStyle/>
          <a:p>
            <a:r>
              <a:rPr lang="en-US" smtClean="0"/>
              <a:t>Progressive enhancement is similar, but it does things the other way round.</a:t>
            </a:r>
          </a:p>
          <a:p>
            <a:r>
              <a:rPr lang="en-US" smtClean="0"/>
              <a:t>Start by establishing a basic level of user experience that all browsers will be able to provide when rendering your web site.</a:t>
            </a:r>
          </a:p>
          <a:p>
            <a:r>
              <a:rPr lang="en-US" smtClean="0"/>
              <a:t>Build in more advanced functionality that will automatically be available to browsers that can use it.</a:t>
            </a:r>
            <a:endParaRPr lang="en-US" dirty="0"/>
          </a:p>
        </p:txBody>
      </p:sp>
    </p:spTree>
    <p:extLst>
      <p:ext uri="{BB962C8B-B14F-4D97-AF65-F5344CB8AC3E}">
        <p14:creationId xmlns:p14="http://schemas.microsoft.com/office/powerpoint/2010/main" val="1978602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Looking back/looking forward</a:t>
            </a:r>
            <a:endParaRPr lang="en-US" dirty="0"/>
          </a:p>
        </p:txBody>
      </p:sp>
      <p:sp>
        <p:nvSpPr>
          <p:cNvPr id="3" name="Pladsholder til indhold 2"/>
          <p:cNvSpPr>
            <a:spLocks noGrp="1"/>
          </p:cNvSpPr>
          <p:nvPr>
            <p:ph idx="1"/>
          </p:nvPr>
        </p:nvSpPr>
        <p:spPr>
          <a:xfrm>
            <a:off x="457200" y="1200151"/>
            <a:ext cx="8229600" cy="2895599"/>
          </a:xfrm>
        </p:spPr>
        <p:txBody>
          <a:bodyPr>
            <a:normAutofit lnSpcReduction="10000"/>
          </a:bodyPr>
          <a:lstStyle/>
          <a:p>
            <a:r>
              <a:rPr lang="en-US" dirty="0" smtClean="0"/>
              <a:t>Graceful degradation starts from the status quo of complexity and tries to fix for the lesser experience</a:t>
            </a:r>
          </a:p>
          <a:p>
            <a:r>
              <a:rPr lang="en-US" dirty="0" smtClean="0"/>
              <a:t>Progressive enhancement starts from a very basic, working example and allows for constant extension for future environments.</a:t>
            </a:r>
          </a:p>
          <a:p>
            <a:endParaRPr lang="en-US" dirty="0" smtClean="0"/>
          </a:p>
        </p:txBody>
      </p:sp>
      <p:sp>
        <p:nvSpPr>
          <p:cNvPr id="6" name="Tekstboks 5"/>
          <p:cNvSpPr txBox="1"/>
          <p:nvPr/>
        </p:nvSpPr>
        <p:spPr>
          <a:xfrm>
            <a:off x="495300" y="4019550"/>
            <a:ext cx="8153400"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a:t>Degrading gracefully means looking back whereas enhancing progressively means looking </a:t>
            </a:r>
            <a:r>
              <a:rPr lang="en-US" sz="2800" dirty="0" smtClean="0"/>
              <a:t>forward</a:t>
            </a:r>
            <a:endParaRPr lang="en-US" sz="2800" dirty="0"/>
          </a:p>
        </p:txBody>
      </p:sp>
    </p:spTree>
    <p:extLst>
      <p:ext uri="{BB962C8B-B14F-4D97-AF65-F5344CB8AC3E}">
        <p14:creationId xmlns:p14="http://schemas.microsoft.com/office/powerpoint/2010/main" val="2613486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Example</a:t>
            </a:r>
            <a:endParaRPr lang="en-US" dirty="0"/>
          </a:p>
        </p:txBody>
      </p:sp>
      <p:sp>
        <p:nvSpPr>
          <p:cNvPr id="3" name="Pladsholder til indhold 2"/>
          <p:cNvSpPr>
            <a:spLocks noGrp="1"/>
          </p:cNvSpPr>
          <p:nvPr>
            <p:ph idx="1"/>
          </p:nvPr>
        </p:nvSpPr>
        <p:spPr/>
        <p:txBody>
          <a:bodyPr/>
          <a:lstStyle/>
          <a:p>
            <a:r>
              <a:rPr lang="en-US" smtClean="0"/>
              <a:t>A “Print this page” link</a:t>
            </a:r>
            <a:endParaRPr lang="en-US" dirty="0" smtClean="0"/>
          </a:p>
        </p:txBody>
      </p:sp>
      <p:sp>
        <p:nvSpPr>
          <p:cNvPr id="4" name="Tekstboks 3"/>
          <p:cNvSpPr txBox="1"/>
          <p:nvPr/>
        </p:nvSpPr>
        <p:spPr>
          <a:xfrm>
            <a:off x="886344" y="2952750"/>
            <a:ext cx="7371313" cy="1200329"/>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3050"/>
            <a:r>
              <a:rPr lang="en-US" sz="2400" dirty="0"/>
              <a:t>&lt;p id="</a:t>
            </a:r>
            <a:r>
              <a:rPr lang="en-US" sz="2400" dirty="0" err="1"/>
              <a:t>printthis</a:t>
            </a:r>
            <a:r>
              <a:rPr lang="en-US" sz="2400" dirty="0" smtClean="0"/>
              <a:t>"&gt;</a:t>
            </a:r>
          </a:p>
          <a:p>
            <a:pPr defTabSz="273050"/>
            <a:r>
              <a:rPr lang="en-US" sz="2400" dirty="0" smtClean="0"/>
              <a:t>	&lt;</a:t>
            </a:r>
            <a:r>
              <a:rPr lang="en-US" sz="2400" dirty="0"/>
              <a:t>a </a:t>
            </a:r>
            <a:r>
              <a:rPr lang="en-US" sz="2400" dirty="0" err="1"/>
              <a:t>href</a:t>
            </a:r>
            <a:r>
              <a:rPr lang="en-US" sz="2400" dirty="0"/>
              <a:t>="</a:t>
            </a:r>
            <a:r>
              <a:rPr lang="en-US" sz="2400" dirty="0" err="1"/>
              <a:t>javascript:window.print</a:t>
            </a:r>
            <a:r>
              <a:rPr lang="en-US" sz="2400" dirty="0"/>
              <a:t>()"&gt;Print this page&lt;/a&gt;</a:t>
            </a:r>
          </a:p>
          <a:p>
            <a:pPr defTabSz="273050"/>
            <a:r>
              <a:rPr lang="en-US" sz="2400" dirty="0"/>
              <a:t>&lt;/p&gt;</a:t>
            </a:r>
          </a:p>
        </p:txBody>
      </p:sp>
    </p:spTree>
    <p:extLst>
      <p:ext uri="{BB962C8B-B14F-4D97-AF65-F5344CB8AC3E}">
        <p14:creationId xmlns:p14="http://schemas.microsoft.com/office/powerpoint/2010/main" val="509941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Example</a:t>
            </a:r>
            <a:endParaRPr lang="en-US" dirty="0"/>
          </a:p>
        </p:txBody>
      </p:sp>
      <p:sp>
        <p:nvSpPr>
          <p:cNvPr id="3" name="Pladsholder til indhold 2"/>
          <p:cNvSpPr>
            <a:spLocks noGrp="1"/>
          </p:cNvSpPr>
          <p:nvPr>
            <p:ph idx="1"/>
          </p:nvPr>
        </p:nvSpPr>
        <p:spPr>
          <a:xfrm>
            <a:off x="457200" y="1200151"/>
            <a:ext cx="8229600" cy="914399"/>
          </a:xfrm>
        </p:spPr>
        <p:txBody>
          <a:bodyPr>
            <a:normAutofit fontScale="92500" lnSpcReduction="20000"/>
          </a:bodyPr>
          <a:lstStyle/>
          <a:p>
            <a:r>
              <a:rPr lang="en-US" dirty="0" smtClean="0"/>
              <a:t>Graceful degradation</a:t>
            </a:r>
          </a:p>
          <a:p>
            <a:pPr lvl="1"/>
            <a:r>
              <a:rPr lang="en-US" dirty="0" smtClean="0"/>
              <a:t>Adding a &lt;</a:t>
            </a:r>
            <a:r>
              <a:rPr lang="en-US" dirty="0" err="1" smtClean="0"/>
              <a:t>noscript</a:t>
            </a:r>
            <a:r>
              <a:rPr lang="en-US" dirty="0" smtClean="0"/>
              <a:t>&gt; element</a:t>
            </a:r>
            <a:endParaRPr lang="en-US" dirty="0" smtClean="0"/>
          </a:p>
        </p:txBody>
      </p:sp>
      <p:sp>
        <p:nvSpPr>
          <p:cNvPr id="4" name="Tekstboks 3"/>
          <p:cNvSpPr txBox="1"/>
          <p:nvPr/>
        </p:nvSpPr>
        <p:spPr>
          <a:xfrm>
            <a:off x="1455827" y="2065720"/>
            <a:ext cx="6294800" cy="255454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3050"/>
            <a:r>
              <a:rPr lang="en-US" sz="2000" dirty="0"/>
              <a:t>&lt;p id="</a:t>
            </a:r>
            <a:r>
              <a:rPr lang="en-US" sz="2000" dirty="0" err="1"/>
              <a:t>printthis</a:t>
            </a:r>
            <a:r>
              <a:rPr lang="en-US" sz="2000" dirty="0" smtClean="0"/>
              <a:t>"&gt;</a:t>
            </a:r>
          </a:p>
          <a:p>
            <a:pPr defTabSz="273050"/>
            <a:r>
              <a:rPr lang="en-US" sz="2000" dirty="0" smtClean="0"/>
              <a:t>	&lt;</a:t>
            </a:r>
            <a:r>
              <a:rPr lang="en-US" sz="2000" dirty="0"/>
              <a:t>a </a:t>
            </a:r>
            <a:r>
              <a:rPr lang="en-US" sz="2000" dirty="0" err="1"/>
              <a:t>href</a:t>
            </a:r>
            <a:r>
              <a:rPr lang="en-US" sz="2000" dirty="0"/>
              <a:t>="</a:t>
            </a:r>
            <a:r>
              <a:rPr lang="en-US" sz="2000" dirty="0" err="1"/>
              <a:t>javascript:window.print</a:t>
            </a:r>
            <a:r>
              <a:rPr lang="en-US" sz="2000" dirty="0"/>
              <a:t>()"&gt;Print this page&lt;/a&gt;</a:t>
            </a:r>
          </a:p>
          <a:p>
            <a:pPr defTabSz="273050"/>
            <a:r>
              <a:rPr lang="en-US" sz="2000" dirty="0"/>
              <a:t>&lt;/p</a:t>
            </a:r>
            <a:r>
              <a:rPr lang="en-US" sz="2000" dirty="0" smtClean="0"/>
              <a:t>&gt;</a:t>
            </a:r>
          </a:p>
          <a:p>
            <a:pPr defTabSz="273050"/>
            <a:r>
              <a:rPr lang="en-US" sz="2000" dirty="0"/>
              <a:t>&lt;</a:t>
            </a:r>
            <a:r>
              <a:rPr lang="en-US" sz="2000" dirty="0" err="1"/>
              <a:t>noscript</a:t>
            </a:r>
            <a:r>
              <a:rPr lang="en-US" sz="2000" dirty="0" smtClean="0"/>
              <a:t>&gt;</a:t>
            </a:r>
          </a:p>
          <a:p>
            <a:pPr defTabSz="273050"/>
            <a:r>
              <a:rPr lang="en-US" sz="2000" dirty="0" smtClean="0"/>
              <a:t>	&lt;</a:t>
            </a:r>
            <a:r>
              <a:rPr lang="en-US" sz="2000" dirty="0"/>
              <a:t>p class="</a:t>
            </a:r>
            <a:r>
              <a:rPr lang="en-US" sz="2000" dirty="0" err="1"/>
              <a:t>scriptwarning</a:t>
            </a:r>
            <a:r>
              <a:rPr lang="en-US" sz="2000" dirty="0"/>
              <a:t>"&gt;</a:t>
            </a:r>
          </a:p>
          <a:p>
            <a:pPr defTabSz="273050"/>
            <a:r>
              <a:rPr lang="en-US" sz="2000" dirty="0" smtClean="0"/>
              <a:t>	Printing </a:t>
            </a:r>
            <a:r>
              <a:rPr lang="en-US" sz="2000" dirty="0"/>
              <a:t>the page requires JavaScript to be </a:t>
            </a:r>
            <a:r>
              <a:rPr lang="en-US" sz="2000" dirty="0" smtClean="0"/>
              <a:t>enabled.&lt;</a:t>
            </a:r>
            <a:r>
              <a:rPr lang="en-US" sz="2000" dirty="0" err="1" smtClean="0"/>
              <a:t>br</a:t>
            </a:r>
            <a:r>
              <a:rPr lang="en-US" sz="2000" dirty="0" smtClean="0"/>
              <a:t>&gt;</a:t>
            </a:r>
          </a:p>
          <a:p>
            <a:pPr defTabSz="273050"/>
            <a:r>
              <a:rPr lang="en-US" sz="2000" dirty="0" smtClean="0"/>
              <a:t>	Please </a:t>
            </a:r>
            <a:r>
              <a:rPr lang="en-US" sz="2000" dirty="0"/>
              <a:t>turn it on in your browser</a:t>
            </a:r>
            <a:r>
              <a:rPr lang="en-US" sz="2000" dirty="0" smtClean="0"/>
              <a:t>.&lt;/</a:t>
            </a:r>
            <a:r>
              <a:rPr lang="en-US" sz="2000" dirty="0"/>
              <a:t>p&gt;</a:t>
            </a:r>
          </a:p>
          <a:p>
            <a:pPr defTabSz="273050"/>
            <a:r>
              <a:rPr lang="en-US" sz="2000" dirty="0"/>
              <a:t>&lt;/</a:t>
            </a:r>
            <a:r>
              <a:rPr lang="en-US" sz="2000" dirty="0" err="1"/>
              <a:t>noscript</a:t>
            </a:r>
            <a:r>
              <a:rPr lang="en-US" sz="2000" dirty="0"/>
              <a:t>&gt;</a:t>
            </a:r>
          </a:p>
        </p:txBody>
      </p:sp>
      <p:sp>
        <p:nvSpPr>
          <p:cNvPr id="5" name="Tekstboks 4"/>
          <p:cNvSpPr txBox="1"/>
          <p:nvPr/>
        </p:nvSpPr>
        <p:spPr>
          <a:xfrm>
            <a:off x="2302053" y="2190750"/>
            <a:ext cx="6232347" cy="286232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3050"/>
            <a:r>
              <a:rPr lang="en-US" sz="2000" dirty="0"/>
              <a:t>&lt;p id="</a:t>
            </a:r>
            <a:r>
              <a:rPr lang="en-US" sz="2000" dirty="0" err="1"/>
              <a:t>printthis</a:t>
            </a:r>
            <a:r>
              <a:rPr lang="en-US" sz="2000" dirty="0" smtClean="0"/>
              <a:t>"&gt;</a:t>
            </a:r>
          </a:p>
          <a:p>
            <a:pPr defTabSz="273050"/>
            <a:r>
              <a:rPr lang="en-US" sz="2000" dirty="0" smtClean="0"/>
              <a:t>	&lt;</a:t>
            </a:r>
            <a:r>
              <a:rPr lang="en-US" sz="2000" dirty="0"/>
              <a:t>a </a:t>
            </a:r>
            <a:r>
              <a:rPr lang="en-US" sz="2000" dirty="0" err="1"/>
              <a:t>href</a:t>
            </a:r>
            <a:r>
              <a:rPr lang="en-US" sz="2000" dirty="0"/>
              <a:t>="</a:t>
            </a:r>
            <a:r>
              <a:rPr lang="en-US" sz="2000" dirty="0" err="1"/>
              <a:t>javascript:window.print</a:t>
            </a:r>
            <a:r>
              <a:rPr lang="en-US" sz="2000" dirty="0"/>
              <a:t>()"&gt;Print this page&lt;/a&gt;</a:t>
            </a:r>
          </a:p>
          <a:p>
            <a:pPr defTabSz="273050"/>
            <a:r>
              <a:rPr lang="en-US" sz="2000" dirty="0"/>
              <a:t>&lt;/p</a:t>
            </a:r>
            <a:r>
              <a:rPr lang="en-US" sz="2000" dirty="0" smtClean="0"/>
              <a:t>&gt;</a:t>
            </a:r>
          </a:p>
          <a:p>
            <a:pPr defTabSz="273050"/>
            <a:r>
              <a:rPr lang="en-US" sz="2000" dirty="0"/>
              <a:t>&lt;</a:t>
            </a:r>
            <a:r>
              <a:rPr lang="en-US" sz="2000" dirty="0" err="1"/>
              <a:t>noscript</a:t>
            </a:r>
            <a:r>
              <a:rPr lang="en-US" sz="2000" dirty="0" smtClean="0"/>
              <a:t>&gt;</a:t>
            </a:r>
          </a:p>
          <a:p>
            <a:pPr defTabSz="273050"/>
            <a:r>
              <a:rPr lang="en-US" sz="2000" dirty="0" smtClean="0"/>
              <a:t>	&lt;</a:t>
            </a:r>
            <a:r>
              <a:rPr lang="en-US" sz="2000" dirty="0"/>
              <a:t>p class="</a:t>
            </a:r>
            <a:r>
              <a:rPr lang="en-US" sz="2000" dirty="0" err="1"/>
              <a:t>scriptwarning</a:t>
            </a:r>
            <a:r>
              <a:rPr lang="en-US" sz="2000" dirty="0"/>
              <a:t>"&gt;</a:t>
            </a:r>
          </a:p>
          <a:p>
            <a:pPr defTabSz="273050"/>
            <a:r>
              <a:rPr lang="en-US" sz="2000" dirty="0"/>
              <a:t>	Print a copy of your </a:t>
            </a:r>
            <a:r>
              <a:rPr lang="en-US" sz="2000" dirty="0" smtClean="0"/>
              <a:t>confirmation.&lt;</a:t>
            </a:r>
            <a:r>
              <a:rPr lang="en-US" sz="2000" dirty="0" err="1" smtClean="0"/>
              <a:t>br</a:t>
            </a:r>
            <a:r>
              <a:rPr lang="en-US" sz="2000" dirty="0" smtClean="0"/>
              <a:t>&gt;</a:t>
            </a:r>
          </a:p>
          <a:p>
            <a:pPr defTabSz="273050"/>
            <a:r>
              <a:rPr lang="en-US" sz="2000" dirty="0"/>
              <a:t>	</a:t>
            </a:r>
            <a:r>
              <a:rPr lang="en-US" sz="2000" dirty="0" smtClean="0"/>
              <a:t>Select </a:t>
            </a:r>
            <a:r>
              <a:rPr lang="en-US" sz="2000" dirty="0"/>
              <a:t>the "Print" icon in your browser</a:t>
            </a:r>
            <a:r>
              <a:rPr lang="en-US" sz="2000" dirty="0" smtClean="0"/>
              <a:t>, </a:t>
            </a:r>
            <a:r>
              <a:rPr lang="en-US" sz="2000" dirty="0"/>
              <a:t>or </a:t>
            </a:r>
            <a:r>
              <a:rPr lang="en-US" sz="2000" dirty="0" smtClean="0"/>
              <a:t>select</a:t>
            </a:r>
          </a:p>
          <a:p>
            <a:pPr defTabSz="273050"/>
            <a:r>
              <a:rPr lang="en-US" sz="2000" dirty="0"/>
              <a:t>	</a:t>
            </a:r>
            <a:r>
              <a:rPr lang="en-US" sz="2000" dirty="0" smtClean="0"/>
              <a:t>"Print</a:t>
            </a:r>
            <a:r>
              <a:rPr lang="en-US" sz="2000" dirty="0"/>
              <a:t>" from the "File" menu</a:t>
            </a:r>
            <a:r>
              <a:rPr lang="en-US" sz="2000" dirty="0" smtClean="0"/>
              <a:t>.&lt;/p</a:t>
            </a:r>
            <a:r>
              <a:rPr lang="en-US" sz="2000" dirty="0"/>
              <a:t>&gt;</a:t>
            </a:r>
          </a:p>
          <a:p>
            <a:pPr defTabSz="273050"/>
            <a:r>
              <a:rPr lang="en-US" sz="2000" dirty="0"/>
              <a:t>&lt;/</a:t>
            </a:r>
            <a:r>
              <a:rPr lang="en-US" sz="2000" dirty="0" err="1"/>
              <a:t>noscript</a:t>
            </a:r>
            <a:r>
              <a:rPr lang="en-US" sz="2000" dirty="0"/>
              <a:t>&gt;</a:t>
            </a:r>
          </a:p>
        </p:txBody>
      </p:sp>
    </p:spTree>
    <p:extLst>
      <p:ext uri="{BB962C8B-B14F-4D97-AF65-F5344CB8AC3E}">
        <p14:creationId xmlns:p14="http://schemas.microsoft.com/office/powerpoint/2010/main" val="24702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Example</a:t>
            </a:r>
            <a:endParaRPr lang="en-US" dirty="0"/>
          </a:p>
        </p:txBody>
      </p:sp>
      <p:sp>
        <p:nvSpPr>
          <p:cNvPr id="3" name="Pladsholder til indhold 2"/>
          <p:cNvSpPr>
            <a:spLocks noGrp="1"/>
          </p:cNvSpPr>
          <p:nvPr>
            <p:ph idx="1"/>
          </p:nvPr>
        </p:nvSpPr>
        <p:spPr/>
        <p:txBody>
          <a:bodyPr/>
          <a:lstStyle/>
          <a:p>
            <a:r>
              <a:rPr lang="en-US" smtClean="0"/>
              <a:t>Progressive enhancement</a:t>
            </a:r>
          </a:p>
          <a:p>
            <a:pPr lvl="1"/>
            <a:r>
              <a:rPr lang="en-US" smtClean="0"/>
              <a:t>Getting rid of the &lt;noscript&gt; element</a:t>
            </a:r>
          </a:p>
          <a:p>
            <a:pPr lvl="1"/>
            <a:r>
              <a:rPr lang="en-US" smtClean="0"/>
              <a:t>Changing the link to a button</a:t>
            </a:r>
            <a:endParaRPr lang="en-US" dirty="0" smtClean="0"/>
          </a:p>
        </p:txBody>
      </p:sp>
      <p:sp>
        <p:nvSpPr>
          <p:cNvPr id="4" name="Tekstboks 3"/>
          <p:cNvSpPr txBox="1"/>
          <p:nvPr/>
        </p:nvSpPr>
        <p:spPr>
          <a:xfrm>
            <a:off x="1257300" y="3200400"/>
            <a:ext cx="6629400"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3050"/>
            <a:r>
              <a:rPr lang="en-US" sz="2000" dirty="0"/>
              <a:t>&lt;p id="</a:t>
            </a:r>
            <a:r>
              <a:rPr lang="en-US" sz="2000" dirty="0" err="1"/>
              <a:t>printthis</a:t>
            </a:r>
            <a:r>
              <a:rPr lang="en-US" sz="2000" dirty="0"/>
              <a:t>"&gt;Thank you for your order. Please print this page for your records.&lt;/p&gt;</a:t>
            </a:r>
          </a:p>
        </p:txBody>
      </p:sp>
    </p:spTree>
    <p:extLst>
      <p:ext uri="{BB962C8B-B14F-4D97-AF65-F5344CB8AC3E}">
        <p14:creationId xmlns:p14="http://schemas.microsoft.com/office/powerpoint/2010/main" val="673375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587</Words>
  <Application>Microsoft Office PowerPoint</Application>
  <PresentationFormat>Skærmshow (16:9)</PresentationFormat>
  <Paragraphs>87</Paragraphs>
  <Slides>12</Slides>
  <Notes>0</Notes>
  <HiddenSlides>0</HiddenSlides>
  <MMClips>0</MMClips>
  <ScaleCrop>false</ScaleCrop>
  <HeadingPairs>
    <vt:vector size="4" baseType="variant">
      <vt:variant>
        <vt:lpstr>Tema</vt:lpstr>
      </vt:variant>
      <vt:variant>
        <vt:i4>1</vt:i4>
      </vt:variant>
      <vt:variant>
        <vt:lpstr>Diastitler</vt:lpstr>
      </vt:variant>
      <vt:variant>
        <vt:i4>12</vt:i4>
      </vt:variant>
    </vt:vector>
  </HeadingPairs>
  <TitlesOfParts>
    <vt:vector size="13" baseType="lpstr">
      <vt:lpstr>Office Theme</vt:lpstr>
      <vt:lpstr>Graceful degradation vs. progressive enhancement</vt:lpstr>
      <vt:lpstr>WWW – the intension</vt:lpstr>
      <vt:lpstr>What can we expect from the user?</vt:lpstr>
      <vt:lpstr>Graceful degradation</vt:lpstr>
      <vt:lpstr>Progressive enhancement</vt:lpstr>
      <vt:lpstr>Looking back/looking forward</vt:lpstr>
      <vt:lpstr>Example</vt:lpstr>
      <vt:lpstr>Example</vt:lpstr>
      <vt:lpstr>Example</vt:lpstr>
      <vt:lpstr>Example</vt:lpstr>
      <vt:lpstr>When to use what</vt:lpstr>
      <vt:lpstr>When to use what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Graceful degradation vs progressive enhancement</dc:title>
  <dc:creator>Christian Wahl</dc:creator>
  <cp:lastModifiedBy>Christian Wahl</cp:lastModifiedBy>
  <cp:revision>23</cp:revision>
  <dcterms:created xsi:type="dcterms:W3CDTF">2006-08-16T00:00:00Z</dcterms:created>
  <dcterms:modified xsi:type="dcterms:W3CDTF">2014-11-09T19:10:14Z</dcterms:modified>
</cp:coreProperties>
</file>