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3" r:id="rId5"/>
    <p:sldId id="274" r:id="rId6"/>
    <p:sldId id="275" r:id="rId7"/>
    <p:sldId id="258" r:id="rId8"/>
    <p:sldId id="268" r:id="rId9"/>
    <p:sldId id="259" r:id="rId10"/>
    <p:sldId id="269" r:id="rId11"/>
    <p:sldId id="270" r:id="rId12"/>
    <p:sldId id="262" r:id="rId13"/>
    <p:sldId id="266" r:id="rId14"/>
    <p:sldId id="261" r:id="rId15"/>
    <p:sldId id="267" r:id="rId16"/>
    <p:sldId id="257" r:id="rId17"/>
    <p:sldId id="260" r:id="rId18"/>
    <p:sldId id="263" r:id="rId19"/>
    <p:sldId id="264" r:id="rId20"/>
    <p:sldId id="265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69" autoAdjust="0"/>
    <p:restoredTop sz="86325" autoAdjust="0"/>
  </p:normalViewPr>
  <p:slideViewPr>
    <p:cSldViewPr>
      <p:cViewPr varScale="1">
        <p:scale>
          <a:sx n="85" d="100"/>
          <a:sy n="85" d="100"/>
        </p:scale>
        <p:origin x="-37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rich-text_editing_in_mozill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M/Manipulating_the_browser_histor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erget.com/rayjs-mt/rayj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irksmode.org/dom/w3c_cor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HTML5 JavaScript API’s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16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Cross-browser audio codec support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Ahhhhhh! All codecs are not supported by all browsers.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54604"/>
              </p:ext>
            </p:extLst>
          </p:nvPr>
        </p:nvGraphicFramePr>
        <p:xfrm>
          <a:off x="457200" y="3817620"/>
          <a:ext cx="8229600" cy="11277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645920"/>
                <a:gridCol w="1316736"/>
                <a:gridCol w="1316736"/>
                <a:gridCol w="1316736"/>
                <a:gridCol w="1316736"/>
                <a:gridCol w="1316736"/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Format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IE 9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Firefox 3.5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Opera 10.5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Chrome 3.0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Safari 3.0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Ogg Vorbis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MP3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Wav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 element API</a:t>
            </a:r>
            <a:endParaRPr lang="en-US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908931"/>
              </p:ext>
            </p:extLst>
          </p:nvPr>
        </p:nvGraphicFramePr>
        <p:xfrm>
          <a:off x="457200" y="1047750"/>
          <a:ext cx="8229600" cy="3925824"/>
        </p:xfrm>
        <a:graphic>
          <a:graphicData uri="http://schemas.openxmlformats.org/drawingml/2006/table">
            <a:tbl>
              <a:tblPr firstCol="1">
                <a:tableStyleId>{3C2FFA5D-87B4-456A-9821-1D502468CF0F}</a:tableStyleId>
              </a:tblPr>
              <a:tblGrid>
                <a:gridCol w="2667000"/>
                <a:gridCol w="5562600"/>
              </a:tblGrid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media.paused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true if playback is paused; false otherwise.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7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media.ended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true if playback has reached the end of the media resource.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452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media.defaultPlaybackRate</a:t>
                      </a:r>
                      <a:r>
                        <a:rPr lang="en-US" sz="1600" dirty="0">
                          <a:effectLst/>
                        </a:rPr>
                        <a:t> [=value]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the default rate of playback, for when the user is not fast-forwarding or reversing through the media resource. Can be set, to change the default rate of playback.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35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media.playbackRate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[=value]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the current rate playback, where 1.0 is normal speed.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109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media.played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a TimeRanges object that represents the ranges of the media resource that the user agent has played.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3189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media.play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Sets the paused attribute to false, loading the media resource and beginning playback if necessary. If the playback had ended, will restart it from the start.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media.pause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Sets the paused attribute to true, loading the media resource if necessary.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Offline applications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0"/>
            <a:ext cx="6096000" cy="2438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Enable users to continue interacting with Web applications and documents even when their network connection is unavailable.</a:t>
            </a:r>
          </a:p>
          <a:p>
            <a:r>
              <a:rPr lang="en-US" dirty="0" smtClean="0"/>
              <a:t>Authors provide a manifest which lists the files that are needed for the Web application to work offline.</a:t>
            </a:r>
          </a:p>
          <a:p>
            <a:r>
              <a:rPr lang="en-US" dirty="0" smtClean="0"/>
              <a:t>MIME type: text/cache-manifest</a:t>
            </a:r>
            <a:endParaRPr lang="en-US" dirty="0" smtClean="0"/>
          </a:p>
        </p:txBody>
      </p:sp>
      <p:sp>
        <p:nvSpPr>
          <p:cNvPr id="5" name="Rektangel 4"/>
          <p:cNvSpPr/>
          <p:nvPr/>
        </p:nvSpPr>
        <p:spPr>
          <a:xfrm>
            <a:off x="6934200" y="2571750"/>
            <a:ext cx="213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CACHE </a:t>
            </a:r>
            <a:r>
              <a:rPr lang="en-US" dirty="0" smtClean="0"/>
              <a:t>MANIFEST</a:t>
            </a:r>
          </a:p>
          <a:p>
            <a:r>
              <a:rPr lang="en-US" dirty="0"/>
              <a:t># rev 3</a:t>
            </a:r>
          </a:p>
          <a:p>
            <a:r>
              <a:rPr lang="en-US" dirty="0"/>
              <a:t>NETWORK:</a:t>
            </a:r>
          </a:p>
          <a:p>
            <a:r>
              <a:rPr lang="en-US" dirty="0" err="1"/>
              <a:t>script.php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CACHE:</a:t>
            </a:r>
          </a:p>
          <a:p>
            <a:r>
              <a:rPr lang="en-US" dirty="0"/>
              <a:t>index.html</a:t>
            </a:r>
          </a:p>
          <a:p>
            <a:r>
              <a:rPr lang="en-US" dirty="0"/>
              <a:t>style/default.css</a:t>
            </a:r>
          </a:p>
          <a:p>
            <a:r>
              <a:rPr lang="en-US" dirty="0"/>
              <a:t>images/logo.png</a:t>
            </a:r>
          </a:p>
          <a:p>
            <a:endParaRPr lang="en-US" dirty="0"/>
          </a:p>
          <a:p>
            <a:r>
              <a:rPr lang="en-US" dirty="0"/>
              <a:t>FALLBACK:</a:t>
            </a:r>
          </a:p>
          <a:p>
            <a:r>
              <a:rPr lang="en-US" dirty="0"/>
              <a:t>offline.html</a:t>
            </a:r>
          </a:p>
        </p:txBody>
      </p:sp>
      <p:sp>
        <p:nvSpPr>
          <p:cNvPr id="6" name="Rektangel 5"/>
          <p:cNvSpPr/>
          <p:nvPr/>
        </p:nvSpPr>
        <p:spPr>
          <a:xfrm>
            <a:off x="762000" y="3809821"/>
            <a:ext cx="4572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defTabSz="269875"/>
            <a:r>
              <a:rPr lang="en-US" dirty="0"/>
              <a:t>&lt;!DOCTYPE HTML&gt;</a:t>
            </a:r>
          </a:p>
          <a:p>
            <a:pPr defTabSz="269875"/>
            <a:r>
              <a:rPr lang="en-US" dirty="0"/>
              <a:t>&lt;html manifest="/</a:t>
            </a:r>
            <a:r>
              <a:rPr lang="en-US" dirty="0" err="1"/>
              <a:t>cache.manifest</a:t>
            </a:r>
            <a:r>
              <a:rPr lang="en-US" dirty="0"/>
              <a:t>"&gt;</a:t>
            </a:r>
          </a:p>
          <a:p>
            <a:pPr defTabSz="269875"/>
            <a:r>
              <a:rPr lang="en-US" dirty="0"/>
              <a:t>	&lt;body&gt;</a:t>
            </a:r>
          </a:p>
          <a:p>
            <a:pPr defTabSz="269875"/>
            <a:r>
              <a:rPr lang="en-US" dirty="0"/>
              <a:t>		...</a:t>
            </a:r>
          </a:p>
        </p:txBody>
      </p:sp>
      <p:sp>
        <p:nvSpPr>
          <p:cNvPr id="8" name="Højrepil 7"/>
          <p:cNvSpPr/>
          <p:nvPr/>
        </p:nvSpPr>
        <p:spPr>
          <a:xfrm>
            <a:off x="5562600" y="2755174"/>
            <a:ext cx="1371600" cy="57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Content editable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contenteditable</a:t>
            </a:r>
            <a:r>
              <a:rPr lang="da-DK" smtClean="0"/>
              <a:t>=”true”</a:t>
            </a:r>
          </a:p>
          <a:p>
            <a:r>
              <a:rPr lang="en-US" smtClean="0"/>
              <a:t>document.execCommand()</a:t>
            </a:r>
          </a:p>
          <a:p>
            <a:r>
              <a:rPr lang="en-US" smtClean="0">
                <a:hlinkClick r:id="rId2"/>
              </a:rPr>
              <a:t>https://developer.mozilla.org/en/rich-text_editing_in_mozilla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0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Drag &amp; drop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draggable="true“</a:t>
            </a:r>
          </a:p>
          <a:p>
            <a:r>
              <a:rPr lang="en-US" smtClean="0"/>
              <a:t>HTML 5 DnD is based on Microsoft’s original implementation which was available as early as Internet Explorer 5! Now currently supported in IE, Firefox 3.5 and Safari 4.</a:t>
            </a:r>
          </a:p>
          <a:p>
            <a:r>
              <a:rPr lang="en-US" smtClean="0"/>
              <a:t>Requires a minimum of JavaScript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7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History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DOM window object provides access to the browser's history through the history object.</a:t>
            </a:r>
          </a:p>
          <a:p>
            <a:r>
              <a:rPr lang="en-US" dirty="0" smtClean="0"/>
              <a:t>Starting with HTML5, manipulate the contents of the history stack.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4191000" y="2411670"/>
            <a:ext cx="479548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window.history.back</a:t>
            </a:r>
            <a:r>
              <a:rPr lang="en-US" dirty="0" smtClean="0"/>
              <a:t>();</a:t>
            </a:r>
          </a:p>
          <a:p>
            <a:r>
              <a:rPr lang="en-US" dirty="0" err="1"/>
              <a:t>window.history.forward</a:t>
            </a:r>
            <a:r>
              <a:rPr lang="en-US" dirty="0" smtClean="0"/>
              <a:t>();</a:t>
            </a:r>
          </a:p>
          <a:p>
            <a:r>
              <a:rPr lang="en-US" dirty="0" err="1"/>
              <a:t>window.history.go</a:t>
            </a:r>
            <a:r>
              <a:rPr lang="en-US" dirty="0"/>
              <a:t>(-1</a:t>
            </a:r>
            <a:r>
              <a:rPr lang="en-US" dirty="0" smtClean="0"/>
              <a:t>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numberOfEntries</a:t>
            </a:r>
            <a:r>
              <a:rPr lang="en-US" dirty="0"/>
              <a:t> = </a:t>
            </a:r>
            <a:r>
              <a:rPr lang="en-US" dirty="0" err="1"/>
              <a:t>window.history.length</a:t>
            </a:r>
            <a:r>
              <a:rPr lang="en-US" dirty="0" smtClean="0"/>
              <a:t>;</a:t>
            </a:r>
          </a:p>
          <a:p>
            <a:endParaRPr lang="da-DK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stateObj</a:t>
            </a:r>
            <a:r>
              <a:rPr lang="en-US" dirty="0"/>
              <a:t> = { foo: "bar" };</a:t>
            </a:r>
          </a:p>
          <a:p>
            <a:r>
              <a:rPr lang="en-US" dirty="0" err="1"/>
              <a:t>history.pushState</a:t>
            </a:r>
            <a:r>
              <a:rPr lang="en-US" dirty="0"/>
              <a:t>(</a:t>
            </a:r>
            <a:r>
              <a:rPr lang="en-US" dirty="0" err="1"/>
              <a:t>stateObj</a:t>
            </a:r>
            <a:r>
              <a:rPr lang="en-US" dirty="0"/>
              <a:t>, "page 2", "bar.html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r>
              <a:rPr lang="en-US" dirty="0" err="1"/>
              <a:t>history.replaceState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228600" y="43243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developer.mozilla.org/en/DOM/Manipulating_the_browser_history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Canvas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canvas is an HTML element which can be used to draw graphics using scripting (usually JavaScript).</a:t>
            </a:r>
          </a:p>
          <a:p>
            <a:pPr lvl="1"/>
            <a:r>
              <a:rPr lang="en-US" smtClean="0"/>
              <a:t>It can, for instance, be used to draw graphs, make photo compositions or do simple (and not so simple) animations.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Geolocation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1444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Get the current position from:</a:t>
            </a:r>
          </a:p>
          <a:p>
            <a:pPr lvl="1"/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Wireless network connection</a:t>
            </a:r>
          </a:p>
          <a:p>
            <a:pPr lvl="1"/>
            <a:r>
              <a:rPr lang="en-US" dirty="0" smtClean="0"/>
              <a:t>Cell phone tower</a:t>
            </a:r>
          </a:p>
          <a:p>
            <a:pPr lvl="1"/>
            <a:r>
              <a:rPr lang="en-US" dirty="0" smtClean="0"/>
              <a:t>GPS unit</a:t>
            </a:r>
            <a:endParaRPr lang="en-US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3869763" y="1733550"/>
            <a:ext cx="49694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navigator.geolocation.getCurrentPosition</a:t>
            </a:r>
            <a:r>
              <a:rPr lang="en-US" dirty="0" smtClean="0"/>
              <a:t>(callback);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07055"/>
              </p:ext>
            </p:extLst>
          </p:nvPr>
        </p:nvGraphicFramePr>
        <p:xfrm>
          <a:off x="533400" y="2472690"/>
          <a:ext cx="8142158" cy="25374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035540"/>
                <a:gridCol w="1507807"/>
                <a:gridCol w="4598811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/>
                        <a:t>Property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Notes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coords.latitude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decimal degrees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coords.longitude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decimal degrees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coords.altitude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or null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meters above the reference </a:t>
                      </a:r>
                      <a:r>
                        <a:rPr lang="en-US" sz="1400" dirty="0" smtClean="0"/>
                        <a:t>ellipsoid</a:t>
                      </a:r>
                      <a:endParaRPr lang="en-US" sz="1400" dirty="0"/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coords.accuracy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meters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coords.altitudeAccuracy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or null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meters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coords.heading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or null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degrees clockwise from true </a:t>
                      </a:r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coords.speed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or null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meters/second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timestamp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DOMTimeStamp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like a Date() object 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Storage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Store key/value pairs</a:t>
            </a:r>
          </a:p>
          <a:p>
            <a:r>
              <a:rPr lang="en-US" smtClean="0"/>
              <a:t>Provides more space then cookies</a:t>
            </a:r>
          </a:p>
          <a:p>
            <a:pPr lvl="1"/>
            <a:r>
              <a:rPr lang="en-US" smtClean="0"/>
              <a:t>5120KB is the default storage size for an entire domain in Mozilla</a:t>
            </a:r>
          </a:p>
          <a:p>
            <a:r>
              <a:rPr lang="en-US" smtClean="0"/>
              <a:t>This is NOT a database</a:t>
            </a:r>
          </a:p>
          <a:p>
            <a:r>
              <a:rPr lang="en-US" smtClean="0"/>
              <a:t>sessionStorage</a:t>
            </a:r>
          </a:p>
          <a:p>
            <a:pPr lvl="1"/>
            <a:r>
              <a:rPr lang="en-US" smtClean="0"/>
              <a:t>The session ends when the browser window is closed.</a:t>
            </a:r>
          </a:p>
          <a:p>
            <a:r>
              <a:rPr lang="en-US" smtClean="0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Web Workers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4038600" cy="3505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Dedicated Web Workers provide a simple means for web content to run scripts in background threads.</a:t>
            </a:r>
          </a:p>
          <a:p>
            <a:r>
              <a:rPr lang="en-US" dirty="0" smtClean="0"/>
              <a:t>Once created, a worker can send messages to the spawning task by posting messages to an event handler specified by the creator.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5181601" y="4629150"/>
            <a:ext cx="37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nerget.com/rayjs-mt/rayjs.html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19600" y="1276350"/>
            <a:ext cx="4648200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9875"/>
            <a:r>
              <a:rPr lang="en-US" sz="1600" dirty="0" err="1"/>
              <a:t>var</a:t>
            </a:r>
            <a:r>
              <a:rPr lang="en-US" sz="1600" dirty="0"/>
              <a:t> worker = new Worker('my_task.js'); </a:t>
            </a:r>
          </a:p>
          <a:p>
            <a:pPr defTabSz="269875"/>
            <a:r>
              <a:rPr lang="en-US" sz="1600" dirty="0" err="1"/>
              <a:t>worker.addEventListener</a:t>
            </a:r>
            <a:r>
              <a:rPr lang="en-US" sz="1600" dirty="0"/>
              <a:t>('message', function(event) {  </a:t>
            </a:r>
          </a:p>
          <a:p>
            <a:pPr defTabSz="269875"/>
            <a:r>
              <a:rPr lang="en-US" sz="1600" dirty="0" smtClean="0"/>
              <a:t>	console.log</a:t>
            </a:r>
            <a:r>
              <a:rPr lang="en-US" sz="1600" dirty="0"/>
              <a:t>("Called back by the worker!\n");  </a:t>
            </a:r>
          </a:p>
          <a:p>
            <a:pPr defTabSz="269875"/>
            <a:r>
              <a:rPr lang="en-US" sz="1600" dirty="0"/>
              <a:t>}, false); </a:t>
            </a:r>
          </a:p>
          <a:p>
            <a:pPr defTabSz="269875"/>
            <a:r>
              <a:rPr lang="en-US" sz="1600" dirty="0"/>
              <a:t>  </a:t>
            </a:r>
          </a:p>
          <a:p>
            <a:pPr defTabSz="269875"/>
            <a:r>
              <a:rPr lang="en-US" sz="1600" dirty="0" err="1"/>
              <a:t>worker.postMessage</a:t>
            </a:r>
            <a:r>
              <a:rPr lang="en-US" sz="1600" dirty="0"/>
              <a:t>(); // start the worker. </a:t>
            </a:r>
            <a:endParaRPr lang="en-US" sz="1600" dirty="0" smtClean="0"/>
          </a:p>
          <a:p>
            <a:pPr defTabSz="269875"/>
            <a:endParaRPr lang="en-US" sz="1600" dirty="0" smtClean="0"/>
          </a:p>
          <a:p>
            <a:pPr defTabSz="269875"/>
            <a:r>
              <a:rPr lang="en-US" sz="1600" dirty="0" smtClean="0"/>
              <a:t>//pass JSON:</a:t>
            </a:r>
            <a:endParaRPr lang="en-US" sz="1600" dirty="0"/>
          </a:p>
          <a:p>
            <a:pPr defTabSz="269875"/>
            <a:r>
              <a:rPr lang="en-US" sz="1600" dirty="0" err="1" smtClean="0"/>
              <a:t>postMessage</a:t>
            </a:r>
            <a:r>
              <a:rPr lang="en-US" sz="1600" dirty="0"/>
              <a:t>({'</a:t>
            </a:r>
            <a:r>
              <a:rPr lang="en-US" sz="1600" dirty="0" err="1"/>
              <a:t>cmd</a:t>
            </a:r>
            <a:r>
              <a:rPr lang="en-US" sz="1600" dirty="0"/>
              <a:t>': '</a:t>
            </a:r>
            <a:r>
              <a:rPr lang="en-US" sz="1600" dirty="0" err="1"/>
              <a:t>init</a:t>
            </a:r>
            <a:r>
              <a:rPr lang="en-US" sz="1600" dirty="0"/>
              <a:t>', 'timestamp': </a:t>
            </a:r>
            <a:r>
              <a:rPr lang="en-US" sz="1600" dirty="0" err="1"/>
              <a:t>Date.now</a:t>
            </a:r>
            <a:r>
              <a:rPr lang="en-US" sz="1600" dirty="0" smtClean="0"/>
              <a:t>()});</a:t>
            </a:r>
          </a:p>
          <a:p>
            <a:pPr defTabSz="269875"/>
            <a:endParaRPr lang="en-US" sz="1600" dirty="0"/>
          </a:p>
          <a:p>
            <a:pPr defTabSz="269875"/>
            <a:r>
              <a:rPr lang="en-US" sz="1600" dirty="0" err="1" smtClean="0"/>
              <a:t>setTimeout</a:t>
            </a:r>
            <a:r>
              <a:rPr lang="en-US" sz="1600" dirty="0"/>
              <a:t>(), </a:t>
            </a:r>
            <a:r>
              <a:rPr lang="en-US" sz="1600" dirty="0" err="1"/>
              <a:t>clearTimeout</a:t>
            </a:r>
            <a:r>
              <a:rPr lang="en-US" sz="1600" dirty="0"/>
              <a:t>(), </a:t>
            </a:r>
            <a:r>
              <a:rPr lang="en-US" sz="1600" dirty="0" err="1"/>
              <a:t>setInterval</a:t>
            </a:r>
            <a:r>
              <a:rPr lang="en-US" sz="1600" dirty="0"/>
              <a:t>(), and </a:t>
            </a:r>
            <a:r>
              <a:rPr lang="en-US" sz="1600" dirty="0" err="1"/>
              <a:t>clearInterval</a:t>
            </a:r>
            <a:r>
              <a:rPr lang="en-US" sz="1600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19637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Offline applications</a:t>
            </a:r>
          </a:p>
          <a:p>
            <a:r>
              <a:rPr lang="en-US" dirty="0" smtClean="0"/>
              <a:t>Content editable</a:t>
            </a:r>
          </a:p>
          <a:p>
            <a:r>
              <a:rPr lang="en-US" dirty="0" smtClean="0"/>
              <a:t>Drag &amp; drop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Geolocation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5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Web sockets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905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HTML5 Web Sockets specification defines an API that enables web pages to use the Web Sockets protocol for two-way communication with a remote host.</a:t>
            </a:r>
          </a:p>
          <a:p>
            <a:r>
              <a:rPr lang="en-US" dirty="0" smtClean="0"/>
              <a:t>Client side: HTML5</a:t>
            </a:r>
          </a:p>
          <a:p>
            <a:r>
              <a:rPr lang="en-US" dirty="0" smtClean="0"/>
              <a:t>Server side:</a:t>
            </a:r>
          </a:p>
          <a:p>
            <a:pPr lvl="1"/>
            <a:r>
              <a:rPr lang="en-US" dirty="0" smtClean="0"/>
              <a:t>Apache webserver with mod</a:t>
            </a:r>
            <a:r>
              <a:rPr lang="da-DK" dirty="0" smtClean="0"/>
              <a:t>_</a:t>
            </a:r>
            <a:r>
              <a:rPr lang="en-US" dirty="0" smtClean="0"/>
              <a:t>python and </a:t>
            </a:r>
            <a:r>
              <a:rPr lang="en-US" dirty="0" err="1" smtClean="0"/>
              <a:t>pywebsocket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902758" y="2993469"/>
            <a:ext cx="7338484" cy="20928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myWebSocket</a:t>
            </a:r>
            <a:r>
              <a:rPr lang="en-US" sz="1600" dirty="0"/>
              <a:t> = new </a:t>
            </a:r>
            <a:r>
              <a:rPr lang="en-US" sz="1600" dirty="0" err="1"/>
              <a:t>WebSocket</a:t>
            </a:r>
            <a:r>
              <a:rPr lang="en-US" sz="1600" dirty="0"/>
              <a:t>("</a:t>
            </a:r>
            <a:r>
              <a:rPr lang="en-US" sz="1600" dirty="0" err="1"/>
              <a:t>ws</a:t>
            </a:r>
            <a:r>
              <a:rPr lang="en-US" sz="1600" dirty="0" smtClean="0"/>
              <a:t>://</a:t>
            </a:r>
            <a:r>
              <a:rPr lang="en-US" sz="1600" dirty="0" err="1" smtClean="0"/>
              <a:t>localhost</a:t>
            </a:r>
            <a:r>
              <a:rPr lang="en-US" sz="1600" dirty="0" smtClean="0"/>
              <a:t>");</a:t>
            </a:r>
          </a:p>
          <a:p>
            <a:endParaRPr lang="en-US" sz="1600" dirty="0"/>
          </a:p>
          <a:p>
            <a:r>
              <a:rPr lang="en-US" sz="1600" dirty="0" err="1"/>
              <a:t>myWebSocket.onopen</a:t>
            </a:r>
            <a:r>
              <a:rPr lang="en-US" sz="1600" dirty="0"/>
              <a:t> = function(</a:t>
            </a:r>
            <a:r>
              <a:rPr lang="en-US" sz="1600" dirty="0" err="1"/>
              <a:t>evt</a:t>
            </a:r>
            <a:r>
              <a:rPr lang="en-US" sz="1600" dirty="0"/>
              <a:t>) { alert("Connection open ..."); };</a:t>
            </a:r>
          </a:p>
          <a:p>
            <a:r>
              <a:rPr lang="en-US" sz="1600" dirty="0" err="1" smtClean="0"/>
              <a:t>myWebSocket.onmessage</a:t>
            </a:r>
            <a:r>
              <a:rPr lang="en-US" sz="1600" dirty="0" smtClean="0"/>
              <a:t> </a:t>
            </a:r>
            <a:r>
              <a:rPr lang="en-US" sz="1600" dirty="0"/>
              <a:t>= function(</a:t>
            </a:r>
            <a:r>
              <a:rPr lang="en-US" sz="1600" dirty="0" err="1"/>
              <a:t>evt</a:t>
            </a:r>
            <a:r>
              <a:rPr lang="en-US" sz="1600" dirty="0"/>
              <a:t>) { alert( "Received Message: "  +  </a:t>
            </a:r>
            <a:r>
              <a:rPr lang="en-US" sz="1600" dirty="0" err="1"/>
              <a:t>evt.data</a:t>
            </a:r>
            <a:r>
              <a:rPr lang="en-US" sz="1600" dirty="0"/>
              <a:t>); };</a:t>
            </a:r>
          </a:p>
          <a:p>
            <a:r>
              <a:rPr lang="en-US" sz="1600" dirty="0" err="1" smtClean="0"/>
              <a:t>myWebSocket.onclose</a:t>
            </a:r>
            <a:r>
              <a:rPr lang="en-US" sz="1600" dirty="0" smtClean="0"/>
              <a:t> </a:t>
            </a:r>
            <a:r>
              <a:rPr lang="en-US" sz="1600" dirty="0"/>
              <a:t>= function(</a:t>
            </a:r>
            <a:r>
              <a:rPr lang="en-US" sz="1600" dirty="0" err="1"/>
              <a:t>evt</a:t>
            </a:r>
            <a:r>
              <a:rPr lang="en-US" sz="1600" dirty="0"/>
              <a:t>) { alert("Connection closed."); </a:t>
            </a:r>
            <a:r>
              <a:rPr lang="en-US" sz="1600" dirty="0" smtClean="0"/>
              <a:t>};</a:t>
            </a:r>
          </a:p>
          <a:p>
            <a:endParaRPr lang="en-US" sz="1600" dirty="0"/>
          </a:p>
          <a:p>
            <a:r>
              <a:rPr lang="en-US" sz="1600" dirty="0" err="1"/>
              <a:t>myWebSocket.send</a:t>
            </a:r>
            <a:r>
              <a:rPr lang="en-US" sz="1600" dirty="0"/>
              <a:t>("Hello Web Sockets</a:t>
            </a:r>
            <a:r>
              <a:rPr lang="en-US" sz="1600" dirty="0" smtClean="0"/>
              <a:t>!");</a:t>
            </a:r>
          </a:p>
          <a:p>
            <a:r>
              <a:rPr lang="en-US" sz="1600" dirty="0" err="1" smtClean="0"/>
              <a:t>myWebSocket.close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360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XMLHttpRequest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 or just AJAX (Asynchronous JavaScript and XML)</a:t>
            </a:r>
          </a:p>
          <a:p>
            <a:r>
              <a:rPr lang="en-US" dirty="0" smtClean="0"/>
              <a:t>Call the web server without loading an entire page.</a:t>
            </a:r>
          </a:p>
          <a:p>
            <a:r>
              <a:rPr lang="en-US" dirty="0" smtClean="0"/>
              <a:t>Doesn’t have to be XML</a:t>
            </a:r>
          </a:p>
          <a:p>
            <a:pPr lvl="1"/>
            <a:r>
              <a:rPr lang="en-US" dirty="0" smtClean="0"/>
              <a:t>… </a:t>
            </a:r>
            <a:r>
              <a:rPr lang="en-US" dirty="0" smtClean="0"/>
              <a:t>could be JSON, HTML, TXT</a:t>
            </a:r>
          </a:p>
          <a:p>
            <a:pPr lvl="1"/>
            <a:r>
              <a:rPr lang="en-US" dirty="0" smtClean="0"/>
              <a:t>Asynchronous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0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little background on JavaScript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94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JavaScript® is the Netscape-developed object scripting language used in millions of web pages and server applications worldwide.</a:t>
            </a:r>
          </a:p>
          <a:p>
            <a:r>
              <a:rPr lang="en-US" smtClean="0"/>
              <a:t>Netscape's JavaScript is a superset of the ECMA-262 Edition 3 (ECMAScript) standard scripting language, with only mild differences from the published standard.</a:t>
            </a:r>
          </a:p>
          <a:p>
            <a:r>
              <a:rPr lang="en-US" smtClean="0"/>
              <a:t>Implementations in browsers:</a:t>
            </a:r>
          </a:p>
          <a:p>
            <a:pPr lvl="1"/>
            <a:r>
              <a:rPr lang="en-US" smtClean="0"/>
              <a:t>TraceMonkey (Firefox 3.5)</a:t>
            </a:r>
          </a:p>
          <a:p>
            <a:pPr lvl="1"/>
            <a:r>
              <a:rPr lang="en-US" smtClean="0"/>
              <a:t>JägerMonkey (Firefox 4)</a:t>
            </a:r>
          </a:p>
          <a:p>
            <a:pPr lvl="1"/>
            <a:r>
              <a:rPr lang="en-US" smtClean="0"/>
              <a:t>V8 (Google Chrome)</a:t>
            </a:r>
          </a:p>
          <a:p>
            <a:pPr lvl="1"/>
            <a:r>
              <a:rPr lang="en-US" smtClean="0"/>
              <a:t>JavaScriptCore (SquirrelFish/Nitro) (WebKit browsers)</a:t>
            </a:r>
          </a:p>
          <a:p>
            <a:pPr lvl="1"/>
            <a:r>
              <a:rPr lang="en-US" smtClean="0"/>
              <a:t>Carakan (Opera)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DOM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Document Object Model (DOM) is an API for HTML and XML documents.</a:t>
            </a:r>
          </a:p>
          <a:p>
            <a:r>
              <a:rPr lang="en-US" smtClean="0"/>
              <a:t>It provides a structural representation of the document, enabling you to modify its content and visual presentation by using a scripting language such as JavaScript.</a:t>
            </a:r>
          </a:p>
          <a:p>
            <a:pPr lvl="1"/>
            <a:r>
              <a:rPr lang="en-US" smtClean="0"/>
              <a:t>Overview and comparison table: </a:t>
            </a:r>
            <a:r>
              <a:rPr lang="en-US" smtClean="0">
                <a:hlinkClick r:id="rId2"/>
              </a:rPr>
              <a:t>http://www.quirksmode.org/dom/w3c_core.html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8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now the new APIs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1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Video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Native video in the browser</a:t>
            </a:r>
          </a:p>
          <a:p>
            <a:r>
              <a:rPr lang="en-US" dirty="0" smtClean="0"/>
              <a:t>Not dependent of plug-ins</a:t>
            </a:r>
          </a:p>
          <a:p>
            <a:r>
              <a:rPr lang="en-US" dirty="0" smtClean="0"/>
              <a:t>The control attribute adds video controls, like play, pause, and volume.</a:t>
            </a:r>
          </a:p>
          <a:p>
            <a:r>
              <a:rPr lang="en-US" dirty="0" smtClean="0"/>
              <a:t>Supported by the media element API – create your own player controls with HTML, CSS and JavaScript.</a:t>
            </a:r>
            <a:endParaRPr lang="en-US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1918806" y="2495550"/>
            <a:ext cx="5306389" cy="2616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69875"/>
            <a:r>
              <a:rPr lang="en-US" sz="1600" dirty="0"/>
              <a:t>&lt;!DOCTYPE html&gt;</a:t>
            </a:r>
          </a:p>
          <a:p>
            <a:pPr defTabSz="269875"/>
            <a:r>
              <a:rPr lang="en-US" sz="1600" dirty="0"/>
              <a:t>&lt;html&gt;</a:t>
            </a:r>
          </a:p>
          <a:p>
            <a:pPr defTabSz="269875"/>
            <a:r>
              <a:rPr lang="en-US" sz="1600" dirty="0"/>
              <a:t>	&lt;body&gt;</a:t>
            </a:r>
          </a:p>
          <a:p>
            <a:pPr defTabSz="269875"/>
            <a:r>
              <a:rPr lang="en-US" sz="1600" dirty="0"/>
              <a:t>		&lt;video width="320" height="240" controls="controls"&gt;</a:t>
            </a:r>
          </a:p>
          <a:p>
            <a:pPr defTabSz="269875"/>
            <a:r>
              <a:rPr lang="en-US" sz="1600" dirty="0"/>
              <a:t>			&lt;source </a:t>
            </a:r>
            <a:r>
              <a:rPr lang="en-US" sz="1600" dirty="0" err="1"/>
              <a:t>src</a:t>
            </a:r>
            <a:r>
              <a:rPr lang="en-US" sz="1600" dirty="0"/>
              <a:t>="movie.mp4" type="video/mp4" /&gt;</a:t>
            </a:r>
          </a:p>
          <a:p>
            <a:pPr defTabSz="269875"/>
            <a:r>
              <a:rPr lang="en-US" sz="1600" dirty="0"/>
              <a:t>			&lt;source </a:t>
            </a:r>
            <a:r>
              <a:rPr lang="en-US" sz="1600" dirty="0" err="1"/>
              <a:t>src</a:t>
            </a:r>
            <a:r>
              <a:rPr lang="en-US" sz="1600" dirty="0"/>
              <a:t>="movie.ogg" type="video/</a:t>
            </a:r>
            <a:r>
              <a:rPr lang="en-US" sz="1600" dirty="0" err="1"/>
              <a:t>ogg</a:t>
            </a:r>
            <a:r>
              <a:rPr lang="en-US" sz="1600" dirty="0"/>
              <a:t>" /&gt;</a:t>
            </a:r>
          </a:p>
          <a:p>
            <a:pPr defTabSz="269875"/>
            <a:r>
              <a:rPr lang="en-US" sz="1600" dirty="0"/>
              <a:t>			Your browser does not support the video tag.</a:t>
            </a:r>
          </a:p>
          <a:p>
            <a:pPr defTabSz="269875"/>
            <a:r>
              <a:rPr lang="en-US" sz="1600" dirty="0"/>
              <a:t>		&lt;/video&gt;</a:t>
            </a:r>
          </a:p>
          <a:p>
            <a:pPr defTabSz="269875"/>
            <a:r>
              <a:rPr lang="en-US" sz="1600" dirty="0"/>
              <a:t>	&lt;/body&gt;</a:t>
            </a:r>
          </a:p>
          <a:p>
            <a:pPr defTabSz="269875"/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009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Cross-browser video codec support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Ahhhhhh! All codecs are not supported by all browsers.</a:t>
            </a:r>
          </a:p>
          <a:p>
            <a:r>
              <a:rPr lang="en-US" smtClean="0"/>
              <a:t>Codecs can be added with plug-ins…</a:t>
            </a:r>
          </a:p>
          <a:p>
            <a:pPr lvl="1"/>
            <a:r>
              <a:rPr lang="en-US" smtClean="0"/>
              <a:t>WebM on IE9: Google released a WebM component for Media Foundation to allow the playback of WebM files in IE9.</a:t>
            </a:r>
          </a:p>
          <a:p>
            <a:pPr lvl="1"/>
            <a:r>
              <a:rPr lang="en-US" smtClean="0"/>
              <a:t>MPEG 4 on Firefox: Microsoft released a HTML5 extension for Windows Media Player Firefox plug-in.</a:t>
            </a:r>
            <a:endParaRPr lang="en-US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94386"/>
              </p:ext>
            </p:extLst>
          </p:nvPr>
        </p:nvGraphicFramePr>
        <p:xfrm>
          <a:off x="381000" y="3817620"/>
          <a:ext cx="8229600" cy="11277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645920"/>
                <a:gridCol w="1316736"/>
                <a:gridCol w="1316736"/>
                <a:gridCol w="1316736"/>
                <a:gridCol w="1316736"/>
                <a:gridCol w="1316736"/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Format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Firefox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Opera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Chrome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Safari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Ogg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3.5+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10.5+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MPEG 4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3.0+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WebM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10.6+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Audio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525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Native audio in the browser</a:t>
            </a:r>
          </a:p>
          <a:p>
            <a:r>
              <a:rPr lang="en-US" dirty="0" smtClean="0"/>
              <a:t>Content may be provided inside the audio element; it is intended for older Web browsers which do not support audio, so that legacy audio plugins can be tried.</a:t>
            </a:r>
          </a:p>
          <a:p>
            <a:r>
              <a:rPr lang="en-US" dirty="0" smtClean="0"/>
              <a:t>The control attribute adds video controls, like play, pause, and volume.</a:t>
            </a:r>
          </a:p>
          <a:p>
            <a:r>
              <a:rPr lang="en-US" dirty="0" smtClean="0"/>
              <a:t>Supported by the media element API – create your own player controls with HTML, CSS and JavaScript.</a:t>
            </a:r>
          </a:p>
          <a:p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2101997" y="2800350"/>
            <a:ext cx="4940007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69875"/>
            <a:r>
              <a:rPr lang="en-US" sz="1600" dirty="0"/>
              <a:t>&lt;!DOCTYPE html&gt;</a:t>
            </a:r>
          </a:p>
          <a:p>
            <a:pPr defTabSz="269875"/>
            <a:r>
              <a:rPr lang="en-US" sz="1600" dirty="0"/>
              <a:t>&lt;html&gt;</a:t>
            </a:r>
          </a:p>
          <a:p>
            <a:pPr defTabSz="269875"/>
            <a:r>
              <a:rPr lang="en-US" sz="1600" dirty="0"/>
              <a:t>	&lt;body&gt;</a:t>
            </a:r>
          </a:p>
          <a:p>
            <a:pPr defTabSz="269875"/>
            <a:r>
              <a:rPr lang="en-US" sz="1600" dirty="0"/>
              <a:t>		&lt;audio </a:t>
            </a:r>
            <a:r>
              <a:rPr lang="en-US" sz="1600" dirty="0" err="1"/>
              <a:t>src</a:t>
            </a:r>
            <a:r>
              <a:rPr lang="en-US" sz="1600" dirty="0"/>
              <a:t>="song.ogg" controls="controls</a:t>
            </a:r>
            <a:r>
              <a:rPr lang="en-US" sz="1600" dirty="0" smtClean="0"/>
              <a:t>"&gt;</a:t>
            </a:r>
          </a:p>
          <a:p>
            <a:pPr defTabSz="269875"/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fr-FR" sz="1600" dirty="0"/>
              <a:t>&lt;source </a:t>
            </a:r>
            <a:r>
              <a:rPr lang="fr-FR" sz="1600" dirty="0" err="1"/>
              <a:t>src</a:t>
            </a:r>
            <a:r>
              <a:rPr lang="fr-FR" sz="1600" dirty="0"/>
              <a:t>="song.mp3" type="audio/</a:t>
            </a:r>
            <a:r>
              <a:rPr lang="fr-FR" sz="1600" dirty="0" err="1"/>
              <a:t>mpeg</a:t>
            </a:r>
            <a:r>
              <a:rPr lang="fr-FR" sz="1600" dirty="0"/>
              <a:t>" /&gt;</a:t>
            </a:r>
            <a:endParaRPr lang="en-US" sz="1600" dirty="0"/>
          </a:p>
          <a:p>
            <a:pPr defTabSz="269875"/>
            <a:r>
              <a:rPr lang="en-US" sz="1600" dirty="0"/>
              <a:t>		</a:t>
            </a:r>
            <a:r>
              <a:rPr lang="en-US" sz="1600" dirty="0" smtClean="0"/>
              <a:t>Your </a:t>
            </a:r>
            <a:r>
              <a:rPr lang="en-US" sz="1600" dirty="0"/>
              <a:t>browser does not support the audio element.</a:t>
            </a:r>
          </a:p>
          <a:p>
            <a:pPr defTabSz="269875"/>
            <a:r>
              <a:rPr lang="en-US" sz="1600" dirty="0"/>
              <a:t>		&lt;/audio&gt;</a:t>
            </a:r>
          </a:p>
          <a:p>
            <a:pPr defTabSz="269875"/>
            <a:r>
              <a:rPr lang="en-US" sz="1600" dirty="0"/>
              <a:t>	&lt;/body&gt;</a:t>
            </a:r>
          </a:p>
          <a:p>
            <a:pPr defTabSz="269875"/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758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1116</Words>
  <Application>Microsoft Office PowerPoint</Application>
  <PresentationFormat>Skærmshow (16:9)</PresentationFormat>
  <Paragraphs>251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21</vt:i4>
      </vt:variant>
    </vt:vector>
  </HeadingPairs>
  <TitlesOfParts>
    <vt:vector size="22" baseType="lpstr">
      <vt:lpstr>Office Theme</vt:lpstr>
      <vt:lpstr>HTML5 JavaScript API’s</vt:lpstr>
      <vt:lpstr>Overview</vt:lpstr>
      <vt:lpstr>A little background on JavaScript</vt:lpstr>
      <vt:lpstr>JavaScript</vt:lpstr>
      <vt:lpstr>DOM</vt:lpstr>
      <vt:lpstr>And now the new APIs</vt:lpstr>
      <vt:lpstr>Video</vt:lpstr>
      <vt:lpstr>Cross-browser video codec support</vt:lpstr>
      <vt:lpstr>Audio</vt:lpstr>
      <vt:lpstr>Cross-browser audio codec support</vt:lpstr>
      <vt:lpstr>Media element API</vt:lpstr>
      <vt:lpstr>Offline applications</vt:lpstr>
      <vt:lpstr>Content editable</vt:lpstr>
      <vt:lpstr>Drag &amp; drop</vt:lpstr>
      <vt:lpstr>History</vt:lpstr>
      <vt:lpstr>Canvas</vt:lpstr>
      <vt:lpstr>Geolocation</vt:lpstr>
      <vt:lpstr>Storage</vt:lpstr>
      <vt:lpstr>Web Workers</vt:lpstr>
      <vt:lpstr>Web sockets</vt:lpstr>
      <vt:lpstr>XMLHttpRequest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JavaScript API’s</dc:title>
  <dc:creator>Christian Wahl</dc:creator>
  <cp:lastModifiedBy>Christian Wahl</cp:lastModifiedBy>
  <cp:revision>45</cp:revision>
  <dcterms:created xsi:type="dcterms:W3CDTF">2006-08-16T00:00:00Z</dcterms:created>
  <dcterms:modified xsi:type="dcterms:W3CDTF">2014-10-24T08:46:45Z</dcterms:modified>
</cp:coreProperties>
</file>