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9" r:id="rId4"/>
    <p:sldId id="301" r:id="rId5"/>
    <p:sldId id="302" r:id="rId6"/>
    <p:sldId id="304" r:id="rId7"/>
    <p:sldId id="303" r:id="rId8"/>
    <p:sldId id="290" r:id="rId9"/>
    <p:sldId id="305" r:id="rId10"/>
    <p:sldId id="306" r:id="rId11"/>
    <p:sldId id="291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821"/>
  </p:normalViewPr>
  <p:slideViewPr>
    <p:cSldViewPr snapToGrid="0" snapToObjects="1">
      <p:cViewPr varScale="1">
        <p:scale>
          <a:sx n="77" d="100"/>
          <a:sy n="77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52F08-D644-4679-9E6D-652ABC48E2A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A4C98C-1B1F-4FE2-9DAA-8315A3496E01}">
      <dgm:prSet/>
      <dgm:spPr/>
      <dgm:t>
        <a:bodyPr/>
        <a:lstStyle/>
        <a:p>
          <a:r>
            <a:rPr lang="es-ES_tradnl" dirty="0"/>
            <a:t>Principios de programación.</a:t>
          </a:r>
          <a:endParaRPr lang="en-US" dirty="0"/>
        </a:p>
      </dgm:t>
    </dgm:pt>
    <dgm:pt modelId="{DC49E26F-4044-454B-82D2-7243CFD239DC}" type="parTrans" cxnId="{306C7B8A-9E14-4F2C-8491-1C3273C733EB}">
      <dgm:prSet/>
      <dgm:spPr/>
      <dgm:t>
        <a:bodyPr/>
        <a:lstStyle/>
        <a:p>
          <a:endParaRPr lang="en-US"/>
        </a:p>
      </dgm:t>
    </dgm:pt>
    <dgm:pt modelId="{9DF96955-E7F9-4190-B55F-0B9416DF2B0D}" type="sibTrans" cxnId="{306C7B8A-9E14-4F2C-8491-1C3273C733EB}">
      <dgm:prSet/>
      <dgm:spPr/>
      <dgm:t>
        <a:bodyPr/>
        <a:lstStyle/>
        <a:p>
          <a:endParaRPr lang="en-US"/>
        </a:p>
      </dgm:t>
    </dgm:pt>
    <dgm:pt modelId="{F8DB3A1B-76BB-49A8-B96E-59D70ACC8B34}">
      <dgm:prSet/>
      <dgm:spPr/>
      <dgm:t>
        <a:bodyPr/>
        <a:lstStyle/>
        <a:p>
          <a:r>
            <a:rPr lang="es-ES_tradnl" dirty="0"/>
            <a:t>Conseguir un código mantenible.</a:t>
          </a:r>
          <a:endParaRPr lang="en-US" dirty="0"/>
        </a:p>
      </dgm:t>
    </dgm:pt>
    <dgm:pt modelId="{13D46DE8-4633-4DE2-8A39-1E9D1FDE5FCA}" type="parTrans" cxnId="{27A354B9-3C9F-45BA-8894-5B49BFDE0692}">
      <dgm:prSet/>
      <dgm:spPr/>
      <dgm:t>
        <a:bodyPr/>
        <a:lstStyle/>
        <a:p>
          <a:endParaRPr lang="en-US"/>
        </a:p>
      </dgm:t>
    </dgm:pt>
    <dgm:pt modelId="{E1D23BDC-1652-4DEC-AFF8-3B28565C56A7}" type="sibTrans" cxnId="{27A354B9-3C9F-45BA-8894-5B49BFDE0692}">
      <dgm:prSet/>
      <dgm:spPr/>
      <dgm:t>
        <a:bodyPr/>
        <a:lstStyle/>
        <a:p>
          <a:endParaRPr lang="en-US"/>
        </a:p>
      </dgm:t>
    </dgm:pt>
    <dgm:pt modelId="{678D58BF-ACE8-4D4A-8E20-0C397E6636C3}" type="pres">
      <dgm:prSet presAssocID="{4FE52F08-D644-4679-9E6D-652ABC48E2AB}" presName="linear" presStyleCnt="0">
        <dgm:presLayoutVars>
          <dgm:animLvl val="lvl"/>
          <dgm:resizeHandles val="exact"/>
        </dgm:presLayoutVars>
      </dgm:prSet>
      <dgm:spPr/>
    </dgm:pt>
    <dgm:pt modelId="{B7325005-0B67-46DD-9A95-4D2F4C874745}" type="pres">
      <dgm:prSet presAssocID="{D6A4C98C-1B1F-4FE2-9DAA-8315A3496E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5E8E0E5-05A4-4516-9D91-60FC84FA509D}" type="pres">
      <dgm:prSet presAssocID="{9DF96955-E7F9-4190-B55F-0B9416DF2B0D}" presName="spacer" presStyleCnt="0"/>
      <dgm:spPr/>
    </dgm:pt>
    <dgm:pt modelId="{0B0A236D-883E-41D7-8610-110ADC2720F1}" type="pres">
      <dgm:prSet presAssocID="{F8DB3A1B-76BB-49A8-B96E-59D70ACC8B3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471441D-2BE2-4C3F-BCBC-8250A8A06090}" type="presOf" srcId="{D6A4C98C-1B1F-4FE2-9DAA-8315A3496E01}" destId="{B7325005-0B67-46DD-9A95-4D2F4C874745}" srcOrd="0" destOrd="0" presId="urn:microsoft.com/office/officeart/2005/8/layout/vList2"/>
    <dgm:cxn modelId="{306C7B8A-9E14-4F2C-8491-1C3273C733EB}" srcId="{4FE52F08-D644-4679-9E6D-652ABC48E2AB}" destId="{D6A4C98C-1B1F-4FE2-9DAA-8315A3496E01}" srcOrd="0" destOrd="0" parTransId="{DC49E26F-4044-454B-82D2-7243CFD239DC}" sibTransId="{9DF96955-E7F9-4190-B55F-0B9416DF2B0D}"/>
    <dgm:cxn modelId="{27A354B9-3C9F-45BA-8894-5B49BFDE0692}" srcId="{4FE52F08-D644-4679-9E6D-652ABC48E2AB}" destId="{F8DB3A1B-76BB-49A8-B96E-59D70ACC8B34}" srcOrd="1" destOrd="0" parTransId="{13D46DE8-4633-4DE2-8A39-1E9D1FDE5FCA}" sibTransId="{E1D23BDC-1652-4DEC-AFF8-3B28565C56A7}"/>
    <dgm:cxn modelId="{20A016EA-A70A-410B-A639-3558C1CF4285}" type="presOf" srcId="{F8DB3A1B-76BB-49A8-B96E-59D70ACC8B34}" destId="{0B0A236D-883E-41D7-8610-110ADC2720F1}" srcOrd="0" destOrd="0" presId="urn:microsoft.com/office/officeart/2005/8/layout/vList2"/>
    <dgm:cxn modelId="{9A7515FA-1AC2-4C03-BAAE-00E6FEF621EB}" type="presOf" srcId="{4FE52F08-D644-4679-9E6D-652ABC48E2AB}" destId="{678D58BF-ACE8-4D4A-8E20-0C397E6636C3}" srcOrd="0" destOrd="0" presId="urn:microsoft.com/office/officeart/2005/8/layout/vList2"/>
    <dgm:cxn modelId="{593FCB72-59D8-4C04-8662-1C001C92A057}" type="presParOf" srcId="{678D58BF-ACE8-4D4A-8E20-0C397E6636C3}" destId="{B7325005-0B67-46DD-9A95-4D2F4C874745}" srcOrd="0" destOrd="0" presId="urn:microsoft.com/office/officeart/2005/8/layout/vList2"/>
    <dgm:cxn modelId="{FF4BE6F7-44C7-43D1-8F4E-E98B08A34B26}" type="presParOf" srcId="{678D58BF-ACE8-4D4A-8E20-0C397E6636C3}" destId="{75E8E0E5-05A4-4516-9D91-60FC84FA509D}" srcOrd="1" destOrd="0" presId="urn:microsoft.com/office/officeart/2005/8/layout/vList2"/>
    <dgm:cxn modelId="{912FC860-CE76-42CA-8B21-1E7DEF511440}" type="presParOf" srcId="{678D58BF-ACE8-4D4A-8E20-0C397E6636C3}" destId="{0B0A236D-883E-41D7-8610-110ADC2720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25005-0B67-46DD-9A95-4D2F4C874745}">
      <dsp:nvSpPr>
        <dsp:cNvPr id="0" name=""/>
        <dsp:cNvSpPr/>
      </dsp:nvSpPr>
      <dsp:spPr>
        <a:xfrm>
          <a:off x="0" y="310536"/>
          <a:ext cx="6797675" cy="2426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6100" kern="1200" dirty="0"/>
            <a:t>Principios de programación.</a:t>
          </a:r>
          <a:endParaRPr lang="en-US" sz="6100" kern="1200" dirty="0"/>
        </a:p>
      </dsp:txBody>
      <dsp:txXfrm>
        <a:off x="118456" y="428992"/>
        <a:ext cx="6560763" cy="2189668"/>
      </dsp:txXfrm>
    </dsp:sp>
    <dsp:sp modelId="{0B0A236D-883E-41D7-8610-110ADC2720F1}">
      <dsp:nvSpPr>
        <dsp:cNvPr id="0" name=""/>
        <dsp:cNvSpPr/>
      </dsp:nvSpPr>
      <dsp:spPr>
        <a:xfrm>
          <a:off x="0" y="2912796"/>
          <a:ext cx="6797675" cy="242658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6100" kern="1200" dirty="0"/>
            <a:t>Conseguir un código mantenible.</a:t>
          </a:r>
          <a:endParaRPr lang="en-US" sz="6100" kern="1200" dirty="0"/>
        </a:p>
      </dsp:txBody>
      <dsp:txXfrm>
        <a:off x="118456" y="3031252"/>
        <a:ext cx="6560763" cy="2189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8547-DF1A-4BAC-A42C-5D4E951648B9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62494-9AC5-4E02-8AAF-FFE67FC15D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09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force.com/blog/qac/what-cyclomatic-complexity" TargetMode="External"/><Relationship Id="rId2" Type="http://schemas.openxmlformats.org/officeDocument/2006/relationships/hyperlink" Target="https://scotch.io/bar-talk/s-o-l-i-d-the-first-five-principles-of-object-oriented-desig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Code_sme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6000" dirty="0"/>
              <a:t>SOLID y TDD </a:t>
            </a:r>
            <a:r>
              <a:rPr lang="es-ES_tradnl" sz="6000" dirty="0" err="1"/>
              <a:t>basic</a:t>
            </a:r>
            <a:r>
              <a:rPr lang="es-ES_tradnl" sz="6000" dirty="0"/>
              <a:t> training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Pablo Bayarri </a:t>
            </a:r>
            <a:r>
              <a:rPr lang="es-ES_tradnl" dirty="0" err="1"/>
              <a:t>romar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7864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37DBA7-9A47-44E6-AB7A-AA01E46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Complejidad </a:t>
            </a:r>
            <a:r>
              <a:rPr lang="es-ES" sz="3600" dirty="0" err="1">
                <a:solidFill>
                  <a:srgbClr val="FFFFFF"/>
                </a:solidFill>
              </a:rPr>
              <a:t>ciclomática</a:t>
            </a:r>
            <a:endParaRPr lang="es-ES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F43BA-6372-42A0-A510-C9D93408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Cyclomatic complexity (CYC) is a metric for software quality. It was developed by Thomas J. McCabe Sr. in 1976. </a:t>
            </a:r>
          </a:p>
          <a:p>
            <a:pPr marL="0" indent="0">
              <a:buNone/>
            </a:pPr>
            <a:r>
              <a:rPr lang="en-US" dirty="0"/>
              <a:t>In its simplest form, CYC is a count of the number of decisions in the source code. The higher the count, the more complex the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4959D-36FD-4672-86D8-57B91F145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87" y="2661234"/>
            <a:ext cx="3812349" cy="33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6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5CE151-6832-4E03-8F79-53CE6E3B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" sz="3600" dirty="0" err="1">
                <a:solidFill>
                  <a:srgbClr val="FFFFFF"/>
                </a:solidFill>
              </a:rPr>
              <a:t>Code</a:t>
            </a:r>
            <a:r>
              <a:rPr lang="es-ES" sz="3600" dirty="0">
                <a:solidFill>
                  <a:srgbClr val="FFFFFF"/>
                </a:solidFill>
              </a:rPr>
              <a:t> </a:t>
            </a:r>
            <a:r>
              <a:rPr lang="es-ES" sz="3600" dirty="0" err="1">
                <a:solidFill>
                  <a:srgbClr val="FFFFFF"/>
                </a:solidFill>
              </a:rPr>
              <a:t>Smells</a:t>
            </a:r>
            <a:endParaRPr lang="es-ES" sz="36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8CBC88-1460-4B8E-A2DD-BC1C1C94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64" y="866483"/>
            <a:ext cx="7180140" cy="2407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0F90A-E546-4783-A077-DF7533CE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57" y="3584223"/>
            <a:ext cx="3664168" cy="277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4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235D8-0C9C-4E1F-AFB5-21A74C68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CBD28C-D82D-40C5-BF6F-116FB20F35A5}"/>
              </a:ext>
            </a:extLst>
          </p:cNvPr>
          <p:cNvSpPr txBox="1"/>
          <p:nvPr/>
        </p:nvSpPr>
        <p:spPr>
          <a:xfrm>
            <a:off x="1278384" y="2059618"/>
            <a:ext cx="9800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2"/>
              </a:rPr>
              <a:t>https://scotch.io/bar-talk/s-o-l-i-d-the-first-five-principles-of-object-oriented-design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https://www.perforce.com/blog/qac/what-cyclomatic-complexity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4"/>
              </a:rPr>
              <a:t>https://en.wikipedia.org/wiki/Code_smell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763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¿Qué es y para qué S</a:t>
            </a:r>
            <a:r>
              <a:rPr lang="en-US" sz="3600" dirty="0">
                <a:solidFill>
                  <a:srgbClr val="FFFFFF"/>
                </a:solidFill>
              </a:rPr>
              <a:t>OLID?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022816B9-24DE-491F-9C02-2DBA50D1A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11050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59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D1DAF2-472B-47DB-B5BA-BAE65EEC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¿Qué principios?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Resultado de imagen de solid principles">
            <a:extLst>
              <a:ext uri="{FF2B5EF4-FFF2-40B4-BE49-F238E27FC236}">
                <a16:creationId xmlns:a16="http://schemas.microsoft.com/office/drawing/2014/main" id="{02226954-A80A-403A-AB55-F9777BD54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49" y="870214"/>
            <a:ext cx="7454922" cy="51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4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D1DAF2-472B-47DB-B5BA-BAE65EEC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¿Qué principios?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09292-19C0-44ED-8C08-D6C3200CE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Single-responsibility Principle</a:t>
            </a:r>
          </a:p>
          <a:p>
            <a:pPr marL="0" indent="0">
              <a:buNone/>
            </a:pPr>
            <a:r>
              <a:rPr lang="en-US" dirty="0"/>
              <a:t>A class should have one and only one reason to change, meaning that a class should have only one job.</a:t>
            </a:r>
          </a:p>
          <a:p>
            <a:pPr marL="0" indent="0">
              <a:buNone/>
            </a:pPr>
            <a:r>
              <a:rPr lang="en-US" b="1" dirty="0"/>
              <a:t>Open-closed Principle</a:t>
            </a:r>
          </a:p>
          <a:p>
            <a:pPr marL="0" indent="0">
              <a:buNone/>
            </a:pPr>
            <a:r>
              <a:rPr lang="en-US" dirty="0"/>
              <a:t>Objects or entities should be open for extension, but closed for modification.</a:t>
            </a:r>
          </a:p>
          <a:p>
            <a:pPr marL="0" indent="0">
              <a:buNone/>
            </a:pPr>
            <a:r>
              <a:rPr lang="en-US" b="1" dirty="0" err="1"/>
              <a:t>Liskov</a:t>
            </a:r>
            <a:r>
              <a:rPr lang="en-US" b="1" dirty="0"/>
              <a:t> substitution principle</a:t>
            </a:r>
          </a:p>
          <a:p>
            <a:pPr marL="0" indent="0">
              <a:buNone/>
            </a:pPr>
            <a:r>
              <a:rPr lang="en-US" dirty="0"/>
              <a:t>Let q(x) be a property provable about objects of x of type T. Then q(y) should be provable for objects y of type S where S is a subtype of T.</a:t>
            </a:r>
          </a:p>
          <a:p>
            <a:pPr marL="0" indent="0">
              <a:buNone/>
            </a:pPr>
            <a:r>
              <a:rPr lang="en-US" dirty="0"/>
              <a:t>All this is stating is that every subclass/derived class should be substitutable for their base/parent class.</a:t>
            </a:r>
          </a:p>
          <a:p>
            <a:pPr marL="0" indent="0">
              <a:buNone/>
            </a:pPr>
            <a:r>
              <a:rPr lang="en-US" b="1" dirty="0"/>
              <a:t>Interface segregation principle</a:t>
            </a:r>
          </a:p>
          <a:p>
            <a:pPr marL="0" indent="0">
              <a:buNone/>
            </a:pPr>
            <a:r>
              <a:rPr lang="en-US" dirty="0"/>
              <a:t>A client should never be forced to implement an interface that it doesn't use or clients shouldn't be forced to depend on methods they do not use.</a:t>
            </a:r>
          </a:p>
          <a:p>
            <a:pPr marL="0" indent="0">
              <a:buNone/>
            </a:pPr>
            <a:r>
              <a:rPr lang="en-US" b="1" dirty="0"/>
              <a:t>Dependency Inversion principle</a:t>
            </a:r>
          </a:p>
          <a:p>
            <a:pPr marL="0" indent="0">
              <a:buNone/>
            </a:pPr>
            <a:r>
              <a:rPr lang="en-US" dirty="0"/>
              <a:t>Entities must depend on abstractions not on concretions. It states that the high level module must not depend on the low level module, but they should depend on abstractions.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497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D1DAF2-472B-47DB-B5BA-BAE65EEC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Típicos fallos durante el </a:t>
            </a:r>
            <a:r>
              <a:rPr lang="es-ES" sz="3600" dirty="0" err="1">
                <a:solidFill>
                  <a:srgbClr val="FFFFFF"/>
                </a:solidFill>
              </a:rPr>
              <a:t>Testing</a:t>
            </a:r>
            <a:r>
              <a:rPr lang="es-ES" sz="3600" dirty="0">
                <a:solidFill>
                  <a:srgbClr val="FFFFFF"/>
                </a:solidFill>
              </a:rPr>
              <a:t> unitario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324B0328-9FDB-4E43-897A-F162E8A3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957614" cy="5646208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2800" b="1" dirty="0"/>
              <a:t>Lo </a:t>
            </a:r>
            <a:r>
              <a:rPr lang="en-US" sz="2800" b="1" dirty="0" err="1"/>
              <a:t>hacemos</a:t>
            </a:r>
            <a:r>
              <a:rPr lang="en-US" sz="2800" b="1" dirty="0"/>
              <a:t> al “</a:t>
            </a:r>
            <a:r>
              <a:rPr lang="en-US" sz="2800" b="1" dirty="0" err="1"/>
              <a:t>acabar</a:t>
            </a:r>
            <a:r>
              <a:rPr lang="en-US" sz="2800" b="1" dirty="0"/>
              <a:t>”</a:t>
            </a:r>
          </a:p>
          <a:p>
            <a:pPr>
              <a:buFontTx/>
              <a:buChar char="-"/>
            </a:pPr>
            <a:r>
              <a:rPr lang="en-US" sz="2800" b="1" dirty="0"/>
              <a:t>No </a:t>
            </a:r>
            <a:r>
              <a:rPr lang="en-US" sz="2800" b="1" dirty="0" err="1"/>
              <a:t>probamos</a:t>
            </a:r>
            <a:r>
              <a:rPr lang="en-US" sz="2800" b="1" dirty="0"/>
              <a:t> </a:t>
            </a:r>
            <a:r>
              <a:rPr lang="en-US" sz="2800" b="1" dirty="0" err="1"/>
              <a:t>todos</a:t>
            </a:r>
            <a:r>
              <a:rPr lang="en-US" sz="2800" b="1" dirty="0"/>
              <a:t> los </a:t>
            </a:r>
            <a:r>
              <a:rPr lang="en-US" sz="2800" b="1" dirty="0" err="1"/>
              <a:t>casos</a:t>
            </a:r>
            <a:endParaRPr lang="en-US" sz="2800" b="1" dirty="0"/>
          </a:p>
          <a:p>
            <a:pPr>
              <a:buFontTx/>
              <a:buChar char="-"/>
            </a:pPr>
            <a:r>
              <a:rPr lang="en-US" sz="2800" b="1" dirty="0"/>
              <a:t>Los tests </a:t>
            </a:r>
            <a:r>
              <a:rPr lang="en-US" sz="2800" b="1" dirty="0" err="1"/>
              <a:t>prueban</a:t>
            </a:r>
            <a:r>
              <a:rPr lang="en-US" sz="2800" b="1" dirty="0"/>
              <a:t> </a:t>
            </a:r>
            <a:r>
              <a:rPr lang="en-US" sz="2800" b="1" dirty="0" err="1"/>
              <a:t>más</a:t>
            </a:r>
            <a:r>
              <a:rPr lang="en-US" sz="2800" b="1" dirty="0"/>
              <a:t> de una </a:t>
            </a:r>
            <a:r>
              <a:rPr lang="en-US" sz="2800" b="1" dirty="0" err="1"/>
              <a:t>cosa</a:t>
            </a:r>
            <a:r>
              <a:rPr lang="en-US" sz="2800" b="1" dirty="0"/>
              <a:t> por test</a:t>
            </a:r>
          </a:p>
          <a:p>
            <a:pPr>
              <a:buFontTx/>
              <a:buChar char="-"/>
            </a:pPr>
            <a:r>
              <a:rPr lang="en-US" sz="2800" b="1" dirty="0" err="1"/>
              <a:t>Cuando</a:t>
            </a:r>
            <a:r>
              <a:rPr lang="en-US" sz="2800" b="1" dirty="0"/>
              <a:t> los </a:t>
            </a:r>
            <a:r>
              <a:rPr lang="en-US" sz="2800" b="1" dirty="0" err="1"/>
              <a:t>hacemos</a:t>
            </a:r>
            <a:r>
              <a:rPr lang="en-US" sz="2800" b="1" dirty="0"/>
              <a:t> </a:t>
            </a:r>
            <a:r>
              <a:rPr lang="en-US" sz="2800" b="1" dirty="0" err="1"/>
              <a:t>nos</a:t>
            </a:r>
            <a:r>
              <a:rPr lang="en-US" sz="2800" b="1" dirty="0"/>
              <a:t> </a:t>
            </a:r>
            <a:r>
              <a:rPr lang="en-US" sz="2800" b="1" dirty="0" err="1"/>
              <a:t>damos</a:t>
            </a:r>
            <a:r>
              <a:rPr lang="en-US" sz="2800" b="1" dirty="0"/>
              <a:t> </a:t>
            </a:r>
            <a:r>
              <a:rPr lang="en-US" sz="2800" b="1" dirty="0" err="1"/>
              <a:t>cuenta</a:t>
            </a:r>
            <a:r>
              <a:rPr lang="en-US" sz="2800" b="1" dirty="0"/>
              <a:t> que no </a:t>
            </a:r>
            <a:r>
              <a:rPr lang="en-US" sz="2800" b="1" dirty="0" err="1"/>
              <a:t>hicimos</a:t>
            </a:r>
            <a:r>
              <a:rPr lang="en-US" sz="2800" b="1" dirty="0"/>
              <a:t> el </a:t>
            </a:r>
            <a:r>
              <a:rPr lang="en-US" sz="2800" b="1" dirty="0" err="1"/>
              <a:t>código</a:t>
            </a:r>
            <a:r>
              <a:rPr lang="en-US" sz="2800" b="1" dirty="0"/>
              <a:t> </a:t>
            </a:r>
            <a:r>
              <a:rPr lang="en-US" sz="2800" b="1" dirty="0" err="1"/>
              <a:t>testeable</a:t>
            </a:r>
            <a:r>
              <a:rPr lang="en-US" sz="2800" b="1" dirty="0"/>
              <a:t> y hay que </a:t>
            </a:r>
            <a:r>
              <a:rPr lang="en-US" sz="2800" b="1" dirty="0" err="1"/>
              <a:t>cambiarlo</a:t>
            </a:r>
            <a:endParaRPr lang="en-US" sz="2800" b="1" dirty="0"/>
          </a:p>
          <a:p>
            <a:pPr>
              <a:buFontTx/>
              <a:buChar char="-"/>
            </a:pPr>
            <a:r>
              <a:rPr lang="en-US" sz="2800" b="1" dirty="0"/>
              <a:t>A </a:t>
            </a:r>
            <a:r>
              <a:rPr lang="en-US" sz="2800" b="1" dirty="0" err="1"/>
              <a:t>veces</a:t>
            </a:r>
            <a:r>
              <a:rPr lang="en-US" sz="2800" b="1" dirty="0"/>
              <a:t> </a:t>
            </a:r>
            <a:r>
              <a:rPr lang="en-US" sz="2800" b="1" dirty="0" err="1"/>
              <a:t>nos</a:t>
            </a:r>
            <a:r>
              <a:rPr lang="en-US" sz="2800" b="1" dirty="0"/>
              <a:t> </a:t>
            </a:r>
            <a:r>
              <a:rPr lang="en-US" sz="2800" b="1" dirty="0" err="1"/>
              <a:t>parecen</a:t>
            </a:r>
            <a:r>
              <a:rPr lang="en-US" sz="2800" b="1" dirty="0"/>
              <a:t> “</a:t>
            </a:r>
            <a:r>
              <a:rPr lang="en-US" sz="2800" b="1" dirty="0" err="1"/>
              <a:t>probar</a:t>
            </a:r>
            <a:r>
              <a:rPr lang="en-US" sz="2800" b="1" dirty="0"/>
              <a:t> por </a:t>
            </a:r>
            <a:r>
              <a:rPr lang="en-US" sz="2800" b="1" dirty="0" err="1"/>
              <a:t>probar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91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D1DAF2-472B-47DB-B5BA-BAE65EEC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TDD </a:t>
            </a:r>
            <a:br>
              <a:rPr lang="es-ES" sz="3600" dirty="0">
                <a:solidFill>
                  <a:srgbClr val="FFFFFF"/>
                </a:solidFill>
              </a:rPr>
            </a:br>
            <a:r>
              <a:rPr lang="es-ES" sz="3600" dirty="0">
                <a:solidFill>
                  <a:srgbClr val="FFFFFF"/>
                </a:solidFill>
              </a:rPr>
              <a:t>(Test-</a:t>
            </a:r>
            <a:r>
              <a:rPr lang="es-ES" sz="3600" dirty="0" err="1">
                <a:solidFill>
                  <a:srgbClr val="FFFFFF"/>
                </a:solidFill>
              </a:rPr>
              <a:t>driven</a:t>
            </a:r>
            <a:r>
              <a:rPr lang="es-ES" sz="3600" dirty="0">
                <a:solidFill>
                  <a:srgbClr val="FFFFFF"/>
                </a:solidFill>
              </a:rPr>
              <a:t> </a:t>
            </a:r>
            <a:r>
              <a:rPr lang="es-ES" sz="3600" dirty="0" err="1">
                <a:solidFill>
                  <a:srgbClr val="FFFFFF"/>
                </a:solidFill>
              </a:rPr>
              <a:t>development</a:t>
            </a:r>
            <a:r>
              <a:rPr lang="es-ES" sz="36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5710-DA71-4035-8E15-8AE3B04D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36" y="605895"/>
            <a:ext cx="6908176" cy="54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9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D1DAF2-472B-47DB-B5BA-BAE65EEC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TDD + SOLID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89292-11C6-46A3-ADD6-6A96297F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08" y="0"/>
            <a:ext cx="7060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5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37DBA7-9A47-44E6-AB7A-AA01E46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Entender métodos a simple vista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F43BA-6372-42A0-A510-C9D93408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Lo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entendemos</a:t>
            </a:r>
            <a:r>
              <a:rPr lang="en-US" dirty="0"/>
              <a:t> </a:t>
            </a:r>
            <a:r>
              <a:rPr lang="en-US" dirty="0" err="1"/>
              <a:t>rápidamente</a:t>
            </a:r>
            <a:r>
              <a:rPr lang="en-US" dirty="0"/>
              <a:t>… una </a:t>
            </a:r>
            <a:r>
              <a:rPr lang="en-US" dirty="0" err="1"/>
              <a:t>receta</a:t>
            </a:r>
            <a:r>
              <a:rPr lang="en-US" dirty="0"/>
              <a:t> de </a:t>
            </a:r>
            <a:r>
              <a:rPr lang="en-US" dirty="0" err="1"/>
              <a:t>cocina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C58C1-14BE-4FEE-B8EE-E5F20800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58" y="2057857"/>
            <a:ext cx="1294422" cy="42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0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37DBA7-9A47-44E6-AB7A-AA01E46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Entender métodos a simple vista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F43BA-6372-42A0-A510-C9D93408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punto actual…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A6D4B-FFAA-47E3-AA03-512BBCD3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4606"/>
            <a:ext cx="3107359" cy="53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756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380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Retrospección</vt:lpstr>
      <vt:lpstr>SOLID y TDD basic training</vt:lpstr>
      <vt:lpstr>¿Qué es y para qué SOLID?</vt:lpstr>
      <vt:lpstr>¿Qué principios?</vt:lpstr>
      <vt:lpstr>¿Qué principios?</vt:lpstr>
      <vt:lpstr>Típicos fallos durante el Testing unitario</vt:lpstr>
      <vt:lpstr>TDD  (Test-driven development)</vt:lpstr>
      <vt:lpstr>TDD + SOLID</vt:lpstr>
      <vt:lpstr>Entender métodos a simple vista</vt:lpstr>
      <vt:lpstr>Entender métodos a simple vista</vt:lpstr>
      <vt:lpstr>Complejidad ciclomática</vt:lpstr>
      <vt:lpstr>Code Smells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and Solid basic training</dc:title>
  <dc:creator>Pablo Bayarri Romar</dc:creator>
  <cp:lastModifiedBy>Pablo Bayarri</cp:lastModifiedBy>
  <cp:revision>19</cp:revision>
  <dcterms:created xsi:type="dcterms:W3CDTF">2019-04-24T09:45:56Z</dcterms:created>
  <dcterms:modified xsi:type="dcterms:W3CDTF">2020-01-13T07:23:22Z</dcterms:modified>
</cp:coreProperties>
</file>