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4" r:id="rId2"/>
    <p:sldId id="347" r:id="rId3"/>
    <p:sldId id="385" r:id="rId4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2B14454-63AC-43D1-8ABF-ACA6A72BB6E5}">
          <p14:sldIdLst>
            <p14:sldId id="384"/>
            <p14:sldId id="347"/>
            <p14:sldId id="385"/>
          </p14:sldIdLst>
        </p14:section>
        <p14:section name="Survey design" id="{6FC1460F-F9E3-4521-8225-DDF1461C05E8}">
          <p14:sldIdLst/>
        </p14:section>
        <p14:section name="Panel size and response behavior" id="{DA52D099-61A2-4E5C-A2BC-5B3ED3DAF0ED}">
          <p14:sldIdLst/>
        </p14:section>
        <p14:section name="Panel composition" id="{30E9B052-8A62-4228-872C-4789BFC3B420}">
          <p14:sldIdLst/>
        </p14:section>
        <p14:section name="Aggregate indicators" id="{52279596-3175-4E43-9850-6051F2FD390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81">
          <p15:clr>
            <a:srgbClr val="A4A3A4"/>
          </p15:clr>
        </p15:guide>
        <p15:guide id="2" orient="horz" pos="936">
          <p15:clr>
            <a:srgbClr val="A4A3A4"/>
          </p15:clr>
        </p15:guide>
        <p15:guide id="3" orient="horz" pos="1208">
          <p15:clr>
            <a:srgbClr val="A4A3A4"/>
          </p15:clr>
        </p15:guide>
        <p15:guide id="4" orient="horz" pos="3975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5841">
          <p15:clr>
            <a:srgbClr val="A4A3A4"/>
          </p15:clr>
        </p15:guide>
        <p15:guide id="7" pos="3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ückbauer, Frank" initials="BF" lastIdx="1" clrIdx="0">
    <p:extLst>
      <p:ext uri="{19B8F6BF-5375-455C-9EA6-DF929625EA0E}">
        <p15:presenceInfo xmlns:p15="http://schemas.microsoft.com/office/powerpoint/2012/main" userId="S-1-5-21-3463609259-212226432-2349557979-28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9885" autoAdjust="0"/>
  </p:normalViewPr>
  <p:slideViewPr>
    <p:cSldViewPr>
      <p:cViewPr varScale="1">
        <p:scale>
          <a:sx n="103" d="100"/>
          <a:sy n="103" d="100"/>
        </p:scale>
        <p:origin x="76" y="88"/>
      </p:cViewPr>
      <p:guideLst>
        <p:guide orient="horz" pos="481"/>
        <p:guide orient="horz" pos="936"/>
        <p:guide orient="horz" pos="1208"/>
        <p:guide orient="horz" pos="3975"/>
        <p:guide orient="horz" pos="1933"/>
        <p:guide pos="5841"/>
        <p:guide pos="3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44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2307B-8EF6-C74F-8A6B-40023FDE8BB1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E0C50-4D70-8F4B-B7EF-953993083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94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0C830-53BF-4A9E-BDD1-B9B490F3D5BF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E3524-81C1-473B-AE0F-697B830EC5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75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:\Wegweiser\Medien\ZEW_Logo\ZEW Logo Farbe\ZEW-Logo_ohne Schriftzu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5877272"/>
            <a:ext cx="1320006" cy="4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800000" y="1080000"/>
            <a:ext cx="6833964" cy="148490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de-DE" sz="4800" b="1" i="0" u="none" strike="noStrike" kern="1200" cap="all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Hier steht der Titel der Präsentation</a:t>
            </a:r>
            <a:endParaRPr kumimoji="0" lang="de-DE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800000" y="3735703"/>
            <a:ext cx="5903912" cy="36326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noProof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Anlass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weiterer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Titel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00000" y="2679128"/>
            <a:ext cx="5905500" cy="36021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Prof. Dr. XXX</a:t>
            </a:r>
            <a:endParaRPr lang="de-DE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0" y="3015623"/>
            <a:ext cx="5905500" cy="36021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DD.MM.YYYY</a:t>
            </a:r>
            <a:endParaRPr lang="de-DE" dirty="0"/>
          </a:p>
        </p:txBody>
      </p:sp>
      <p:pic>
        <p:nvPicPr>
          <p:cNvPr id="5" name="Bild 4" descr="Leibniz__Logo_DE_Blau-Schwarz_100m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5877272"/>
            <a:ext cx="629320" cy="4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fik, 1 Spal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3252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2256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25211" y="765640"/>
            <a:ext cx="8634059" cy="5493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18" name="Bild 17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1485900"/>
            <a:ext cx="3743523" cy="48244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40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Objekt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5025008" y="1485900"/>
            <a:ext cx="4247580" cy="48244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18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63252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0835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Bild 5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9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zeiliger Titel, 1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413" y="763588"/>
            <a:ext cx="8640067" cy="54818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6" name="Bild 5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3360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9224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633600" y="1485901"/>
            <a:ext cx="8634026" cy="4824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77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zeiliger Titel, 1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3360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9600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33413" y="763588"/>
            <a:ext cx="8639175" cy="98179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Zweizeilig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15" name="Inhaltsplatzhalter 9"/>
          <p:cNvSpPr>
            <a:spLocks noGrp="1"/>
          </p:cNvSpPr>
          <p:nvPr>
            <p:ph sz="quarter" idx="10"/>
          </p:nvPr>
        </p:nvSpPr>
        <p:spPr>
          <a:xfrm>
            <a:off x="633600" y="1917700"/>
            <a:ext cx="8639175" cy="43926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endParaRPr lang="de-DE" dirty="0"/>
          </a:p>
        </p:txBody>
      </p:sp>
      <p:pic>
        <p:nvPicPr>
          <p:cNvPr id="16" name="Bild 15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zeiliger Titel, 2 Spalt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632520" y="764704"/>
            <a:ext cx="8640068" cy="5493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9" name="Datumsplatzhalter 3"/>
          <p:cNvSpPr>
            <a:spLocks noGrp="1"/>
          </p:cNvSpPr>
          <p:nvPr>
            <p:ph type="dt" sz="half" idx="2"/>
          </p:nvPr>
        </p:nvSpPr>
        <p:spPr>
          <a:xfrm>
            <a:off x="632519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1211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33600" y="1485901"/>
            <a:ext cx="4089275" cy="4824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pic>
        <p:nvPicPr>
          <p:cNvPr id="13" name="Bild 12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  <p:sp>
        <p:nvSpPr>
          <p:cNvPr id="9" name="Inhaltsplatzhalter 2"/>
          <p:cNvSpPr>
            <a:spLocks noGrp="1"/>
          </p:cNvSpPr>
          <p:nvPr>
            <p:ph sz="quarter" idx="11"/>
          </p:nvPr>
        </p:nvSpPr>
        <p:spPr>
          <a:xfrm>
            <a:off x="5173245" y="1485901"/>
            <a:ext cx="4089275" cy="4824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3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zeiliger Titel, 2 Spalt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63252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3003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632573" y="763588"/>
            <a:ext cx="8640907" cy="98179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Zweizeilig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pic>
        <p:nvPicPr>
          <p:cNvPr id="9" name="Bild 8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sz="quarter" idx="10"/>
          </p:nvPr>
        </p:nvSpPr>
        <p:spPr>
          <a:xfrm>
            <a:off x="633600" y="1917700"/>
            <a:ext cx="4089275" cy="43926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/>
          </p:nvPr>
        </p:nvSpPr>
        <p:spPr>
          <a:xfrm>
            <a:off x="5182041" y="1917700"/>
            <a:ext cx="4089275" cy="43926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11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zeiliger Titel,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33600" y="1917700"/>
            <a:ext cx="8638988" cy="43926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800"/>
              </a:spcBef>
              <a:spcAft>
                <a:spcPts val="400"/>
              </a:spcAft>
              <a:buSzPct val="100000"/>
              <a:buFont typeface="Wingdings" charset="2"/>
              <a:buNone/>
              <a:defRPr b="0" i="0"/>
            </a:lvl1pPr>
            <a:lvl2pPr marL="342000" indent="0">
              <a:lnSpc>
                <a:spcPts val="2000"/>
              </a:lnSpc>
              <a:spcBef>
                <a:spcPts val="100"/>
              </a:spcBef>
              <a:buFontTx/>
              <a:buNone/>
              <a:defRPr/>
            </a:lvl2pPr>
            <a:lvl3pPr marL="180000" indent="0">
              <a:buFontTx/>
              <a:buNone/>
              <a:defRPr/>
            </a:lvl3pPr>
          </a:lstStyle>
          <a:p>
            <a:pPr lvl="0"/>
            <a:endParaRPr lang="de-DE" dirty="0" smtClean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3252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2256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25211" y="763588"/>
            <a:ext cx="8623717" cy="98179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Zweizeilig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pic>
        <p:nvPicPr>
          <p:cNvPr id="13" name="Bild 12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liederungsebe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3413" y="1917701"/>
            <a:ext cx="8639175" cy="43926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b="0" i="0" dirty="0" smtClean="0"/>
            </a:lvl1pPr>
          </a:lstStyle>
          <a:p>
            <a:pPr marL="0" lvl="0" indent="0">
              <a:spcBef>
                <a:spcPts val="800"/>
              </a:spcBef>
              <a:spcAft>
                <a:spcPts val="400"/>
              </a:spcAft>
              <a:buSzPct val="100000"/>
              <a:buFont typeface="Wingdings" charset="2"/>
              <a:buNone/>
            </a:pPr>
            <a:endParaRPr lang="de-DE" dirty="0" smtClean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63252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2256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625024" y="759417"/>
            <a:ext cx="8639175" cy="98179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Zweizeilig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pic>
        <p:nvPicPr>
          <p:cNvPr id="8" name="Bild 7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liederungs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3252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2256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25024" y="763588"/>
            <a:ext cx="8639175" cy="98179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Zweizeilig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pic>
        <p:nvPicPr>
          <p:cNvPr id="8" name="Bild 7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633414" y="1917701"/>
            <a:ext cx="8639174" cy="43926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b="0" i="0" dirty="0"/>
            </a:lvl1pPr>
          </a:lstStyle>
          <a:p>
            <a:pPr marL="0" lvl="0" indent="0">
              <a:spcBef>
                <a:spcPts val="800"/>
              </a:spcBef>
              <a:spcAft>
                <a:spcPts val="400"/>
              </a:spcAft>
              <a:buSzPct val="100000"/>
              <a:buFont typeface="Wingdings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69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mit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umsplatzhalter 3"/>
          <p:cNvSpPr>
            <a:spLocks noGrp="1"/>
          </p:cNvSpPr>
          <p:nvPr>
            <p:ph type="dt" sz="half" idx="2"/>
          </p:nvPr>
        </p:nvSpPr>
        <p:spPr>
          <a:xfrm>
            <a:off x="633600" y="6453336"/>
            <a:ext cx="217418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453336"/>
            <a:ext cx="31369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1123" y="6453336"/>
            <a:ext cx="2311400" cy="196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12CDA-83D3-4EF4-BC0D-8D58874876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25024" y="764704"/>
            <a:ext cx="8639175" cy="5493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15" name="Bild 14" descr="standard_quadra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4"/>
            <a:ext cx="1244600" cy="2540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33414" y="1485900"/>
            <a:ext cx="8639174" cy="4824413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b="0" i="0" dirty="0"/>
            </a:lvl1pPr>
          </a:lstStyle>
          <a:p>
            <a:pPr marL="0" lvl="0" indent="0">
              <a:spcBef>
                <a:spcPts val="800"/>
              </a:spcBef>
              <a:spcAft>
                <a:spcPts val="400"/>
              </a:spcAft>
              <a:buSzPct val="100000"/>
              <a:buFont typeface="Wingdings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62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8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4" r:id="rId5"/>
    <p:sldLayoutId id="2147483657" r:id="rId6"/>
    <p:sldLayoutId id="2147483656" r:id="rId7"/>
    <p:sldLayoutId id="2147483659" r:id="rId8"/>
    <p:sldLayoutId id="2147483651" r:id="rId9"/>
    <p:sldLayoutId id="2147483653" r:id="rId10"/>
    <p:sldLayoutId id="21474836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spc="100">
          <a:solidFill>
            <a:schemeClr val="tx1"/>
          </a:solidFill>
          <a:latin typeface="Calibri"/>
          <a:ea typeface="+mj-ea"/>
          <a:cs typeface="Arial" panose="020B0604020202020204" pitchFamily="34" charset="0"/>
        </a:defRPr>
      </a:lvl1pPr>
    </p:titleStyle>
    <p:bodyStyle>
      <a:lvl1pPr marL="182563" indent="-182563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/>
          <a:ea typeface="+mn-ea"/>
          <a:cs typeface="Calibri"/>
        </a:defRPr>
      </a:lvl1pPr>
      <a:lvl2pPr marL="449263" indent="-2667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2pPr>
      <a:lvl3pPr marL="714375" indent="-265113" algn="l" defTabSz="914400" rtl="0" eaLnBrk="1" latinLnBrk="0" hangingPunct="1">
        <a:spcBef>
          <a:spcPct val="20000"/>
        </a:spcBef>
        <a:buClr>
          <a:schemeClr val="accent1"/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7473480" cy="1484904"/>
          </a:xfrm>
        </p:spPr>
        <p:txBody>
          <a:bodyPr/>
          <a:lstStyle/>
          <a:p>
            <a:r>
              <a:rPr lang="en-US" sz="4800" dirty="0" smtClean="0"/>
              <a:t>FMT </a:t>
            </a:r>
            <a:r>
              <a:rPr lang="en-US" sz="4800" dirty="0" err="1" smtClean="0"/>
              <a:t>Achitecture</a:t>
            </a:r>
            <a:endParaRPr lang="en-US" sz="4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FM Workshop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Peter Buchmann</a:t>
            </a:r>
            <a:endParaRPr lang="de-DE" u="sng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29.02.2024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9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413" y="763588"/>
            <a:ext cx="2447379" cy="548184"/>
          </a:xfrm>
        </p:spPr>
        <p:txBody>
          <a:bodyPr>
            <a:no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A12CDA-83D3-4EF4-BC0D-8D588748763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3" name="Gruppieren 102"/>
          <p:cNvGrpSpPr/>
          <p:nvPr/>
        </p:nvGrpSpPr>
        <p:grpSpPr>
          <a:xfrm>
            <a:off x="488504" y="1556792"/>
            <a:ext cx="2268684" cy="1944216"/>
            <a:chOff x="488504" y="1556792"/>
            <a:chExt cx="2268684" cy="1944216"/>
          </a:xfrm>
        </p:grpSpPr>
        <p:sp>
          <p:nvSpPr>
            <p:cNvPr id="89" name="Rechteck 88"/>
            <p:cNvSpPr/>
            <p:nvPr/>
          </p:nvSpPr>
          <p:spPr>
            <a:xfrm>
              <a:off x="488504" y="1556792"/>
              <a:ext cx="1512168" cy="5040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Bank X</a:t>
              </a:r>
              <a:b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Teilnehmer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488504" y="2276872"/>
              <a:ext cx="1512168" cy="5040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Sparkasse Y</a:t>
              </a:r>
              <a:b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Teilnehmer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488504" y="2996952"/>
              <a:ext cx="1512168" cy="5040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Anlagefond Z</a:t>
              </a:r>
              <a:b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Teilnehmer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Gewinkelte Verbindung 91"/>
            <p:cNvCxnSpPr>
              <a:stCxn id="89" idx="3"/>
            </p:cNvCxnSpPr>
            <p:nvPr/>
          </p:nvCxnSpPr>
          <p:spPr>
            <a:xfrm>
              <a:off x="2000672" y="1808820"/>
              <a:ext cx="756516" cy="1188132"/>
            </a:xfrm>
            <a:prstGeom prst="bentConnector3">
              <a:avLst/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winkelte Verbindung 92"/>
            <p:cNvCxnSpPr>
              <a:stCxn id="90" idx="3"/>
            </p:cNvCxnSpPr>
            <p:nvPr/>
          </p:nvCxnSpPr>
          <p:spPr>
            <a:xfrm>
              <a:off x="2000672" y="2528900"/>
              <a:ext cx="756516" cy="46805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winkelte Verbindung 93"/>
            <p:cNvCxnSpPr>
              <a:stCxn id="91" idx="3"/>
            </p:cNvCxnSpPr>
            <p:nvPr/>
          </p:nvCxnSpPr>
          <p:spPr>
            <a:xfrm flipV="1">
              <a:off x="2000672" y="2996952"/>
              <a:ext cx="756516" cy="252028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495019" y="2996952"/>
            <a:ext cx="2262169" cy="2656030"/>
            <a:chOff x="495019" y="2996952"/>
            <a:chExt cx="2262169" cy="2656030"/>
          </a:xfrm>
        </p:grpSpPr>
        <p:sp>
          <p:nvSpPr>
            <p:cNvPr id="99" name="Rechteck 98"/>
            <p:cNvSpPr/>
            <p:nvPr/>
          </p:nvSpPr>
          <p:spPr>
            <a:xfrm>
              <a:off x="495019" y="4149080"/>
              <a:ext cx="1512168" cy="5040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Agentur A</a:t>
              </a:r>
              <a:b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05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i.e</a:t>
              </a:r>
              <a:r>
                <a:rPr lang="de-DE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Reuters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Gewinkelte Verbindung 99"/>
            <p:cNvCxnSpPr>
              <a:stCxn id="99" idx="3"/>
            </p:cNvCxnSpPr>
            <p:nvPr/>
          </p:nvCxnSpPr>
          <p:spPr>
            <a:xfrm flipV="1">
              <a:off x="2007187" y="2996952"/>
              <a:ext cx="750001" cy="1404156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hteck 100"/>
            <p:cNvSpPr/>
            <p:nvPr/>
          </p:nvSpPr>
          <p:spPr>
            <a:xfrm>
              <a:off x="495019" y="5148926"/>
              <a:ext cx="1512168" cy="5040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Datenkäufer</a:t>
              </a:r>
              <a:b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i.e. „</a:t>
              </a:r>
              <a:r>
                <a:rPr lang="de-DE" sz="11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capital</a:t>
              </a:r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1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sigma</a:t>
              </a:r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Gewinkelte Verbindung 101"/>
            <p:cNvCxnSpPr>
              <a:stCxn id="101" idx="3"/>
            </p:cNvCxnSpPr>
            <p:nvPr/>
          </p:nvCxnSpPr>
          <p:spPr>
            <a:xfrm flipV="1">
              <a:off x="2007187" y="2996952"/>
              <a:ext cx="750001" cy="240400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/>
        </p:nvGrpSpPr>
        <p:grpSpPr>
          <a:xfrm>
            <a:off x="2753492" y="548680"/>
            <a:ext cx="3495652" cy="4320480"/>
            <a:chOff x="2753492" y="548680"/>
            <a:chExt cx="3495652" cy="4320480"/>
          </a:xfrm>
        </p:grpSpPr>
        <p:sp>
          <p:nvSpPr>
            <p:cNvPr id="105" name="Rechteck 104"/>
            <p:cNvSpPr/>
            <p:nvPr/>
          </p:nvSpPr>
          <p:spPr>
            <a:xfrm>
              <a:off x="4612594" y="548680"/>
              <a:ext cx="1636550" cy="4320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ZEW DMZ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Wolke 105"/>
            <p:cNvSpPr/>
            <p:nvPr/>
          </p:nvSpPr>
          <p:spPr>
            <a:xfrm>
              <a:off x="2753492" y="1412776"/>
              <a:ext cx="1191396" cy="3168352"/>
            </a:xfrm>
            <a:prstGeom prst="clou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Gewinkelte Verbindung 106"/>
            <p:cNvCxnSpPr>
              <a:stCxn id="106" idx="0"/>
              <a:endCxn id="105" idx="1"/>
            </p:cNvCxnSpPr>
            <p:nvPr/>
          </p:nvCxnSpPr>
          <p:spPr>
            <a:xfrm flipV="1">
              <a:off x="3943895" y="2708920"/>
              <a:ext cx="668699" cy="28803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/>
            <p:cNvSpPr/>
            <p:nvPr/>
          </p:nvSpPr>
          <p:spPr>
            <a:xfrm>
              <a:off x="4127269" y="1937998"/>
              <a:ext cx="360040" cy="15545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tIns="36000" rIns="36000" bIns="36000" rtlCol="0" anchor="t" anchorCtr="0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firewall</a:t>
              </a:r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6249144" y="548680"/>
            <a:ext cx="2952328" cy="4320480"/>
            <a:chOff x="6249144" y="548680"/>
            <a:chExt cx="2952328" cy="4320480"/>
          </a:xfrm>
        </p:grpSpPr>
        <p:sp>
          <p:nvSpPr>
            <p:cNvPr id="110" name="Rechteck 109"/>
            <p:cNvSpPr/>
            <p:nvPr/>
          </p:nvSpPr>
          <p:spPr>
            <a:xfrm>
              <a:off x="6897216" y="548680"/>
              <a:ext cx="2304256" cy="4320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ZEW intern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" name="Gewinkelte Verbindung 110"/>
            <p:cNvCxnSpPr>
              <a:endCxn id="110" idx="1"/>
            </p:cNvCxnSpPr>
            <p:nvPr/>
          </p:nvCxnSpPr>
          <p:spPr>
            <a:xfrm>
              <a:off x="6249144" y="2708920"/>
              <a:ext cx="648072" cy="12700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eck 111"/>
            <p:cNvSpPr/>
            <p:nvPr/>
          </p:nvSpPr>
          <p:spPr>
            <a:xfrm>
              <a:off x="6393160" y="2132856"/>
              <a:ext cx="360040" cy="1173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tIns="36000" rIns="36000" bIns="36000" rtlCol="0" anchor="t" anchorCtr="0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firewall</a:t>
              </a:r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4770516" y="814086"/>
            <a:ext cx="1229427" cy="856488"/>
            <a:chOff x="4770516" y="814086"/>
            <a:chExt cx="1229427" cy="856488"/>
          </a:xfrm>
        </p:grpSpPr>
        <p:sp>
          <p:nvSpPr>
            <p:cNvPr id="114" name="Abgerundetes Rechteck 113"/>
            <p:cNvSpPr/>
            <p:nvPr/>
          </p:nvSpPr>
          <p:spPr>
            <a:xfrm>
              <a:off x="4770516" y="814086"/>
              <a:ext cx="1229427" cy="8564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zew.de</a:t>
              </a:r>
              <a:endParaRPr lang="de-DE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812466" y="1131717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chart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4804055" y="1366306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nfo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pages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4776244" y="1733034"/>
            <a:ext cx="1223699" cy="1695966"/>
            <a:chOff x="4776244" y="1733034"/>
            <a:chExt cx="1223699" cy="1695966"/>
          </a:xfrm>
        </p:grpSpPr>
        <p:sp>
          <p:nvSpPr>
            <p:cNvPr id="118" name="Abgerundetes Rechteck 117"/>
            <p:cNvSpPr/>
            <p:nvPr/>
          </p:nvSpPr>
          <p:spPr>
            <a:xfrm>
              <a:off x="4776244" y="1733034"/>
              <a:ext cx="1223699" cy="16959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urvey2</a:t>
              </a:r>
              <a:endPara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Abgerundetes Rechteck 118"/>
            <p:cNvSpPr/>
            <p:nvPr/>
          </p:nvSpPr>
          <p:spPr>
            <a:xfrm>
              <a:off x="4809421" y="2165082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questionnaire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4809421" y="2420888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4809421" y="2741170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unsubscribe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4809421" y="2996039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renewal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70334" y="3486324"/>
            <a:ext cx="1229427" cy="1094804"/>
            <a:chOff x="4770334" y="3486324"/>
            <a:chExt cx="1229427" cy="1094804"/>
          </a:xfrm>
        </p:grpSpPr>
        <p:sp>
          <p:nvSpPr>
            <p:cNvPr id="124" name="Abgerundetes Rechteck 123"/>
            <p:cNvSpPr/>
            <p:nvPr/>
          </p:nvSpPr>
          <p:spPr>
            <a:xfrm>
              <a:off x="4770334" y="3486324"/>
              <a:ext cx="1229427" cy="73476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fmtdownload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4770334" y="4274248"/>
              <a:ext cx="1229427" cy="3068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ftp.zew.de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793483" y="3721610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atomic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4804055" y="3956199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ftp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2388730" y="4577755"/>
            <a:ext cx="1484150" cy="1803573"/>
            <a:chOff x="2388730" y="4577755"/>
            <a:chExt cx="1484150" cy="1803573"/>
          </a:xfrm>
        </p:grpSpPr>
        <p:cxnSp>
          <p:nvCxnSpPr>
            <p:cNvPr id="129" name="Gewinkelte Verbindung 128"/>
            <p:cNvCxnSpPr>
              <a:endCxn id="130" idx="0"/>
            </p:cNvCxnSpPr>
            <p:nvPr/>
          </p:nvCxnSpPr>
          <p:spPr>
            <a:xfrm rot="5400000">
              <a:off x="2667021" y="5041539"/>
              <a:ext cx="1145954" cy="218385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eck 129"/>
            <p:cNvSpPr/>
            <p:nvPr/>
          </p:nvSpPr>
          <p:spPr>
            <a:xfrm>
              <a:off x="2388730" y="5723708"/>
              <a:ext cx="1484150" cy="6576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Fa. JPRU - ftp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152800" y="6011741"/>
              <a:ext cx="576064" cy="2958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jpru2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2504728" y="6019608"/>
              <a:ext cx="576064" cy="2958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jpru1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7041232" y="836711"/>
            <a:ext cx="1800200" cy="3024337"/>
            <a:chOff x="7041232" y="836711"/>
            <a:chExt cx="1800200" cy="3024337"/>
          </a:xfrm>
        </p:grpSpPr>
        <p:sp>
          <p:nvSpPr>
            <p:cNvPr id="134" name="Abgerundetes Rechteck 133"/>
            <p:cNvSpPr/>
            <p:nvPr/>
          </p:nvSpPr>
          <p:spPr>
            <a:xfrm>
              <a:off x="7041232" y="836711"/>
              <a:ext cx="1800200" cy="30243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fmt-2020.zew.local</a:t>
              </a:r>
              <a:endPara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7113239" y="1525363"/>
              <a:ext cx="1664595" cy="2288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articpant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7104828" y="2029882"/>
              <a:ext cx="1664595" cy="2288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urvey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7104827" y="2283027"/>
              <a:ext cx="1664595" cy="2288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„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webtool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7104829" y="2539177"/>
              <a:ext cx="1664595" cy="2288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assmailer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renamer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7094065" y="2794626"/>
              <a:ext cx="1664595" cy="2288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ftp-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uploader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7104827" y="3056096"/>
              <a:ext cx="1664595" cy="2288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ackager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Abgerundetes Rechteck 140"/>
            <p:cNvSpPr/>
            <p:nvPr/>
          </p:nvSpPr>
          <p:spPr>
            <a:xfrm>
              <a:off x="7107766" y="1773650"/>
              <a:ext cx="1664595" cy="2288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Agenturen, Käufer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uppieren 146"/>
          <p:cNvGrpSpPr/>
          <p:nvPr/>
        </p:nvGrpSpPr>
        <p:grpSpPr>
          <a:xfrm>
            <a:off x="3349191" y="4577753"/>
            <a:ext cx="2506271" cy="1083495"/>
            <a:chOff x="3349191" y="4577753"/>
            <a:chExt cx="2506271" cy="1083495"/>
          </a:xfrm>
        </p:grpSpPr>
        <p:sp>
          <p:nvSpPr>
            <p:cNvPr id="143" name="Rechteck 142"/>
            <p:cNvSpPr/>
            <p:nvPr/>
          </p:nvSpPr>
          <p:spPr>
            <a:xfrm>
              <a:off x="3944888" y="5004069"/>
              <a:ext cx="1910574" cy="65717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Fa.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Inxmail</a:t>
              </a:r>
              <a:endPara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Abgerundetes Rechteck 143"/>
            <p:cNvSpPr/>
            <p:nvPr/>
          </p:nvSpPr>
          <p:spPr>
            <a:xfrm>
              <a:off x="4038353" y="5278356"/>
              <a:ext cx="897913" cy="2958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ail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smtp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Abgerundetes Rechteck 144"/>
            <p:cNvSpPr/>
            <p:nvPr/>
          </p:nvSpPr>
          <p:spPr>
            <a:xfrm>
              <a:off x="5101565" y="5085183"/>
              <a:ext cx="609881" cy="4890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ail UI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Gewinkelte Verbindung 145"/>
            <p:cNvCxnSpPr>
              <a:endCxn id="143" idx="1"/>
            </p:cNvCxnSpPr>
            <p:nvPr/>
          </p:nvCxnSpPr>
          <p:spPr>
            <a:xfrm rot="16200000" flipH="1">
              <a:off x="3269587" y="4657357"/>
              <a:ext cx="754905" cy="595698"/>
            </a:xfrm>
            <a:prstGeom prst="bentConnector2">
              <a:avLst/>
            </a:prstGeom>
            <a:ln w="127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pieren 147"/>
          <p:cNvGrpSpPr/>
          <p:nvPr/>
        </p:nvGrpSpPr>
        <p:grpSpPr>
          <a:xfrm>
            <a:off x="7041232" y="3933815"/>
            <a:ext cx="1736602" cy="856488"/>
            <a:chOff x="4770516" y="814086"/>
            <a:chExt cx="1229427" cy="856488"/>
          </a:xfrm>
        </p:grpSpPr>
        <p:sp>
          <p:nvSpPr>
            <p:cNvPr id="149" name="Abgerundetes Rechteck 148"/>
            <p:cNvSpPr/>
            <p:nvPr/>
          </p:nvSpPr>
          <p:spPr>
            <a:xfrm>
              <a:off x="4770516" y="814086"/>
              <a:ext cx="1229427" cy="8564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de-DE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it.zew.de</a:t>
              </a:r>
              <a:endParaRPr lang="de-DE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Abgerundetes Rechteck 149"/>
            <p:cNvSpPr/>
            <p:nvPr/>
          </p:nvSpPr>
          <p:spPr>
            <a:xfrm>
              <a:off x="4812466" y="1131717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ile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exchange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>
            <a:xfrm>
              <a:off x="4804055" y="1366306"/>
              <a:ext cx="1151254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oftware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</a:t>
              </a:r>
              <a:endPara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Gruppieren 154"/>
          <p:cNvGrpSpPr/>
          <p:nvPr/>
        </p:nvGrpSpPr>
        <p:grpSpPr>
          <a:xfrm>
            <a:off x="7257256" y="2348880"/>
            <a:ext cx="1584176" cy="3559316"/>
            <a:chOff x="7257256" y="2348880"/>
            <a:chExt cx="1584176" cy="3559316"/>
          </a:xfrm>
        </p:grpSpPr>
        <p:sp>
          <p:nvSpPr>
            <p:cNvPr id="152" name="Textfeld 151"/>
            <p:cNvSpPr txBox="1"/>
            <p:nvPr/>
          </p:nvSpPr>
          <p:spPr>
            <a:xfrm>
              <a:off x="7257256" y="5354198"/>
              <a:ext cx="158417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Remote </a:t>
              </a:r>
              <a:r>
                <a: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  <a:endParaRPr lang="de-DE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.\</a:t>
              </a:r>
              <a:r>
                <a: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fmt</a:t>
              </a:r>
              <a:endParaRPr lang="de-DE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[funkelnd32]</a:t>
              </a:r>
              <a:endParaRPr lang="de-DE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Gewinkelte Verbindung 153"/>
            <p:cNvCxnSpPr>
              <a:stCxn id="152" idx="0"/>
              <a:endCxn id="134" idx="3"/>
            </p:cNvCxnSpPr>
            <p:nvPr/>
          </p:nvCxnSpPr>
          <p:spPr>
            <a:xfrm rot="5400000" flipH="1" flipV="1">
              <a:off x="6942729" y="3455495"/>
              <a:ext cx="3005318" cy="792088"/>
            </a:xfrm>
            <a:prstGeom prst="bentConnector4">
              <a:avLst>
                <a:gd name="adj1" fmla="val 9012"/>
                <a:gd name="adj2" fmla="val 12886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8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A12CDA-83D3-4EF4-BC0D-8D58874876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Point 1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smtClean="0"/>
              <a:t>Point 2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0537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EW Master">
  <a:themeElements>
    <a:clrScheme name="Benutzerdefiniert 2">
      <a:dk1>
        <a:srgbClr val="000000"/>
      </a:dk1>
      <a:lt1>
        <a:sysClr val="window" lastClr="FFFFFF"/>
      </a:lt1>
      <a:dk2>
        <a:srgbClr val="000000"/>
      </a:dk2>
      <a:lt2>
        <a:srgbClr val="505050"/>
      </a:lt2>
      <a:accent1>
        <a:srgbClr val="B4BE28"/>
      </a:accent1>
      <a:accent2>
        <a:srgbClr val="527DA4"/>
      </a:accent2>
      <a:accent3>
        <a:srgbClr val="9C2424"/>
      </a:accent3>
      <a:accent4>
        <a:srgbClr val="C7A92F"/>
      </a:accent4>
      <a:accent5>
        <a:srgbClr val="958C47"/>
      </a:accent5>
      <a:accent6>
        <a:srgbClr val="F79646"/>
      </a:accent6>
      <a:hlink>
        <a:srgbClr val="527DA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A4-Papier (210x297 mm)</PresentationFormat>
  <Paragraphs>51</Paragraphs>
  <Slides>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ZEW Master</vt:lpstr>
      <vt:lpstr>FMT Achitecture</vt:lpstr>
      <vt:lpstr>Overview</vt:lpstr>
      <vt:lpstr>Overview</vt:lpstr>
    </vt:vector>
  </TitlesOfParts>
  <Manager>Dominik Rehse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Zentrum für Europäische  Wirtschaftsforschung GmbH (ZEW) Mannheim | Centre for European Economic Research</dc:title>
  <dc:creator>Dominik Rehse</dc:creator>
  <cp:lastModifiedBy>Buchmann, Peter</cp:lastModifiedBy>
  <cp:revision>603</cp:revision>
  <dcterms:created xsi:type="dcterms:W3CDTF">2014-05-15T09:20:27Z</dcterms:created>
  <dcterms:modified xsi:type="dcterms:W3CDTF">2024-02-29T14:41:09Z</dcterms:modified>
</cp:coreProperties>
</file>