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57" r:id="rId4"/>
    <p:sldId id="256" r:id="rId5"/>
    <p:sldId id="288" r:id="rId6"/>
    <p:sldId id="281" r:id="rId7"/>
    <p:sldId id="260" r:id="rId8"/>
    <p:sldId id="289" r:id="rId9"/>
    <p:sldId id="276" r:id="rId10"/>
    <p:sldId id="277" r:id="rId11"/>
    <p:sldId id="290" r:id="rId12"/>
    <p:sldId id="262" r:id="rId13"/>
    <p:sldId id="272" r:id="rId14"/>
    <p:sldId id="270" r:id="rId15"/>
    <p:sldId id="282" r:id="rId16"/>
    <p:sldId id="291" r:id="rId17"/>
    <p:sldId id="261" r:id="rId18"/>
    <p:sldId id="283" r:id="rId19"/>
    <p:sldId id="271" r:id="rId20"/>
    <p:sldId id="275" r:id="rId21"/>
    <p:sldId id="279" r:id="rId22"/>
    <p:sldId id="280" r:id="rId23"/>
    <p:sldId id="292" r:id="rId24"/>
    <p:sldId id="263" r:id="rId25"/>
    <p:sldId id="273" r:id="rId26"/>
    <p:sldId id="293" r:id="rId27"/>
    <p:sldId id="284" r:id="rId28"/>
    <p:sldId id="285" r:id="rId29"/>
  </p:sldIdLst>
  <p:sldSz cx="12192000" cy="6858000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093-EB62-4863-B732-DCB54C1AD73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2CC7-3E5E-465F-81F7-BC8C991664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9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093-EB62-4863-B732-DCB54C1AD73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2CC7-3E5E-465F-81F7-BC8C991664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2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093-EB62-4863-B732-DCB54C1AD73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2CC7-3E5E-465F-81F7-BC8C991664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0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093-EB62-4863-B732-DCB54C1AD73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2CC7-3E5E-465F-81F7-BC8C991664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5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093-EB62-4863-B732-DCB54C1AD73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2CC7-3E5E-465F-81F7-BC8C991664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25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093-EB62-4863-B732-DCB54C1AD73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2CC7-3E5E-465F-81F7-BC8C991664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20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093-EB62-4863-B732-DCB54C1AD73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2CC7-3E5E-465F-81F7-BC8C991664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36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093-EB62-4863-B732-DCB54C1AD73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2CC7-3E5E-465F-81F7-BC8C991664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26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093-EB62-4863-B732-DCB54C1AD73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2CC7-3E5E-465F-81F7-BC8C991664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77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093-EB62-4863-B732-DCB54C1AD73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2CC7-3E5E-465F-81F7-BC8C991664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16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093-EB62-4863-B732-DCB54C1AD73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2CC7-3E5E-465F-81F7-BC8C991664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67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EC093-EB62-4863-B732-DCB54C1AD73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A2CC7-3E5E-465F-81F7-BC8C991664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72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e.statista.com/statistik/daten/studie/197039/umfrage/veraenderung-des-weltweiten-bruttoinlandsprodukt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quity_premium_puzz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ublic_compan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omist.com/briefing/2022/02/05/why-the-world-is-saving-too-much-money-for-its-own-good" TargetMode="External"/><Relationship Id="rId2" Type="http://schemas.openxmlformats.org/officeDocument/2006/relationships/hyperlink" Target="https://fsclub.zyen.com/events/all-events/future-ageing-societies-will-be-nothing-pa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R6Xz6iQTYQ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m4bxse2JEQ?t=3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limit_theorem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.columbia.edu/~tzheng/teaching/w1111/files/lecture4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ci.com/eqb/methodology/meth_docs/MSCI_IndexCalcMethodology_Feb2022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4800" smtClean="0"/>
              <a:t>Thoughts</a:t>
            </a:r>
          </a:p>
          <a:p>
            <a:pPr marL="457200" lvl="1" indent="0">
              <a:buNone/>
            </a:pP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about</a:t>
            </a:r>
            <a:br>
              <a:rPr lang="de-DE" smtClean="0"/>
            </a:br>
            <a:endParaRPr lang="de-DE"/>
          </a:p>
          <a:p>
            <a:r>
              <a:rPr lang="de-DE" sz="4000" smtClean="0"/>
              <a:t>Stock market pensions</a:t>
            </a:r>
          </a:p>
          <a:p>
            <a:r>
              <a:rPr lang="de-DE" sz="4000" smtClean="0"/>
              <a:t>Financial education on stocks</a:t>
            </a:r>
            <a:endParaRPr lang="de-DE" sz="4000"/>
          </a:p>
        </p:txBody>
      </p:sp>
    </p:spTree>
    <p:extLst>
      <p:ext uri="{BB962C8B-B14F-4D97-AF65-F5344CB8AC3E}">
        <p14:creationId xmlns:p14="http://schemas.microsoft.com/office/powerpoint/2010/main" val="37778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smtClean="0"/>
              <a:t>Future </a:t>
            </a:r>
            <a:r>
              <a:rPr lang="de-DE" smtClean="0"/>
              <a:t>value </a:t>
            </a:r>
            <a:r>
              <a:rPr lang="de-DE"/>
              <a:t>of an annuity of 1 Euro per year</a:t>
            </a:r>
            <a:br>
              <a:rPr lang="de-DE"/>
            </a:br>
            <a:r>
              <a:rPr lang="de-DE"/>
              <a:t>given 11 </a:t>
            </a:r>
            <a:r>
              <a:rPr lang="de-DE" smtClean="0"/>
              <a:t>percent </a:t>
            </a:r>
            <a:r>
              <a:rPr lang="de-DE"/>
              <a:t>real 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358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mtClean="0"/>
              </a:p>
              <a:p>
                <a:pPr marL="0" indent="0">
                  <a:buNone/>
                </a:pPr>
                <a:r>
                  <a:rPr lang="de-DE" smtClean="0"/>
                  <a:t> 7 years  –   9 Euro</a:t>
                </a:r>
              </a:p>
              <a:p>
                <a:pPr marL="0" indent="0">
                  <a:buNone/>
                </a:pPr>
                <a:r>
                  <a:rPr lang="de-DE" smtClean="0"/>
                  <a:t>10 year  – 19 Euro</a:t>
                </a:r>
              </a:p>
              <a:p>
                <a:pPr marL="0" indent="0">
                  <a:buNone/>
                </a:pPr>
                <a:r>
                  <a:rPr lang="de-DE" smtClean="0"/>
                  <a:t>20 years – 64 Euro   –     300 </a:t>
                </a:r>
                <a:r>
                  <a:rPr lang="de-DE"/>
                  <a:t>percent of payments</a:t>
                </a:r>
                <a:endParaRPr lang="de-DE" smtClean="0"/>
              </a:p>
              <a:p>
                <a:pPr marL="0" indent="0">
                  <a:buNone/>
                </a:pPr>
                <a:r>
                  <a:rPr lang="de-DE" smtClean="0"/>
                  <a:t>45 years – 990 Euro – 2.000 </a:t>
                </a:r>
                <a:r>
                  <a:rPr lang="de-DE"/>
                  <a:t>percent of payments</a:t>
                </a:r>
                <a:r>
                  <a:rPr lang="de-DE" smtClean="0"/>
                  <a:t/>
                </a:r>
                <a:br>
                  <a:rPr lang="de-DE" smtClean="0"/>
                </a:br>
                <a:endParaRPr lang="de-DE" smtClean="0"/>
              </a:p>
              <a:p>
                <a:r>
                  <a:rPr lang="de-DE" smtClean="0"/>
                  <a:t>Yearly taxation vs. final taxation – simple to calculate</a:t>
                </a:r>
              </a:p>
              <a:p>
                <a:r>
                  <a:rPr lang="de-DE" smtClean="0"/>
                  <a:t>What if we assume three or four percent real returns?</a:t>
                </a:r>
              </a:p>
              <a:p>
                <a:endParaRPr lang="de-DE" smtClean="0"/>
              </a:p>
              <a:p>
                <a:r>
                  <a:rPr lang="de-DE" sz="2100"/>
                  <a:t>Payments would have to grow with inflation</a:t>
                </a:r>
              </a:p>
              <a:p>
                <a:r>
                  <a:rPr lang="de-DE" sz="2100" smtClean="0"/>
                  <a:t>What about variance? See below.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3582"/>
              </a:xfrm>
              <a:blipFill rotWithShape="0">
                <a:blip r:embed="rId2"/>
                <a:stretch>
                  <a:fillRect l="-928" t="-3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54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mtClean="0"/>
              <a:t>The math is sound...</a:t>
            </a:r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r>
              <a:rPr lang="de-DE"/>
              <a:t>And some stocks have performed amazingly over centuries.</a:t>
            </a:r>
            <a:br>
              <a:rPr lang="de-DE"/>
            </a:br>
            <a:r>
              <a:rPr lang="de-DE"/>
              <a:t>According to Robert Shiller, the Dutch East India company of 1602 delivered 7 percent real </a:t>
            </a:r>
            <a:r>
              <a:rPr lang="de-DE" smtClean="0"/>
              <a:t>dividends for </a:t>
            </a:r>
            <a:r>
              <a:rPr lang="de-DE"/>
              <a:t>four centuries.</a:t>
            </a:r>
            <a:br>
              <a:rPr lang="de-DE"/>
            </a:br>
            <a:r>
              <a:rPr lang="de-DE" sz="2000"/>
              <a:t>(https://en.wikipedia.org/wiki/Dutch_East_India_Company)</a:t>
            </a:r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r>
              <a:rPr lang="de-DE" smtClean="0"/>
              <a:t>But how can the </a:t>
            </a:r>
            <a:r>
              <a:rPr lang="de-DE" i="1" smtClean="0"/>
              <a:t>entire</a:t>
            </a:r>
            <a:r>
              <a:rPr lang="de-DE" smtClean="0"/>
              <a:t> stock market grow by 7 or by 11 percent forever?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6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290010" y="5751883"/>
            <a:ext cx="8613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2800" smtClean="0">
                <a:hlinkClick r:id="rId2"/>
              </a:rPr>
              <a:t>World GDP growth</a:t>
            </a:r>
            <a:r>
              <a:rPr lang="de-DE" sz="2800" smtClean="0"/>
              <a:t> from 1980 </a:t>
            </a:r>
            <a:r>
              <a:rPr lang="de-DE" sz="2800"/>
              <a:t>bis </a:t>
            </a:r>
            <a:r>
              <a:rPr lang="de-DE" sz="2800" smtClean="0"/>
              <a:t>2023    </a:t>
            </a:r>
            <a:r>
              <a:rPr lang="de-DE" sz="2800" b="1" smtClean="0"/>
              <a:t>~3%</a:t>
            </a:r>
          </a:p>
          <a:p>
            <a:pPr fontAlgn="base"/>
            <a:endParaRPr lang="de-DE" sz="2800" b="1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7" y="1168808"/>
            <a:ext cx="7203622" cy="4307250"/>
          </a:xfrm>
          <a:prstGeom prst="rect">
            <a:avLst/>
          </a:prstGeom>
        </p:spPr>
      </p:pic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891393" y="293815"/>
            <a:ext cx="8289471" cy="599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mtClean="0"/>
              <a:t>The world economy...</a:t>
            </a:r>
          </a:p>
        </p:txBody>
      </p:sp>
    </p:spTree>
    <p:extLst>
      <p:ext uri="{BB962C8B-B14F-4D97-AF65-F5344CB8AC3E}">
        <p14:creationId xmlns:p14="http://schemas.microsoft.com/office/powerpoint/2010/main" val="28518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524688" y="354483"/>
            <a:ext cx="963589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Maybe most of GDP growth is captured by public stock companies?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This is partly expressed in the </a:t>
            </a:r>
            <a:r>
              <a:rPr lang="en-US" sz="4000" smtClean="0">
                <a:hlinkClick r:id="rId2"/>
              </a:rPr>
              <a:t>equity premium</a:t>
            </a:r>
            <a:r>
              <a:rPr lang="en-US" sz="4000" smtClean="0"/>
              <a:t> for investments into stocks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The premium is highly volatile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de-DE" sz="3200" smtClean="0"/>
              <a:t> 0.3</a:t>
            </a:r>
            <a:r>
              <a:rPr lang="de-DE" sz="3200"/>
              <a:t>% in the </a:t>
            </a:r>
            <a:r>
              <a:rPr lang="de-DE" sz="3200" smtClean="0"/>
              <a:t>1970s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de-DE" sz="3200" smtClean="0"/>
              <a:t>19%   in the 1950s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de-DE" sz="3200"/>
          </a:p>
          <a:p>
            <a:r>
              <a:rPr lang="de-DE" sz="3200" smtClean="0"/>
              <a:t>Do we want to bet our pensions on this effect?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36297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284170" y="5228390"/>
            <a:ext cx="9368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3200" smtClean="0"/>
              <a:t>Part of the excessive growth of MSCI world dividends </a:t>
            </a:r>
            <a:br>
              <a:rPr lang="de-DE" sz="3200" smtClean="0"/>
            </a:br>
            <a:r>
              <a:rPr lang="de-DE" sz="3200" smtClean="0"/>
              <a:t>is caused by the rising share of capital income of GDP.</a:t>
            </a:r>
          </a:p>
          <a:p>
            <a:pPr fontAlgn="base"/>
            <a:r>
              <a:rPr lang="de-DE" sz="3200" smtClean="0"/>
              <a:t>But this red line cannot go below zero.</a:t>
            </a:r>
            <a:endParaRPr lang="de-DE" sz="320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90" y="1142875"/>
            <a:ext cx="8312727" cy="369504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14104" y="204628"/>
            <a:ext cx="936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3200" smtClean="0"/>
              <a:t>Share of profits of World GDP</a:t>
            </a:r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75241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Public companies constitute a fluctuating share of total economy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073729"/>
            <a:ext cx="10515600" cy="4103234"/>
          </a:xfrm>
        </p:spPr>
        <p:txBody>
          <a:bodyPr/>
          <a:lstStyle/>
          <a:p>
            <a:r>
              <a:rPr lang="en-US" smtClean="0"/>
              <a:t>... from </a:t>
            </a:r>
            <a:r>
              <a:rPr lang="en-US"/>
              <a:t>1997 to 2012, the number of corporations publicly traded on American stock exchanges dropped 45</a:t>
            </a:r>
            <a:r>
              <a:rPr lang="en-US" smtClean="0"/>
              <a:t>%</a:t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en.wikipedia.org/wiki/Public_company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en-US" smtClean="0"/>
              <a:t>... thus, the remaining and the largest companies may have punched above their weight.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0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mtClean="0"/>
              <a:t>There are serious macro arguments, that the </a:t>
            </a:r>
            <a:br>
              <a:rPr lang="de-DE" smtClean="0"/>
            </a:br>
            <a:r>
              <a:rPr lang="de-DE" smtClean="0"/>
              <a:t>11</a:t>
            </a:r>
            <a:r>
              <a:rPr lang="de-DE"/>
              <a:t>% growth </a:t>
            </a:r>
            <a:r>
              <a:rPr lang="de-DE" smtClean="0"/>
              <a:t>of the MSCI world vs the 3</a:t>
            </a:r>
            <a:r>
              <a:rPr lang="de-DE"/>
              <a:t>% </a:t>
            </a:r>
            <a:r>
              <a:rPr lang="de-DE" smtClean="0"/>
              <a:t>growth of the world economy may be due </a:t>
            </a:r>
            <a:r>
              <a:rPr lang="de-DE"/>
              <a:t>to a </a:t>
            </a:r>
            <a:r>
              <a:rPr lang="de-DE">
                <a:hlinkClick r:id="rId2"/>
              </a:rPr>
              <a:t>secular bull market in stock </a:t>
            </a:r>
            <a:r>
              <a:rPr lang="de-DE" smtClean="0">
                <a:hlinkClick r:id="rId2"/>
              </a:rPr>
              <a:t>investment</a:t>
            </a:r>
            <a:endParaRPr lang="de-DE" smtClean="0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sz="2000" smtClean="0"/>
              <a:t>Charles Goodhart, </a:t>
            </a:r>
            <a:r>
              <a:rPr lang="en-US" sz="2000"/>
              <a:t>The Future Of Ageing Societies Will Be Nothing Like The </a:t>
            </a:r>
            <a:r>
              <a:rPr lang="en-US" sz="2000" smtClean="0"/>
              <a:t>Past</a:t>
            </a:r>
            <a:r>
              <a:rPr lang="de-DE" sz="2000" smtClean="0"/>
              <a:t/>
            </a:r>
            <a:br>
              <a:rPr lang="de-DE" sz="2000" smtClean="0"/>
            </a:br>
            <a:r>
              <a:rPr lang="de-DE" sz="2000" smtClean="0">
                <a:hlinkClick r:id="rId2"/>
              </a:rPr>
              <a:t>https</a:t>
            </a:r>
            <a:r>
              <a:rPr lang="de-DE" sz="2000">
                <a:hlinkClick r:id="rId2"/>
              </a:rPr>
              <a:t>://fsclub.zyen.com/events/all-events/future-ageing-societies-will-be-nothing-past</a:t>
            </a:r>
            <a:r>
              <a:rPr lang="de-DE" sz="2000" smtClean="0">
                <a:hlinkClick r:id="rId2"/>
              </a:rPr>
              <a:t>/</a:t>
            </a:r>
            <a:endParaRPr lang="de-DE" sz="2000" smtClean="0"/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/>
              <a:t>Also: </a:t>
            </a:r>
            <a:r>
              <a:rPr lang="en-US" sz="2000"/>
              <a:t>Why the world is saving too much money for its own </a:t>
            </a:r>
            <a:r>
              <a:rPr lang="en-US" sz="2000" smtClean="0"/>
              <a:t>good</a:t>
            </a:r>
            <a:r>
              <a:rPr lang="de-DE" sz="2000" smtClean="0"/>
              <a:t/>
            </a:r>
            <a:br>
              <a:rPr lang="de-DE" sz="2000" smtClean="0"/>
            </a:br>
            <a:r>
              <a:rPr lang="de-DE" sz="2000" smtClean="0">
                <a:hlinkClick r:id="rId3"/>
              </a:rPr>
              <a:t>https</a:t>
            </a:r>
            <a:r>
              <a:rPr lang="de-DE" sz="2000">
                <a:hlinkClick r:id="rId3"/>
              </a:rPr>
              <a:t>://</a:t>
            </a:r>
            <a:r>
              <a:rPr lang="de-DE" sz="2000" smtClean="0">
                <a:hlinkClick r:id="rId3"/>
              </a:rPr>
              <a:t>www.economist.com/briefing/2022/02/05/why-the-world-is-saving-too-much-money-for-its-own-good</a:t>
            </a:r>
            <a:endParaRPr lang="de-DE" sz="2000" smtClean="0"/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r>
              <a:rPr lang="de-DE" smtClean="0"/>
              <a:t>Some key arguments...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0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7092" y="98854"/>
            <a:ext cx="12068431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smtClean="0"/>
              <a:t>Asia </a:t>
            </a:r>
            <a:r>
              <a:rPr lang="de-DE" sz="3200"/>
              <a:t>and Eastern e</a:t>
            </a:r>
            <a:r>
              <a:rPr lang="de-DE" sz="3200" smtClean="0"/>
              <a:t>urope joining glob. economy</a:t>
            </a:r>
            <a:endParaRPr lang="de-DE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smtClean="0"/>
              <a:t>Favorable workforce demographics</a:t>
            </a:r>
            <a:endParaRPr lang="de-DE" sz="320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de-DE" sz="2800" smtClean="0"/>
              <a:t>large cohort was in </a:t>
            </a:r>
            <a:r>
              <a:rPr lang="de-DE" sz="2800"/>
              <a:t>prime saving </a:t>
            </a:r>
            <a:r>
              <a:rPr lang="de-DE" sz="2800" smtClean="0"/>
              <a:t>age ~40+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de-DE" sz="2800" smtClean="0"/>
              <a:t>„savings glut“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smtClean="0"/>
              <a:t>Savings </a:t>
            </a:r>
            <a:r>
              <a:rPr lang="de-DE" sz="3200"/>
              <a:t>by the </a:t>
            </a:r>
            <a:r>
              <a:rPr lang="de-DE" sz="3200" smtClean="0"/>
              <a:t>ultra rich rose from 450 to 600% GGDP</a:t>
            </a:r>
            <a:endParaRPr lang="de-DE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smtClean="0"/>
              <a:t>Corporate savings rose from 8 to 15% GGDP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smtClean="0"/>
              <a:t>Central Bank reserves rose from 8 to 15% of GGDP</a:t>
            </a:r>
          </a:p>
          <a:p>
            <a:r>
              <a:rPr lang="de-DE" sz="2800" smtClean="0"/>
              <a:t/>
            </a:r>
            <a:br>
              <a:rPr lang="de-DE" sz="2800" smtClean="0"/>
            </a:br>
            <a:r>
              <a:rPr lang="de-DE" sz="3200" smtClean="0"/>
              <a:t>=&gt; all these cannot go on forever</a:t>
            </a:r>
            <a:br>
              <a:rPr lang="de-DE" sz="3200" smtClean="0"/>
            </a:br>
            <a:endParaRPr lang="de-DE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i="1" smtClean="0"/>
              <a:t>Positive</a:t>
            </a:r>
            <a:r>
              <a:rPr lang="de-DE" sz="3600" smtClean="0"/>
              <a:t> secular factors for the future may be...</a:t>
            </a:r>
          </a:p>
          <a:p>
            <a:pPr lvl="2"/>
            <a:r>
              <a:rPr lang="de-DE" sz="2800" smtClean="0"/>
              <a:t>Green energy, digitalization, quantum computing, blockchain, Elon Musk, ...</a:t>
            </a:r>
          </a:p>
          <a:p>
            <a:r>
              <a:rPr lang="de-DE" sz="3200" smtClean="0"/>
              <a:t/>
            </a:r>
            <a:br>
              <a:rPr lang="de-DE" sz="3200" smtClean="0"/>
            </a:br>
            <a:r>
              <a:rPr lang="de-DE" sz="3200" smtClean="0"/>
              <a:t>=&gt; but doubling world GDP every 7 years forever?</a:t>
            </a:r>
            <a:r>
              <a:rPr lang="de-DE" sz="3200"/>
              <a:t/>
            </a:r>
            <a:br>
              <a:rPr lang="de-DE" sz="3200"/>
            </a:br>
            <a:endParaRPr lang="de-DE" sz="3200" smtClean="0"/>
          </a:p>
        </p:txBody>
      </p:sp>
    </p:spTree>
    <p:extLst>
      <p:ext uri="{BB962C8B-B14F-4D97-AF65-F5344CB8AC3E}">
        <p14:creationId xmlns:p14="http://schemas.microsoft.com/office/powerpoint/2010/main" val="13535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1153896" y="1077864"/>
            <a:ext cx="5034313" cy="4673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r>
              <a:rPr lang="de-DE" smtClean="0"/>
              <a:t>World GDP</a:t>
            </a:r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625293" y="591671"/>
            <a:ext cx="6091518" cy="5654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r>
              <a:rPr lang="de-DE" smtClean="0"/>
              <a:t>World GDP</a:t>
            </a:r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350998" y="874058"/>
            <a:ext cx="3104912" cy="28821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Profit income</a:t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endParaRPr lang="de-DE"/>
          </a:p>
        </p:txBody>
      </p:sp>
      <p:sp>
        <p:nvSpPr>
          <p:cNvPr id="11" name="Pfeil nach links 10"/>
          <p:cNvSpPr/>
          <p:nvPr/>
        </p:nvSpPr>
        <p:spPr>
          <a:xfrm>
            <a:off x="7311506" y="874058"/>
            <a:ext cx="2359958" cy="1633817"/>
          </a:xfrm>
          <a:prstGeom prst="leftArrow">
            <a:avLst>
              <a:gd name="adj1" fmla="val 70579"/>
              <a:gd name="adj2" fmla="val 532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Central banks</a:t>
            </a:r>
            <a:br>
              <a:rPr lang="de-DE" smtClean="0"/>
            </a:br>
            <a:r>
              <a:rPr lang="de-DE" smtClean="0"/>
              <a:t>incr. reserves</a:t>
            </a:r>
            <a:endParaRPr lang="de-DE"/>
          </a:p>
        </p:txBody>
      </p:sp>
      <p:sp>
        <p:nvSpPr>
          <p:cNvPr id="12" name="Pfeil nach links 11"/>
          <p:cNvSpPr/>
          <p:nvPr/>
        </p:nvSpPr>
        <p:spPr>
          <a:xfrm>
            <a:off x="7311506" y="2597521"/>
            <a:ext cx="2359958" cy="1633817"/>
          </a:xfrm>
          <a:prstGeom prst="leftArrow">
            <a:avLst>
              <a:gd name="adj1" fmla="val 70579"/>
              <a:gd name="adj2" fmla="val 532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Ultra rich</a:t>
            </a:r>
            <a:br>
              <a:rPr lang="de-DE" smtClean="0"/>
            </a:br>
            <a:r>
              <a:rPr lang="de-DE" smtClean="0"/>
              <a:t>seeking </a:t>
            </a:r>
            <a:br>
              <a:rPr lang="de-DE" smtClean="0"/>
            </a:br>
            <a:r>
              <a:rPr lang="de-DE" smtClean="0"/>
              <a:t>investments</a:t>
            </a:r>
            <a:endParaRPr lang="de-DE"/>
          </a:p>
        </p:txBody>
      </p:sp>
      <p:sp>
        <p:nvSpPr>
          <p:cNvPr id="13" name="Pfeil nach links 12"/>
          <p:cNvSpPr/>
          <p:nvPr/>
        </p:nvSpPr>
        <p:spPr>
          <a:xfrm>
            <a:off x="7311506" y="4320984"/>
            <a:ext cx="2359958" cy="1633817"/>
          </a:xfrm>
          <a:prstGeom prst="leftArrow">
            <a:avLst>
              <a:gd name="adj1" fmla="val 70579"/>
              <a:gd name="adj2" fmla="val 532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Corporations</a:t>
            </a:r>
            <a:br>
              <a:rPr lang="de-DE" smtClean="0"/>
            </a:br>
            <a:r>
              <a:rPr lang="de-DE" smtClean="0"/>
              <a:t>are now</a:t>
            </a:r>
            <a:br>
              <a:rPr lang="de-DE" smtClean="0"/>
            </a:br>
            <a:r>
              <a:rPr lang="de-DE" smtClean="0"/>
              <a:t>net savers</a:t>
            </a:r>
            <a:endParaRPr lang="de-DE"/>
          </a:p>
        </p:txBody>
      </p:sp>
      <p:sp>
        <p:nvSpPr>
          <p:cNvPr id="14" name="Pfeil nach links 13"/>
          <p:cNvSpPr/>
          <p:nvPr/>
        </p:nvSpPr>
        <p:spPr>
          <a:xfrm>
            <a:off x="9749906" y="874058"/>
            <a:ext cx="1891552" cy="5080743"/>
          </a:xfrm>
          <a:prstGeom prst="leftArrow">
            <a:avLst>
              <a:gd name="adj1" fmla="val 92837"/>
              <a:gd name="adj2" fmla="val 215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Prime working age</a:t>
            </a:r>
          </a:p>
          <a:p>
            <a:pPr algn="ctr"/>
            <a:r>
              <a:rPr lang="de-DE" smtClean="0"/>
              <a:t>employees</a:t>
            </a:r>
          </a:p>
          <a:p>
            <a:pPr algn="ctr"/>
            <a:r>
              <a:rPr lang="de-DE" smtClean="0"/>
              <a:t>save for</a:t>
            </a:r>
          </a:p>
          <a:p>
            <a:pPr algn="ctr"/>
            <a:r>
              <a:rPr lang="de-DE" smtClean="0"/>
              <a:t>retirement</a:t>
            </a:r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851160" y="1330858"/>
            <a:ext cx="2099699" cy="19685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Profit income</a:t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939501" y="2315134"/>
            <a:ext cx="1927905" cy="12444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Public</a:t>
            </a:r>
            <a:br>
              <a:rPr lang="de-DE" smtClean="0"/>
            </a:br>
            <a:r>
              <a:rPr lang="de-DE" smtClean="0"/>
              <a:t>companies</a:t>
            </a:r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756680" y="2258440"/>
            <a:ext cx="2246683" cy="13023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Public</a:t>
            </a:r>
            <a:br>
              <a:rPr lang="de-DE" smtClean="0"/>
            </a:br>
            <a:r>
              <a:rPr lang="de-DE" smtClean="0"/>
              <a:t>companies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14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0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079859" y="721876"/>
            <a:ext cx="86138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Other thoughts about a “stochastical” interpretation of the world economy</a:t>
            </a:r>
          </a:p>
          <a:p>
            <a:endParaRPr lang="en-US" sz="4000"/>
          </a:p>
          <a:p>
            <a:r>
              <a:rPr lang="en-US" sz="4000" smtClean="0"/>
              <a:t>11% includes</a:t>
            </a:r>
            <a:r>
              <a:rPr lang="en-US" sz="4000" i="1" smtClean="0"/>
              <a:t> </a:t>
            </a:r>
            <a:r>
              <a:rPr lang="en-US" sz="4000" smtClean="0"/>
              <a:t>periods of stagnation;</a:t>
            </a:r>
            <a:br>
              <a:rPr lang="en-US" sz="4000" smtClean="0"/>
            </a:br>
            <a:r>
              <a:rPr lang="en-US" sz="4000" smtClean="0"/>
              <a:t>for instance 1998 to 2009:   0%</a:t>
            </a:r>
          </a:p>
          <a:p>
            <a:endParaRPr lang="en-US" sz="4000"/>
          </a:p>
          <a:p>
            <a:r>
              <a:rPr lang="de-DE" sz="4000"/>
              <a:t>Robert Shiller in 2012:</a:t>
            </a:r>
            <a:br>
              <a:rPr lang="de-DE" sz="4000"/>
            </a:br>
            <a:r>
              <a:rPr lang="de-DE" sz="4000"/>
              <a:t>Extreme events in financial markets</a:t>
            </a:r>
            <a:br>
              <a:rPr lang="de-DE" sz="4000"/>
            </a:br>
            <a:r>
              <a:rPr lang="de-DE" sz="4000"/>
              <a:t>are not </a:t>
            </a:r>
            <a:r>
              <a:rPr lang="de-DE" sz="4000" smtClean="0"/>
              <a:t>normally distributed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1802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96186"/>
            <a:ext cx="10515600" cy="568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smtClean="0"/>
              <a:t>Ways of helping people conceptualizing the stock market</a:t>
            </a:r>
          </a:p>
          <a:p>
            <a:pPr marL="0" indent="0">
              <a:buNone/>
            </a:pPr>
            <a:endParaRPr lang="de-DE" sz="4000"/>
          </a:p>
          <a:p>
            <a:pPr marL="0" indent="0">
              <a:buNone/>
            </a:pPr>
            <a:endParaRPr lang="de-DE" sz="4000" smtClean="0"/>
          </a:p>
          <a:p>
            <a:pPr marL="0" indent="0">
              <a:buNone/>
            </a:pPr>
            <a:r>
              <a:rPr lang="de-DE" sz="4000" smtClean="0"/>
              <a:t>First – a look at the historic data from the MSCI World </a:t>
            </a:r>
            <a:r>
              <a:rPr lang="de-DE" sz="4000"/>
              <a:t>the stocks</a:t>
            </a:r>
            <a:endParaRPr lang="de-DE" sz="4000" smtClean="0"/>
          </a:p>
        </p:txBody>
      </p:sp>
    </p:spTree>
    <p:extLst>
      <p:ext uri="{BB962C8B-B14F-4D97-AF65-F5344CB8AC3E}">
        <p14:creationId xmlns:p14="http://schemas.microsoft.com/office/powerpoint/2010/main" val="367486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84" y="3144943"/>
            <a:ext cx="7160301" cy="285410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506413" y="2189273"/>
            <a:ext cx="7572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Avg Japanese GDP growth: </a:t>
            </a:r>
            <a:r>
              <a:rPr lang="de-DE" sz="3200" smtClean="0"/>
              <a:t>0.8 %</a:t>
            </a:r>
            <a:endParaRPr lang="en-US" sz="320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67" y="1120196"/>
            <a:ext cx="7213700" cy="109316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65593" y="6088830"/>
            <a:ext cx="7666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Japanese stockmarket since 1990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465593" y="91050"/>
            <a:ext cx="720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3600" smtClean="0"/>
              <a:t>Secular trends can turn against you</a:t>
            </a:r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426944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hlinkClick r:id="rId3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636792"/>
              </p:ext>
            </p:extLst>
          </p:nvPr>
        </p:nvGraphicFramePr>
        <p:xfrm>
          <a:off x="3633659" y="1172812"/>
          <a:ext cx="4495189" cy="404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Corel Paint!" r:id="rId4" imgW="5362560" imgH="4829040" progId="CorelPhotoPaint.Image.7">
                  <p:embed/>
                </p:oleObj>
              </mc:Choice>
              <mc:Fallback>
                <p:oleObj name="Corel Paint!" r:id="rId4" imgW="5362560" imgH="4829040" progId="CorelPhotoPaint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3659" y="1172812"/>
                        <a:ext cx="4495189" cy="404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456274" y="5541727"/>
            <a:ext cx="499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Random draws from past real returns</a:t>
            </a:r>
          </a:p>
          <a:p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averaging 11 percent per year</a:t>
            </a:r>
            <a:endParaRPr lang="de-DE" sz="2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14104" y="204628"/>
            <a:ext cx="936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3200" smtClean="0"/>
              <a:t>Which stochastical model is suitable?</a:t>
            </a:r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24325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961646" y="1158893"/>
            <a:ext cx="861380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We assume stock returns to be determined by lots of </a:t>
            </a:r>
            <a:r>
              <a:rPr lang="en-US" sz="4000" i="1" smtClean="0"/>
              <a:t>small</a:t>
            </a:r>
            <a:r>
              <a:rPr lang="en-US" sz="4000" smtClean="0"/>
              <a:t> uncorrelated </a:t>
            </a:r>
            <a:r>
              <a:rPr lang="en-US" sz="4000" i="1" smtClean="0"/>
              <a:t>stochastical</a:t>
            </a:r>
            <a:r>
              <a:rPr lang="en-US" sz="4000" smtClean="0"/>
              <a:t> </a:t>
            </a:r>
            <a:r>
              <a:rPr lang="en-US" sz="4000" smtClean="0">
                <a:hlinkClick r:id="rId2"/>
              </a:rPr>
              <a:t>variables</a:t>
            </a:r>
            <a:r>
              <a:rPr lang="en-US" sz="4000"/>
              <a:t>.</a:t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4000"/>
              <a:t>Play </a:t>
            </a:r>
            <a:r>
              <a:rPr lang="en-US" sz="4000" smtClean="0"/>
              <a:t>Galtonboard-excerpt.mp4</a:t>
            </a:r>
          </a:p>
          <a:p>
            <a:r>
              <a:rPr lang="en-US" sz="2400" smtClean="0">
                <a:hlinkClick r:id="rId2"/>
              </a:rPr>
              <a:t>https://youtu.be/3m4bxse2JEQ?t=34</a:t>
            </a:r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r>
              <a:rPr lang="en-US" sz="2400" smtClean="0"/>
              <a:t>Is this the right “model”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14539" y="317972"/>
            <a:ext cx="10880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Another “view”</a:t>
            </a:r>
          </a:p>
          <a:p>
            <a:r>
              <a:rPr lang="en-US" sz="4000" smtClean="0"/>
              <a:t>Development of the Fortune 100 companies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14539" y="2242022"/>
            <a:ext cx="1088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Play fortune100.mp4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4539" y="4035443"/>
            <a:ext cx="10880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In modern “winner-takes-all” oligopolistic markets,</a:t>
            </a:r>
            <a:br>
              <a:rPr lang="en-US" sz="4000" smtClean="0"/>
            </a:br>
            <a:r>
              <a:rPr lang="en-US" sz="4000" smtClean="0"/>
              <a:t>a few superstar companies capture all the profits.</a:t>
            </a:r>
          </a:p>
        </p:txBody>
      </p:sp>
    </p:spTree>
    <p:extLst>
      <p:ext uri="{BB962C8B-B14F-4D97-AF65-F5344CB8AC3E}">
        <p14:creationId xmlns:p14="http://schemas.microsoft.com/office/powerpoint/2010/main" val="3372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77730" y="762698"/>
            <a:ext cx="86138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What about the variance?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mtClean="0"/>
              <a:t>Computable from the variance of MSCI returns</a:t>
            </a:r>
          </a:p>
          <a:p>
            <a:r>
              <a:rPr lang="en-US" sz="3600" smtClean="0"/>
              <a:t>         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mtClean="0"/>
              <a:t>Computable from Monte-Carlo simulation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/>
          </a:p>
          <a:p>
            <a:r>
              <a:rPr lang="en-US" sz="4000" smtClean="0"/>
              <a:t>Both based on many tiny stochastical processes, not few large secular factors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1287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40" y="554299"/>
            <a:ext cx="8312727" cy="340129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81450" y="3842911"/>
            <a:ext cx="10062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Can't we just apply the </a:t>
            </a:r>
            <a:r>
              <a:rPr lang="de-DE" sz="240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Central Limit Theoreme</a:t>
            </a:r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 for distrib.+variance?</a:t>
            </a:r>
          </a:p>
          <a:p>
            <a:endParaRPr lang="de-DE" sz="240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Cant we </a:t>
            </a:r>
            <a:r>
              <a:rPr lang="de-DE" sz="2400" smtClean="0">
                <a:solidFill>
                  <a:schemeClr val="accent5">
                    <a:lumMod val="50000"/>
                  </a:schemeClr>
                </a:solidFill>
                <a:hlinkClick r:id="rId4"/>
              </a:rPr>
              <a:t>compute</a:t>
            </a:r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 the distribution </a:t>
            </a:r>
            <a:r>
              <a:rPr lang="de-DE" sz="2400">
                <a:solidFill>
                  <a:schemeClr val="accent5">
                    <a:lumMod val="50000"/>
                  </a:schemeClr>
                </a:solidFill>
              </a:rPr>
              <a:t>and standard deviation of the stock portfolio </a:t>
            </a:r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from the corpus of historical dividends? </a:t>
            </a:r>
            <a:b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de-DE" sz="2400" smtClean="0"/>
              <a:t>X</a:t>
            </a:r>
            <a:r>
              <a:rPr lang="de-DE" sz="2400" baseline="-25000" smtClean="0"/>
              <a:t>new</a:t>
            </a:r>
            <a:r>
              <a:rPr lang="de-DE" sz="2400" smtClean="0"/>
              <a:t> = a + bX</a:t>
            </a:r>
            <a:r>
              <a:rPr lang="de-DE" sz="2400" baseline="-25000" smtClean="0"/>
              <a:t>old</a:t>
            </a:r>
            <a:r>
              <a:rPr lang="de-DE" sz="2400" smtClean="0"/>
              <a:t>  =&gt;   </a:t>
            </a:r>
            <a:r>
              <a:rPr lang="de-DE" sz="24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de-DE" sz="2400" baseline="-25000" smtClean="0"/>
              <a:t>new</a:t>
            </a:r>
            <a:r>
              <a:rPr lang="de-DE" sz="2400" smtClean="0"/>
              <a:t> </a:t>
            </a:r>
            <a:r>
              <a:rPr lang="de-DE" sz="2400"/>
              <a:t>= a + </a:t>
            </a:r>
            <a:r>
              <a:rPr lang="de-DE" sz="2400" smtClean="0"/>
              <a:t>sX</a:t>
            </a:r>
            <a:r>
              <a:rPr lang="de-DE" sz="2400" baseline="-25000" smtClean="0"/>
              <a:t>old</a:t>
            </a:r>
            <a:r>
              <a:rPr lang="de-DE" sz="2400" smtClean="0"/>
              <a:t> </a:t>
            </a:r>
            <a:endParaRPr lang="de-DE" sz="2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80304" y="5944623"/>
            <a:ext cx="983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Why do we need Monte Carlo simulations then?</a:t>
            </a:r>
            <a:b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Can‘t we just use the expected value of the dividend?</a:t>
            </a:r>
            <a:endParaRPr lang="de-DE" sz="2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557528" y="16435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/>
              <a:t>Distribution, variance</a:t>
            </a:r>
          </a:p>
        </p:txBody>
      </p:sp>
    </p:spTree>
    <p:extLst>
      <p:ext uri="{BB962C8B-B14F-4D97-AF65-F5344CB8AC3E}">
        <p14:creationId xmlns:p14="http://schemas.microsoft.com/office/powerpoint/2010/main" val="2936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316667" y="440436"/>
            <a:ext cx="96398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Regardless, which secular trends will dominate the future of the stock markets, they will loom large over the past variance of the MSCI world.</a:t>
            </a:r>
          </a:p>
          <a:p>
            <a:endParaRPr lang="en-US" sz="3200"/>
          </a:p>
          <a:p>
            <a:r>
              <a:rPr lang="en-US" sz="3200" smtClean="0"/>
              <a:t>Some of the secular trends are certainly contained in the past variance, but to unknown degree.</a:t>
            </a:r>
          </a:p>
          <a:p>
            <a:endParaRPr lang="en-US" sz="320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3200" smtClean="0"/>
              <a:t> Extrapolation of variance from past returns into the future seems difficult for me.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sz="320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sz="3200" smtClean="0"/>
          </a:p>
          <a:p>
            <a:r>
              <a:rPr lang="en-US" sz="3200" smtClean="0"/>
              <a:t>Thank you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6058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97804650942571.jpg (484×75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87" y="351323"/>
            <a:ext cx="3964492" cy="614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074019" y="529852"/>
            <a:ext cx="54365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Even the “hard science” physics, has issues </a:t>
            </a:r>
            <a:r>
              <a:rPr lang="en-US" sz="4000" smtClean="0"/>
              <a:t>with moving too far away from profane reality</a:t>
            </a:r>
          </a:p>
        </p:txBody>
      </p:sp>
    </p:spTree>
    <p:extLst>
      <p:ext uri="{BB962C8B-B14F-4D97-AF65-F5344CB8AC3E}">
        <p14:creationId xmlns:p14="http://schemas.microsoft.com/office/powerpoint/2010/main" val="218138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ver (543×8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70" y="956522"/>
            <a:ext cx="3276974" cy="482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utz Kruschwitz • Fachbereich Wirtschaftswissenscha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899" y="1061749"/>
            <a:ext cx="3273425" cy="472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8404270" y="1070713"/>
            <a:ext cx="32677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Methodik von „BWL 4“</a:t>
            </a:r>
          </a:p>
          <a:p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und Bankbetriebswirten</a:t>
            </a:r>
          </a:p>
          <a:p>
            <a:endParaRPr lang="de-DE" sz="240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Primitiv und ohne</a:t>
            </a:r>
          </a:p>
          <a:p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Stochastik</a:t>
            </a:r>
          </a:p>
          <a:p>
            <a:endParaRPr lang="de-DE" sz="240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So, wie die meisten </a:t>
            </a:r>
          </a:p>
          <a:p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Nicht-Akademiker</a:t>
            </a:r>
          </a:p>
          <a:p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rückständigerweise noch denken</a:t>
            </a:r>
          </a:p>
        </p:txBody>
      </p:sp>
    </p:spTree>
    <p:extLst>
      <p:ext uri="{BB962C8B-B14F-4D97-AF65-F5344CB8AC3E}">
        <p14:creationId xmlns:p14="http://schemas.microsoft.com/office/powerpoint/2010/main" val="358634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/>
          <p:cNvSpPr/>
          <p:nvPr/>
        </p:nvSpPr>
        <p:spPr>
          <a:xfrm>
            <a:off x="770728" y="5054705"/>
            <a:ext cx="10833008" cy="850392"/>
          </a:xfrm>
          <a:prstGeom prst="rightArrow">
            <a:avLst>
              <a:gd name="adj1" fmla="val 15347"/>
              <a:gd name="adj2" fmla="val 59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8"/>
          <p:cNvSpPr/>
          <p:nvPr/>
        </p:nvSpPr>
        <p:spPr>
          <a:xfrm>
            <a:off x="2310772" y="352023"/>
            <a:ext cx="775082" cy="1787017"/>
          </a:xfrm>
          <a:prstGeom prst="upArrow">
            <a:avLst>
              <a:gd name="adj1" fmla="val 68601"/>
              <a:gd name="adj2" fmla="val 39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GE</a:t>
            </a:r>
            <a:br>
              <a:rPr lang="de-DE" smtClean="0"/>
            </a:br>
            <a:r>
              <a:rPr lang="de-DE" sz="1000" smtClean="0"/>
              <a:t>38 ct</a:t>
            </a:r>
            <a:endParaRPr lang="de-DE"/>
          </a:p>
        </p:txBody>
      </p:sp>
      <p:sp>
        <p:nvSpPr>
          <p:cNvPr id="10" name="Pfeil nach oben 9"/>
          <p:cNvSpPr/>
          <p:nvPr/>
        </p:nvSpPr>
        <p:spPr>
          <a:xfrm>
            <a:off x="2961647" y="1133074"/>
            <a:ext cx="775082" cy="1005966"/>
          </a:xfrm>
          <a:prstGeom prst="upArrow">
            <a:avLst>
              <a:gd name="adj1" fmla="val 68601"/>
              <a:gd name="adj2" fmla="val 3962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GM</a:t>
            </a:r>
            <a:br>
              <a:rPr lang="de-DE" smtClean="0"/>
            </a:br>
            <a:r>
              <a:rPr lang="de-DE" sz="1000" smtClean="0"/>
              <a:t>24 ct</a:t>
            </a:r>
            <a:endParaRPr lang="de-DE"/>
          </a:p>
        </p:txBody>
      </p:sp>
      <p:sp>
        <p:nvSpPr>
          <p:cNvPr id="11" name="Pfeil nach oben 10"/>
          <p:cNvSpPr/>
          <p:nvPr/>
        </p:nvSpPr>
        <p:spPr>
          <a:xfrm>
            <a:off x="4495172" y="1580749"/>
            <a:ext cx="775082" cy="558291"/>
          </a:xfrm>
          <a:prstGeom prst="upArrow">
            <a:avLst>
              <a:gd name="adj1" fmla="val 68601"/>
              <a:gd name="adj2" fmla="val 39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GE</a:t>
            </a:r>
            <a:br>
              <a:rPr lang="de-DE" smtClean="0"/>
            </a:br>
            <a:r>
              <a:rPr lang="de-DE" sz="1000" smtClean="0"/>
              <a:t>10 ct</a:t>
            </a:r>
            <a:endParaRPr lang="de-DE"/>
          </a:p>
        </p:txBody>
      </p:sp>
      <p:sp>
        <p:nvSpPr>
          <p:cNvPr id="12" name="Pfeil nach oben 11"/>
          <p:cNvSpPr/>
          <p:nvPr/>
        </p:nvSpPr>
        <p:spPr>
          <a:xfrm>
            <a:off x="5146047" y="907649"/>
            <a:ext cx="775082" cy="1231391"/>
          </a:xfrm>
          <a:prstGeom prst="upArrow">
            <a:avLst>
              <a:gd name="adj1" fmla="val 68601"/>
              <a:gd name="adj2" fmla="val 3962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GM</a:t>
            </a:r>
            <a:br>
              <a:rPr lang="de-DE" smtClean="0"/>
            </a:br>
            <a:r>
              <a:rPr lang="de-DE" sz="1000" smtClean="0"/>
              <a:t>32 ct</a:t>
            </a:r>
            <a:endParaRPr lang="de-DE"/>
          </a:p>
        </p:txBody>
      </p:sp>
      <p:sp>
        <p:nvSpPr>
          <p:cNvPr id="13" name="Pfeil nach oben 12"/>
          <p:cNvSpPr/>
          <p:nvPr/>
        </p:nvSpPr>
        <p:spPr>
          <a:xfrm>
            <a:off x="2374313" y="3532472"/>
            <a:ext cx="576000" cy="1569542"/>
          </a:xfrm>
          <a:prstGeom prst="upArrow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GE</a:t>
            </a:r>
          </a:p>
          <a:p>
            <a:pPr algn="ctr"/>
            <a:r>
              <a:rPr lang="de-DE" sz="1200" smtClean="0"/>
              <a:t>Share</a:t>
            </a:r>
            <a:r>
              <a:rPr lang="de-DE" sz="1400" smtClean="0"/>
              <a:t/>
            </a:r>
            <a:br>
              <a:rPr lang="de-DE" sz="1400" smtClean="0"/>
            </a:br>
            <a:r>
              <a:rPr lang="de-DE" sz="1400" smtClean="0"/>
              <a:t>Price</a:t>
            </a:r>
            <a:endParaRPr lang="de-DE" sz="1400"/>
          </a:p>
        </p:txBody>
      </p:sp>
      <p:sp>
        <p:nvSpPr>
          <p:cNvPr id="14" name="Pfeil nach oben 13"/>
          <p:cNvSpPr/>
          <p:nvPr/>
        </p:nvSpPr>
        <p:spPr>
          <a:xfrm>
            <a:off x="3025188" y="2820202"/>
            <a:ext cx="576000" cy="2281812"/>
          </a:xfrm>
          <a:prstGeom prst="upArrow">
            <a:avLst>
              <a:gd name="adj1" fmla="val 10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GM</a:t>
            </a:r>
          </a:p>
          <a:p>
            <a:pPr algn="ctr"/>
            <a:r>
              <a:rPr lang="de-DE" sz="1200" smtClean="0"/>
              <a:t>Share</a:t>
            </a:r>
            <a:br>
              <a:rPr lang="de-DE" sz="1200" smtClean="0"/>
            </a:br>
            <a:r>
              <a:rPr lang="de-DE" sz="1400" smtClean="0"/>
              <a:t>Price</a:t>
            </a:r>
            <a:endParaRPr lang="de-DE" sz="1400"/>
          </a:p>
        </p:txBody>
      </p:sp>
      <p:sp>
        <p:nvSpPr>
          <p:cNvPr id="15" name="Pfeil nach oben 14"/>
          <p:cNvSpPr/>
          <p:nvPr/>
        </p:nvSpPr>
        <p:spPr>
          <a:xfrm>
            <a:off x="4594713" y="3128210"/>
            <a:ext cx="576000" cy="1965741"/>
          </a:xfrm>
          <a:prstGeom prst="upArrow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GE</a:t>
            </a:r>
          </a:p>
          <a:p>
            <a:pPr algn="ctr"/>
            <a:r>
              <a:rPr lang="de-DE" sz="1200" smtClean="0"/>
              <a:t>Share</a:t>
            </a:r>
            <a:r>
              <a:rPr lang="de-DE" sz="1400" smtClean="0"/>
              <a:t/>
            </a:r>
            <a:br>
              <a:rPr lang="de-DE" sz="1400" smtClean="0"/>
            </a:br>
            <a:r>
              <a:rPr lang="de-DE" sz="1400" smtClean="0"/>
              <a:t>Price</a:t>
            </a:r>
            <a:endParaRPr lang="de-DE" sz="1400"/>
          </a:p>
        </p:txBody>
      </p:sp>
      <p:sp>
        <p:nvSpPr>
          <p:cNvPr id="16" name="Pfeil nach oben 15"/>
          <p:cNvSpPr/>
          <p:nvPr/>
        </p:nvSpPr>
        <p:spPr>
          <a:xfrm>
            <a:off x="5245588" y="2502568"/>
            <a:ext cx="576000" cy="2599446"/>
          </a:xfrm>
          <a:prstGeom prst="upArrow">
            <a:avLst>
              <a:gd name="adj1" fmla="val 10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GM</a:t>
            </a:r>
          </a:p>
          <a:p>
            <a:pPr algn="ctr"/>
            <a:r>
              <a:rPr lang="de-DE" sz="1200" smtClean="0"/>
              <a:t>Share</a:t>
            </a:r>
            <a:br>
              <a:rPr lang="de-DE" sz="1200" smtClean="0"/>
            </a:br>
            <a:r>
              <a:rPr lang="de-DE" sz="1400" smtClean="0"/>
              <a:t>Price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 rot="10800000">
            <a:off x="10395691" y="4382495"/>
            <a:ext cx="615553" cy="940194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de-DE" sz="2800" smtClean="0">
                <a:solidFill>
                  <a:schemeClr val="accent1">
                    <a:lumMod val="50000"/>
                  </a:schemeClr>
                </a:solidFill>
              </a:rPr>
              <a:t>Today</a:t>
            </a:r>
            <a:endParaRPr lang="de-DE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Pfeil nach oben 18"/>
          <p:cNvSpPr/>
          <p:nvPr/>
        </p:nvSpPr>
        <p:spPr>
          <a:xfrm>
            <a:off x="7593781" y="481263"/>
            <a:ext cx="775082" cy="1677027"/>
          </a:xfrm>
          <a:prstGeom prst="upArrow">
            <a:avLst>
              <a:gd name="adj1" fmla="val 68601"/>
              <a:gd name="adj2" fmla="val 3962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GM</a:t>
            </a:r>
            <a:br>
              <a:rPr lang="de-DE" smtClean="0"/>
            </a:br>
            <a:r>
              <a:rPr lang="de-DE" sz="1000" smtClean="0"/>
              <a:t>32 ct</a:t>
            </a:r>
            <a:endParaRPr lang="de-DE"/>
          </a:p>
        </p:txBody>
      </p:sp>
      <p:sp>
        <p:nvSpPr>
          <p:cNvPr id="20" name="Pfeil nach oben 19"/>
          <p:cNvSpPr/>
          <p:nvPr/>
        </p:nvSpPr>
        <p:spPr>
          <a:xfrm>
            <a:off x="7042447" y="3811604"/>
            <a:ext cx="576000" cy="1301597"/>
          </a:xfrm>
          <a:prstGeom prst="upArrow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GE</a:t>
            </a:r>
          </a:p>
          <a:p>
            <a:pPr algn="ctr"/>
            <a:r>
              <a:rPr lang="de-DE" sz="1200" smtClean="0"/>
              <a:t>Share</a:t>
            </a:r>
            <a:r>
              <a:rPr lang="de-DE" sz="1400" smtClean="0"/>
              <a:t/>
            </a:r>
            <a:br>
              <a:rPr lang="de-DE" sz="1400" smtClean="0"/>
            </a:br>
            <a:r>
              <a:rPr lang="de-DE" sz="1400" smtClean="0"/>
              <a:t>Price</a:t>
            </a:r>
            <a:endParaRPr lang="de-DE" sz="1400"/>
          </a:p>
        </p:txBody>
      </p:sp>
      <p:sp>
        <p:nvSpPr>
          <p:cNvPr id="21" name="Pfeil nach oben 20"/>
          <p:cNvSpPr/>
          <p:nvPr/>
        </p:nvSpPr>
        <p:spPr>
          <a:xfrm>
            <a:off x="7693322" y="2935704"/>
            <a:ext cx="576000" cy="2185559"/>
          </a:xfrm>
          <a:prstGeom prst="upArrow">
            <a:avLst>
              <a:gd name="adj1" fmla="val 10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GM</a:t>
            </a:r>
          </a:p>
          <a:p>
            <a:pPr algn="ctr"/>
            <a:r>
              <a:rPr lang="de-DE" sz="1200" smtClean="0"/>
              <a:t>Share</a:t>
            </a:r>
            <a:br>
              <a:rPr lang="de-DE" sz="1200" smtClean="0"/>
            </a:br>
            <a:r>
              <a:rPr lang="de-DE" sz="1400" smtClean="0"/>
              <a:t>Price</a:t>
            </a:r>
            <a:endParaRPr lang="de-DE" sz="1400"/>
          </a:p>
        </p:txBody>
      </p:sp>
      <p:sp>
        <p:nvSpPr>
          <p:cNvPr id="22" name="Pfeil nach oben 21"/>
          <p:cNvSpPr/>
          <p:nvPr/>
        </p:nvSpPr>
        <p:spPr>
          <a:xfrm>
            <a:off x="2519485" y="5783176"/>
            <a:ext cx="775082" cy="893508"/>
          </a:xfrm>
          <a:prstGeom prst="upArrow">
            <a:avLst>
              <a:gd name="adj1" fmla="val 68601"/>
              <a:gd name="adj2" fmla="val 3962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Infl</a:t>
            </a:r>
            <a:r>
              <a:rPr lang="de-DE" sz="1000" smtClean="0"/>
              <a:t>5 pct</a:t>
            </a:r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4858047" y="5632450"/>
            <a:ext cx="775082" cy="1044234"/>
          </a:xfrm>
          <a:prstGeom prst="upArrow">
            <a:avLst>
              <a:gd name="adj1" fmla="val 68601"/>
              <a:gd name="adj2" fmla="val 3962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Infl</a:t>
            </a:r>
            <a:r>
              <a:rPr lang="de-DE" sz="1000" smtClean="0"/>
              <a:t>8 pct</a:t>
            </a:r>
            <a:endParaRPr lang="de-DE"/>
          </a:p>
        </p:txBody>
      </p:sp>
      <p:sp>
        <p:nvSpPr>
          <p:cNvPr id="24" name="Pfeil nach oben 23"/>
          <p:cNvSpPr/>
          <p:nvPr/>
        </p:nvSpPr>
        <p:spPr>
          <a:xfrm>
            <a:off x="7305781" y="6108700"/>
            <a:ext cx="775082" cy="567984"/>
          </a:xfrm>
          <a:prstGeom prst="upArrow">
            <a:avLst>
              <a:gd name="adj1" fmla="val 68601"/>
              <a:gd name="adj2" fmla="val 3962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Infl</a:t>
            </a:r>
            <a:r>
              <a:rPr lang="de-DE" sz="1000" smtClean="0"/>
              <a:t>2 pct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 rot="10800000">
            <a:off x="1304550" y="529628"/>
            <a:ext cx="615553" cy="152541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de-DE" sz="2800" smtClean="0">
                <a:solidFill>
                  <a:schemeClr val="accent1">
                    <a:lumMod val="50000"/>
                  </a:schemeClr>
                </a:solidFill>
              </a:rPr>
              <a:t>Dividends</a:t>
            </a:r>
            <a:endParaRPr lang="de-DE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 rot="10800000">
            <a:off x="1302945" y="3479198"/>
            <a:ext cx="615553" cy="1687000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de-DE" sz="2800" smtClean="0">
                <a:solidFill>
                  <a:schemeClr val="accent1">
                    <a:lumMod val="50000"/>
                  </a:schemeClr>
                </a:solidFill>
              </a:rPr>
              <a:t>Asset price</a:t>
            </a:r>
            <a:endParaRPr lang="de-DE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Pfeil nach oben 26"/>
          <p:cNvSpPr/>
          <p:nvPr/>
        </p:nvSpPr>
        <p:spPr>
          <a:xfrm>
            <a:off x="6942906" y="2055047"/>
            <a:ext cx="576000" cy="83993"/>
          </a:xfrm>
          <a:prstGeom prst="upArrow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0857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5" y="313146"/>
            <a:ext cx="7509464" cy="4601818"/>
          </a:xfrm>
          <a:prstGeom prst="rect">
            <a:avLst/>
          </a:prstGeom>
        </p:spPr>
      </p:pic>
      <p:sp>
        <p:nvSpPr>
          <p:cNvPr id="28" name="Pfeil nach oben 27"/>
          <p:cNvSpPr/>
          <p:nvPr/>
        </p:nvSpPr>
        <p:spPr>
          <a:xfrm>
            <a:off x="1658887" y="5408137"/>
            <a:ext cx="1195869" cy="983037"/>
          </a:xfrm>
          <a:prstGeom prst="upArrow">
            <a:avLst>
              <a:gd name="adj1" fmla="val 86308"/>
              <a:gd name="adj2" fmla="val 2453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Real</a:t>
            </a:r>
            <a:br>
              <a:rPr lang="de-DE" smtClean="0"/>
            </a:br>
            <a:r>
              <a:rPr lang="de-DE" smtClean="0"/>
              <a:t>return</a:t>
            </a:r>
            <a:endParaRPr lang="de-DE"/>
          </a:p>
        </p:txBody>
      </p:sp>
      <p:sp>
        <p:nvSpPr>
          <p:cNvPr id="34" name="Pfeil nach oben 33"/>
          <p:cNvSpPr/>
          <p:nvPr/>
        </p:nvSpPr>
        <p:spPr>
          <a:xfrm>
            <a:off x="3285685" y="5554577"/>
            <a:ext cx="1195869" cy="836596"/>
          </a:xfrm>
          <a:prstGeom prst="upArrow">
            <a:avLst>
              <a:gd name="adj1" fmla="val 86308"/>
              <a:gd name="adj2" fmla="val 2453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Real</a:t>
            </a:r>
            <a:br>
              <a:rPr lang="de-DE" smtClean="0"/>
            </a:br>
            <a:r>
              <a:rPr lang="de-DE" smtClean="0"/>
              <a:t>return</a:t>
            </a:r>
            <a:endParaRPr lang="de-DE"/>
          </a:p>
        </p:txBody>
      </p:sp>
      <p:sp>
        <p:nvSpPr>
          <p:cNvPr id="35" name="Pfeil nach oben 34"/>
          <p:cNvSpPr/>
          <p:nvPr/>
        </p:nvSpPr>
        <p:spPr>
          <a:xfrm>
            <a:off x="4988426" y="5408137"/>
            <a:ext cx="1195869" cy="983037"/>
          </a:xfrm>
          <a:prstGeom prst="upArrow">
            <a:avLst>
              <a:gd name="adj1" fmla="val 86308"/>
              <a:gd name="adj2" fmla="val 2453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Real</a:t>
            </a:r>
            <a:br>
              <a:rPr lang="de-DE"/>
            </a:br>
            <a:r>
              <a:rPr lang="de-DE" smtClean="0"/>
              <a:t>return</a:t>
            </a:r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6911163" y="4723580"/>
            <a:ext cx="4600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MSCI is deflated by the price index</a:t>
            </a:r>
            <a:r>
              <a:rPr lang="de-DE" sz="2400" smtClean="0">
                <a:solidFill>
                  <a:schemeClr val="accent5">
                    <a:lumMod val="50000"/>
                  </a:schemeClr>
                </a:solidFill>
              </a:rPr>
              <a:t>  =&gt; real returns in percent</a:t>
            </a:r>
            <a:endParaRPr lang="de-DE" sz="2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7247823" y="5838070"/>
            <a:ext cx="426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accent5">
                    <a:lumMod val="50000"/>
                  </a:schemeClr>
                </a:solidFill>
              </a:rPr>
              <a:t>(Why do we subtract a riskless rate?)</a:t>
            </a:r>
            <a:endParaRPr lang="de-DE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5" grpId="0" animBg="1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mtClean="0"/>
              <a:t>A few thoughts on this past performance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742950"/>
            <a:ext cx="10515600" cy="5434013"/>
          </a:xfrm>
        </p:spPr>
        <p:txBody>
          <a:bodyPr>
            <a:normAutofit/>
          </a:bodyPr>
          <a:lstStyle/>
          <a:p>
            <a:r>
              <a:rPr lang="en-US" sz="4000"/>
              <a:t>Can we </a:t>
            </a:r>
            <a:r>
              <a:rPr lang="en-US" sz="4000" smtClean="0"/>
              <a:t>really extrapolate an average real return </a:t>
            </a:r>
            <a:r>
              <a:rPr lang="en-US" sz="4000"/>
              <a:t>of 11 </a:t>
            </a:r>
            <a:r>
              <a:rPr lang="en-US" sz="4000" smtClean="0"/>
              <a:t>pct over 20 or 40 years into the future?</a:t>
            </a:r>
            <a:endParaRPr lang="de-DE" sz="4000" smtClean="0"/>
          </a:p>
          <a:p>
            <a:endParaRPr lang="de-DE" sz="4000" smtClean="0"/>
          </a:p>
          <a:p>
            <a:r>
              <a:rPr lang="de-DE" sz="4000" smtClean="0"/>
              <a:t>As a safe bet for retirement?</a:t>
            </a:r>
          </a:p>
          <a:p>
            <a:endParaRPr lang="de-DE" sz="4000"/>
          </a:p>
          <a:p>
            <a:r>
              <a:rPr lang="de-DE" sz="4000" smtClean="0"/>
              <a:t>Can stock markets double every 7 years</a:t>
            </a:r>
            <a:br>
              <a:rPr lang="de-DE" sz="4000" smtClean="0"/>
            </a:br>
            <a:r>
              <a:rPr lang="de-DE" sz="4000" smtClean="0"/>
              <a:t>for the next 20 or 40 years?</a:t>
            </a:r>
            <a:endParaRPr lang="de-DE" sz="4000"/>
          </a:p>
          <a:p>
            <a:endParaRPr lang="de-DE" sz="4000"/>
          </a:p>
        </p:txBody>
      </p:sp>
    </p:spTree>
    <p:extLst>
      <p:ext uri="{BB962C8B-B14F-4D97-AF65-F5344CB8AC3E}">
        <p14:creationId xmlns:p14="http://schemas.microsoft.com/office/powerpoint/2010/main" val="17911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302619" y="310396"/>
            <a:ext cx="9327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From December </a:t>
            </a:r>
            <a:r>
              <a:rPr lang="en-US" sz="4000"/>
              <a:t>1978 to February </a:t>
            </a:r>
            <a:r>
              <a:rPr lang="en-US" sz="4000" smtClean="0"/>
              <a:t>2022</a:t>
            </a:r>
            <a:endParaRPr lang="de-DE" sz="4000" smtClean="0"/>
          </a:p>
          <a:p>
            <a:r>
              <a:rPr lang="de-DE" sz="4000" smtClean="0"/>
              <a:t>average MSCI </a:t>
            </a:r>
            <a:r>
              <a:rPr lang="de-DE" sz="4000"/>
              <a:t>world a</a:t>
            </a:r>
            <a:r>
              <a:rPr lang="en-US" sz="4000"/>
              <a:t>nnual </a:t>
            </a:r>
            <a:r>
              <a:rPr lang="en-US" sz="4000" i="1" smtClean="0"/>
              <a:t>real </a:t>
            </a:r>
            <a:r>
              <a:rPr lang="en-US" sz="4000" smtClean="0"/>
              <a:t>return was</a:t>
            </a:r>
            <a:endParaRPr lang="en-US" sz="4000"/>
          </a:p>
          <a:p>
            <a:pPr lvl="2"/>
            <a:r>
              <a:rPr lang="en-US" sz="4000" b="1" smtClean="0"/>
              <a:t>11%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302619" y="2658990"/>
            <a:ext cx="93272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Saving </a:t>
            </a:r>
            <a:r>
              <a:rPr lang="en-US" sz="4000"/>
              <a:t>the </a:t>
            </a:r>
            <a:r>
              <a:rPr lang="en-US" sz="4000" i="1"/>
              <a:t>real</a:t>
            </a:r>
            <a:r>
              <a:rPr lang="en-US" sz="4000"/>
              <a:t> equivalent of 1 Euro of </a:t>
            </a:r>
            <a:r>
              <a:rPr lang="en-US" sz="4000" smtClean="0"/>
              <a:t>today would yield</a:t>
            </a:r>
            <a:endParaRPr lang="en-US" sz="4000"/>
          </a:p>
          <a:p>
            <a:pPr lvl="2"/>
            <a:r>
              <a:rPr lang="en-US" sz="4000" smtClean="0"/>
              <a:t>1,11</a:t>
            </a:r>
            <a:r>
              <a:rPr lang="en-US" sz="4000" baseline="30000" smtClean="0"/>
              <a:t>  7yrs</a:t>
            </a:r>
            <a:r>
              <a:rPr lang="en-US" sz="4000" smtClean="0"/>
              <a:t> </a:t>
            </a:r>
            <a:r>
              <a:rPr lang="en-US" sz="4000"/>
              <a:t>=     </a:t>
            </a:r>
            <a:r>
              <a:rPr lang="en-US" sz="4000" smtClean="0"/>
              <a:t>2</a:t>
            </a:r>
            <a:endParaRPr lang="en-US" sz="4000"/>
          </a:p>
          <a:p>
            <a:pPr lvl="2"/>
            <a:r>
              <a:rPr lang="en-US" sz="4000" smtClean="0"/>
              <a:t>1,11</a:t>
            </a:r>
            <a:r>
              <a:rPr lang="en-US" sz="4000" baseline="30000" smtClean="0"/>
              <a:t>10yrs</a:t>
            </a:r>
            <a:r>
              <a:rPr lang="en-US" sz="4000" smtClean="0"/>
              <a:t> </a:t>
            </a:r>
            <a:r>
              <a:rPr lang="en-US" sz="4000"/>
              <a:t>=     3</a:t>
            </a:r>
          </a:p>
          <a:p>
            <a:pPr lvl="2"/>
            <a:r>
              <a:rPr lang="en-US" sz="4000"/>
              <a:t>1,11</a:t>
            </a:r>
            <a:r>
              <a:rPr lang="en-US" sz="4000" baseline="30000"/>
              <a:t>20yrs</a:t>
            </a:r>
            <a:r>
              <a:rPr lang="en-US" sz="4000"/>
              <a:t> =     8</a:t>
            </a:r>
          </a:p>
          <a:p>
            <a:pPr lvl="2"/>
            <a:r>
              <a:rPr lang="en-US" sz="4000" smtClean="0"/>
              <a:t>1,11</a:t>
            </a:r>
            <a:r>
              <a:rPr lang="en-US" sz="4000" baseline="30000" smtClean="0"/>
              <a:t>45yrs </a:t>
            </a:r>
            <a:r>
              <a:rPr lang="en-US" sz="4000"/>
              <a:t>= </a:t>
            </a:r>
            <a:r>
              <a:rPr lang="en-US" sz="4000" smtClean="0"/>
              <a:t>110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901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mtClean="0"/>
              <a:t>A radically simplified model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smtClean="0"/>
              <a:t>Saving one euro per year...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smtClean="0"/>
              <a:t>Using a simple annuity formula...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1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5893"/>
          </a:xfrm>
        </p:spPr>
        <p:txBody>
          <a:bodyPr>
            <a:normAutofit/>
          </a:bodyPr>
          <a:lstStyle/>
          <a:p>
            <a:r>
              <a:rPr lang="de-DE" smtClean="0"/>
              <a:t>Present value of an annuity of 1 Euro per year</a:t>
            </a:r>
            <a:br>
              <a:rPr lang="de-DE" smtClean="0"/>
            </a:br>
            <a:r>
              <a:rPr lang="de-DE" smtClean="0"/>
              <a:t>given 11 percent real return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8423"/>
                <a:ext cx="10515600" cy="399853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de-DE" smtClean="0"/>
              </a:p>
              <a:p>
                <a:pPr marL="0" indent="0">
                  <a:buNone/>
                </a:pPr>
                <a:r>
                  <a:rPr lang="de-DE" smtClean="0"/>
                  <a:t> 7 year   – </a:t>
                </a:r>
                <a:r>
                  <a:rPr lang="de-DE"/>
                  <a:t>4,7 </a:t>
                </a:r>
                <a:r>
                  <a:rPr lang="de-DE" smtClean="0"/>
                  <a:t>Euro</a:t>
                </a:r>
              </a:p>
              <a:p>
                <a:pPr marL="0" indent="0">
                  <a:buNone/>
                </a:pPr>
                <a:r>
                  <a:rPr lang="de-DE" smtClean="0"/>
                  <a:t>10 year  – 5,9 Euro</a:t>
                </a:r>
              </a:p>
              <a:p>
                <a:pPr marL="0" indent="0">
                  <a:buNone/>
                </a:pPr>
                <a:r>
                  <a:rPr lang="de-DE" smtClean="0"/>
                  <a:t>20 years – 8 Euro</a:t>
                </a:r>
              </a:p>
              <a:p>
                <a:pPr marL="0" indent="0">
                  <a:buNone/>
                </a:pPr>
                <a:r>
                  <a:rPr lang="de-DE" smtClean="0"/>
                  <a:t>45 years – 9 Euro</a:t>
                </a:r>
              </a:p>
              <a:p>
                <a:pPr marL="0" indent="0">
                  <a:buNone/>
                </a:pPr>
                <a:r>
                  <a:rPr lang="de-DE" smtClean="0"/>
                  <a:t>(converging towards 1/r – 9,09)</a:t>
                </a:r>
              </a:p>
              <a:p>
                <a:pPr marL="0" indent="0">
                  <a:buNone/>
                </a:pPr>
                <a:endParaRPr lang="de-DE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8423"/>
                <a:ext cx="10515600" cy="3998539"/>
              </a:xfrm>
              <a:blipFill rotWithShape="0">
                <a:blip r:embed="rId2"/>
                <a:stretch>
                  <a:fillRect l="-1217" t="-6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1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Breitbild</PresentationFormat>
  <Paragraphs>198</Paragraphs>
  <Slides>28</Slides>
  <Notes>0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Office Theme</vt:lpstr>
      <vt:lpstr>Corel Paint!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Present value of an annuity of 1 Euro per year given 11 percent real return</vt:lpstr>
      <vt:lpstr>Future value of an annuity of 1 Euro per year given 11 percent real return</vt:lpstr>
      <vt:lpstr>PowerPoint-Präsentation</vt:lpstr>
      <vt:lpstr>PowerPoint-Präsentation</vt:lpstr>
      <vt:lpstr>PowerPoint-Präsentation</vt:lpstr>
      <vt:lpstr>PowerPoint-Präsentation</vt:lpstr>
      <vt:lpstr>Public companies constitute a fluctuating share of total economy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Buchmann</dc:creator>
  <cp:lastModifiedBy>Buchmann, Peter</cp:lastModifiedBy>
  <cp:revision>363</cp:revision>
  <cp:lastPrinted>2022-05-03T21:26:10Z</cp:lastPrinted>
  <dcterms:created xsi:type="dcterms:W3CDTF">2022-03-10T12:55:39Z</dcterms:created>
  <dcterms:modified xsi:type="dcterms:W3CDTF">2022-05-03T22:37:22Z</dcterms:modified>
</cp:coreProperties>
</file>