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8" r:id="rId4"/>
    <p:sldId id="257" r:id="rId5"/>
    <p:sldId id="259" r:id="rId6"/>
    <p:sldId id="260" r:id="rId7"/>
    <p:sldId id="25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02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0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92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06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92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24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7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5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1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1323-2B64-4336-BD28-0690E9A6992D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77F6-8313-42B4-87EC-66727CB04D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49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qualityscore.com/free-ip-lookup-proxy-vpn-test/lookup/80.237.130.16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qualityscore.com/free-ip-lookup-proxy-vpn-test/lookup/193.196.11.8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3373"/>
            <a:ext cx="10515600" cy="1325563"/>
          </a:xfrm>
        </p:spPr>
        <p:txBody>
          <a:bodyPr/>
          <a:lstStyle/>
          <a:p>
            <a:r>
              <a:rPr lang="de-DE" smtClean="0"/>
              <a:t>Funny but </a:t>
            </a:r>
            <a:r>
              <a:rPr lang="de-DE" smtClean="0"/>
              <a:t>little substance</a:t>
            </a:r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17" y="1325880"/>
            <a:ext cx="5910566" cy="5497132"/>
          </a:xfrm>
        </p:spPr>
      </p:pic>
    </p:spTree>
    <p:extLst>
      <p:ext uri="{BB962C8B-B14F-4D97-AF65-F5344CB8AC3E}">
        <p14:creationId xmlns:p14="http://schemas.microsoft.com/office/powerpoint/2010/main" val="1832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 boring topic – but with substance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Email</a:t>
            </a:r>
          </a:p>
          <a:p>
            <a:r>
              <a:rPr lang="de-DE" smtClean="0"/>
              <a:t>Nobody wants to be bothered thinking about email</a:t>
            </a:r>
          </a:p>
          <a:p>
            <a:r>
              <a:rPr lang="de-DE" smtClean="0"/>
              <a:t>Just make it work</a:t>
            </a:r>
          </a:p>
          <a:p>
            <a:endParaRPr lang="de-DE"/>
          </a:p>
          <a:p>
            <a:r>
              <a:rPr lang="de-DE" smtClean="0"/>
              <a:t>Email is a service with a price of 0</a:t>
            </a:r>
          </a:p>
          <a:p>
            <a:r>
              <a:rPr lang="de-DE" smtClean="0"/>
              <a:t>Thus its bound to be overused</a:t>
            </a:r>
          </a:p>
          <a:p>
            <a:r>
              <a:rPr lang="de-DE" smtClean="0"/>
              <a:t>Market makers use open and hidden </a:t>
            </a:r>
            <a:r>
              <a:rPr lang="de-DE"/>
              <a:t>regulations</a:t>
            </a:r>
            <a:br>
              <a:rPr lang="de-DE"/>
            </a:br>
            <a:r>
              <a:rPr lang="de-DE" smtClean="0"/>
              <a:t>    resulting in steadily increasing levels of </a:t>
            </a:r>
            <a:br>
              <a:rPr lang="de-DE" smtClean="0"/>
            </a:br>
            <a:r>
              <a:rPr lang="de-DE" smtClean="0"/>
              <a:t>    </a:t>
            </a:r>
            <a:r>
              <a:rPr lang="de-DE" i="1" smtClean="0"/>
              <a:t>insidious </a:t>
            </a:r>
            <a:r>
              <a:rPr lang="de-DE" smtClean="0"/>
              <a:t>obstruction</a:t>
            </a:r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749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/>
          <p:cNvSpPr/>
          <p:nvPr/>
        </p:nvSpPr>
        <p:spPr>
          <a:xfrm>
            <a:off x="2092866" y="2663859"/>
            <a:ext cx="5747869" cy="371246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The world of email servers</a:t>
            </a:r>
            <a:endParaRPr lang="de-DE"/>
          </a:p>
        </p:txBody>
      </p:sp>
      <p:sp>
        <p:nvSpPr>
          <p:cNvPr id="6" name="Flussdiagramm: Prozess 5"/>
          <p:cNvSpPr/>
          <p:nvPr/>
        </p:nvSpPr>
        <p:spPr>
          <a:xfrm>
            <a:off x="9666282" y="3155194"/>
            <a:ext cx="1696662" cy="977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gmail.com</a:t>
            </a:r>
            <a:endParaRPr lang="en-US"/>
          </a:p>
        </p:txBody>
      </p:sp>
      <p:sp>
        <p:nvSpPr>
          <p:cNvPr id="7" name="Flussdiagramm: Prozess 6"/>
          <p:cNvSpPr/>
          <p:nvPr/>
        </p:nvSpPr>
        <p:spPr>
          <a:xfrm>
            <a:off x="2736653" y="4364783"/>
            <a:ext cx="1696662" cy="977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uni-</a:t>
            </a:r>
            <a:r>
              <a:rPr lang="de-DE" err="1"/>
              <a:t>mannheim.de</a:t>
            </a:r>
            <a:endParaRPr lang="de-DE"/>
          </a:p>
        </p:txBody>
      </p:sp>
      <p:sp>
        <p:nvSpPr>
          <p:cNvPr id="8" name="Flussdiagramm: Prozess 7"/>
          <p:cNvSpPr/>
          <p:nvPr/>
        </p:nvSpPr>
        <p:spPr>
          <a:xfrm>
            <a:off x="2736653" y="1899299"/>
            <a:ext cx="1696662" cy="977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spiegel.de</a:t>
            </a:r>
            <a:endParaRPr lang="de-DE"/>
          </a:p>
        </p:txBody>
      </p:sp>
      <p:sp>
        <p:nvSpPr>
          <p:cNvPr id="9" name="Flussdiagramm: Prozess 8"/>
          <p:cNvSpPr/>
          <p:nvPr/>
        </p:nvSpPr>
        <p:spPr>
          <a:xfrm>
            <a:off x="2736653" y="3132041"/>
            <a:ext cx="1696662" cy="977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volkswagen.de</a:t>
            </a:r>
            <a:endParaRPr lang="de-DE"/>
          </a:p>
        </p:txBody>
      </p:sp>
      <p:sp>
        <p:nvSpPr>
          <p:cNvPr id="10" name="Flussdiagramm: Prozess 9"/>
          <p:cNvSpPr/>
          <p:nvPr/>
        </p:nvSpPr>
        <p:spPr>
          <a:xfrm>
            <a:off x="9666282" y="1899300"/>
            <a:ext cx="1696662" cy="977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web.de</a:t>
            </a:r>
            <a:endParaRPr lang="de-DE"/>
          </a:p>
        </p:txBody>
      </p:sp>
      <p:sp>
        <p:nvSpPr>
          <p:cNvPr id="11" name="Flussdiagramm: Prozess 10"/>
          <p:cNvSpPr/>
          <p:nvPr/>
        </p:nvSpPr>
        <p:spPr>
          <a:xfrm>
            <a:off x="9666282" y="4411088"/>
            <a:ext cx="1696662" cy="977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t-</a:t>
            </a:r>
            <a:r>
              <a:rPr lang="de-DE" err="1" smtClean="0"/>
              <a:t>online.de</a:t>
            </a:r>
            <a:endParaRPr lang="de-DE"/>
          </a:p>
        </p:txBody>
      </p:sp>
      <p:sp>
        <p:nvSpPr>
          <p:cNvPr id="12" name="Flussdiagramm: Prozess 11"/>
          <p:cNvSpPr/>
          <p:nvPr/>
        </p:nvSpPr>
        <p:spPr>
          <a:xfrm>
            <a:off x="7653943" y="1899299"/>
            <a:ext cx="1696662" cy="977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deutsche-</a:t>
            </a:r>
            <a:r>
              <a:rPr lang="de-DE" err="1" smtClean="0"/>
              <a:t>bank.de</a:t>
            </a:r>
            <a:endParaRPr lang="de-DE"/>
          </a:p>
        </p:txBody>
      </p:sp>
      <p:sp>
        <p:nvSpPr>
          <p:cNvPr id="13" name="Flussdiagramm: Prozess 12"/>
          <p:cNvSpPr/>
          <p:nvPr/>
        </p:nvSpPr>
        <p:spPr>
          <a:xfrm>
            <a:off x="7653943" y="3147098"/>
            <a:ext cx="1696662" cy="977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...sparkassen-verbund.de</a:t>
            </a:r>
            <a:endParaRPr lang="de-DE"/>
          </a:p>
        </p:txBody>
      </p:sp>
      <p:sp>
        <p:nvSpPr>
          <p:cNvPr id="14" name="Flussdiagramm: Prozess 13"/>
          <p:cNvSpPr/>
          <p:nvPr/>
        </p:nvSpPr>
        <p:spPr>
          <a:xfrm>
            <a:off x="724314" y="1899299"/>
            <a:ext cx="1696662" cy="977827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zew.de</a:t>
            </a:r>
            <a:endParaRPr lang="de-DE"/>
          </a:p>
        </p:txBody>
      </p:sp>
      <p:sp>
        <p:nvSpPr>
          <p:cNvPr id="15" name="Flussdiagramm: Prozess 14"/>
          <p:cNvSpPr/>
          <p:nvPr/>
        </p:nvSpPr>
        <p:spPr>
          <a:xfrm>
            <a:off x="724314" y="4364784"/>
            <a:ext cx="1696662" cy="977827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spam-</a:t>
            </a:r>
            <a:r>
              <a:rPr lang="de-DE" err="1" smtClean="0"/>
              <a:t>central.ru</a:t>
            </a:r>
            <a:endParaRPr lang="de-DE"/>
          </a:p>
        </p:txBody>
      </p:sp>
      <p:sp>
        <p:nvSpPr>
          <p:cNvPr id="16" name="Flussdiagramm: Prozess 15"/>
          <p:cNvSpPr/>
          <p:nvPr/>
        </p:nvSpPr>
        <p:spPr>
          <a:xfrm>
            <a:off x="5199870" y="1899298"/>
            <a:ext cx="1696662" cy="977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„relay“; i.e.</a:t>
            </a:r>
            <a:br>
              <a:rPr lang="de-DE" smtClean="0"/>
            </a:br>
            <a:r>
              <a:rPr lang="de-DE" smtClean="0"/>
              <a:t>vodafone.de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874520" y="5678424"/>
            <a:ext cx="294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Heuristically, we are a small </a:t>
            </a:r>
            <a:br>
              <a:rPr lang="de-DE" smtClean="0"/>
            </a:br>
            <a:r>
              <a:rPr lang="de-DE" smtClean="0"/>
              <a:t>organization, sending out</a:t>
            </a:r>
            <a:br>
              <a:rPr lang="de-DE" smtClean="0"/>
            </a:br>
            <a:r>
              <a:rPr lang="de-DE" smtClean="0"/>
              <a:t>lots of unsolicited email.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4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Current situation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3463"/>
          </a:xfrm>
        </p:spPr>
        <p:txBody>
          <a:bodyPr>
            <a:normAutofit fontScale="92500" lnSpcReduction="20000"/>
          </a:bodyPr>
          <a:lstStyle/>
          <a:p>
            <a:r>
              <a:rPr lang="de-DE" smtClean="0"/>
              <a:t>The data series of ZEW index are consistent over 30 years</a:t>
            </a:r>
          </a:p>
          <a:p>
            <a:r>
              <a:rPr lang="de-DE" smtClean="0"/>
              <a:t>Danger: Invitation emails could be blocked, ruining our data series</a:t>
            </a:r>
            <a:r>
              <a:rPr lang="de-DE"/>
              <a:t/>
            </a:r>
            <a:br>
              <a:rPr lang="de-DE"/>
            </a:br>
            <a:endParaRPr lang="de-DE"/>
          </a:p>
          <a:p>
            <a:r>
              <a:rPr lang="de-DE" smtClean="0"/>
              <a:t>Symptoms</a:t>
            </a:r>
          </a:p>
          <a:p>
            <a:pPr lvl="1"/>
            <a:r>
              <a:rPr lang="de-DE" smtClean="0"/>
              <a:t>Frankfurter S&amp;Ls block our FMT emails</a:t>
            </a:r>
          </a:p>
          <a:p>
            <a:pPr lvl="1"/>
            <a:r>
              <a:rPr lang="de-DE" smtClean="0"/>
              <a:t>T-Online servers refuse relaying of our FMT emails</a:t>
            </a:r>
          </a:p>
          <a:p>
            <a:pPr lvl="1"/>
            <a:r>
              <a:rPr lang="de-DE" smtClean="0"/>
              <a:t>Some banks refuse our FMT </a:t>
            </a:r>
            <a:r>
              <a:rPr lang="de-DE"/>
              <a:t>emails</a:t>
            </a:r>
            <a:r>
              <a:rPr lang="de-DE" smtClean="0"/>
              <a:t>, </a:t>
            </a:r>
            <a:br>
              <a:rPr lang="de-DE" smtClean="0"/>
            </a:br>
            <a:r>
              <a:rPr lang="de-DE" smtClean="0"/>
              <a:t>because they are not sent with secure standards</a:t>
            </a:r>
          </a:p>
          <a:p>
            <a:pPr lvl="1"/>
            <a:r>
              <a:rPr lang="de-DE" smtClean="0"/>
              <a:t>Other banks blocked our emails because of Excel attachments</a:t>
            </a:r>
          </a:p>
          <a:p>
            <a:pPr lvl="1"/>
            <a:r>
              <a:rPr lang="de-DE" smtClean="0"/>
              <a:t>Providers introduce SMTP protocol quirks („ELHO“ only instead of „HELO“)</a:t>
            </a:r>
            <a:br>
              <a:rPr lang="de-DE" smtClean="0"/>
            </a:br>
            <a:r>
              <a:rPr lang="de-DE" smtClean="0"/>
              <a:t>to exclude email programs such as InxMail and Smart Serial Email</a:t>
            </a:r>
          </a:p>
          <a:p>
            <a:pPr lvl="1"/>
            <a:r>
              <a:rPr lang="de-DE" smtClean="0"/>
              <a:t>Amazon and others offer dedicated services – with „reputation management“</a:t>
            </a:r>
          </a:p>
          <a:p>
            <a:pPr lvl="1"/>
            <a:r>
              <a:rPr lang="de-DE" smtClean="0"/>
              <a:t>Google </a:t>
            </a:r>
            <a:r>
              <a:rPr lang="de-DE"/>
              <a:t>publishes „Postmaster Tools“ and lots </a:t>
            </a:r>
            <a:r>
              <a:rPr lang="de-DE" smtClean="0"/>
              <a:t>of guidelines</a:t>
            </a:r>
            <a:r>
              <a:rPr lang="de-DE"/>
              <a:t> </a:t>
            </a:r>
            <a:r>
              <a:rPr lang="de-DE" smtClean="0"/>
              <a:t>with conditions for acceptance of email</a:t>
            </a:r>
          </a:p>
        </p:txBody>
      </p:sp>
    </p:spTree>
    <p:extLst>
      <p:ext uri="{BB962C8B-B14F-4D97-AF65-F5344CB8AC3E}">
        <p14:creationId xmlns:p14="http://schemas.microsoft.com/office/powerpoint/2010/main" val="33694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Reputation</a:t>
            </a:r>
            <a:endParaRPr lang="de-DE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mtClean="0"/>
              <a:t>Email </a:t>
            </a:r>
            <a:r>
              <a:rPr lang="de-DE" err="1" smtClean="0"/>
              <a:t>servers</a:t>
            </a:r>
            <a:r>
              <a:rPr lang="de-DE" smtClean="0"/>
              <a:t> </a:t>
            </a:r>
            <a:r>
              <a:rPr lang="de-DE" err="1" smtClean="0"/>
              <a:t>have</a:t>
            </a:r>
            <a:r>
              <a:rPr lang="de-DE" smtClean="0"/>
              <a:t> a „</a:t>
            </a:r>
            <a:r>
              <a:rPr lang="de-DE" err="1" smtClean="0"/>
              <a:t>reputation</a:t>
            </a:r>
            <a:r>
              <a:rPr lang="de-DE" smtClean="0"/>
              <a:t>“</a:t>
            </a:r>
          </a:p>
          <a:p>
            <a:r>
              <a:rPr lang="de-DE" smtClean="0"/>
              <a:t>Attributes for reputation:</a:t>
            </a:r>
          </a:p>
          <a:p>
            <a:pPr lvl="1"/>
            <a:r>
              <a:rPr lang="de-DE" smtClean="0"/>
              <a:t>Content of sent emails (spam keywords)</a:t>
            </a:r>
          </a:p>
          <a:p>
            <a:pPr lvl="1"/>
            <a:r>
              <a:rPr lang="de-DE" smtClean="0"/>
              <a:t>„</a:t>
            </a:r>
            <a:r>
              <a:rPr lang="de-DE" err="1" smtClean="0"/>
              <a:t>Good</a:t>
            </a:r>
            <a:r>
              <a:rPr lang="de-DE" smtClean="0"/>
              <a:t> </a:t>
            </a:r>
            <a:r>
              <a:rPr lang="de-DE" err="1" smtClean="0"/>
              <a:t>manners</a:t>
            </a:r>
            <a:r>
              <a:rPr lang="de-DE" smtClean="0"/>
              <a:t>“ in </a:t>
            </a:r>
            <a:r>
              <a:rPr lang="de-DE" err="1" smtClean="0"/>
              <a:t>technical</a:t>
            </a:r>
            <a:r>
              <a:rPr lang="de-DE" smtClean="0"/>
              <a:t> </a:t>
            </a:r>
            <a:r>
              <a:rPr lang="de-DE" err="1" smtClean="0"/>
              <a:t>terms</a:t>
            </a:r>
            <a:endParaRPr lang="de-DE" smtClean="0"/>
          </a:p>
          <a:p>
            <a:pPr lvl="1"/>
            <a:r>
              <a:rPr lang="de-DE" err="1" smtClean="0"/>
              <a:t>Using</a:t>
            </a:r>
            <a:r>
              <a:rPr lang="de-DE" smtClean="0"/>
              <a:t> </a:t>
            </a:r>
            <a:r>
              <a:rPr lang="de-DE" err="1" smtClean="0"/>
              <a:t>most</a:t>
            </a:r>
            <a:r>
              <a:rPr lang="de-DE" smtClean="0"/>
              <a:t> </a:t>
            </a:r>
            <a:r>
              <a:rPr lang="de-DE" err="1" smtClean="0"/>
              <a:t>recent</a:t>
            </a:r>
            <a:r>
              <a:rPr lang="de-DE" smtClean="0"/>
              <a:t> </a:t>
            </a:r>
            <a:r>
              <a:rPr lang="de-DE" err="1" smtClean="0"/>
              <a:t>standards</a:t>
            </a:r>
            <a:r>
              <a:rPr lang="de-DE" smtClean="0"/>
              <a:t> (TLS encryption; thanks to Sohrab!)</a:t>
            </a:r>
          </a:p>
          <a:p>
            <a:pPr lvl="1"/>
            <a:r>
              <a:rPr lang="de-DE" err="1" smtClean="0"/>
              <a:t>Signature</a:t>
            </a:r>
            <a:r>
              <a:rPr lang="de-DE" smtClean="0"/>
              <a:t>, </a:t>
            </a:r>
            <a:r>
              <a:rPr lang="de-DE" err="1" smtClean="0"/>
              <a:t>verification</a:t>
            </a:r>
            <a:r>
              <a:rPr lang="de-DE" smtClean="0"/>
              <a:t> </a:t>
            </a:r>
            <a:r>
              <a:rPr lang="de-DE" err="1" smtClean="0"/>
              <a:t>mechanism</a:t>
            </a:r>
            <a:endParaRPr lang="de-DE"/>
          </a:p>
          <a:p>
            <a:r>
              <a:rPr lang="de-DE" err="1" smtClean="0"/>
              <a:t>Bayesian</a:t>
            </a:r>
            <a:r>
              <a:rPr lang="de-DE" smtClean="0"/>
              <a:t> filter </a:t>
            </a:r>
            <a:r>
              <a:rPr lang="de-DE"/>
              <a:t>or „AI“ </a:t>
            </a:r>
            <a:r>
              <a:rPr lang="de-DE" smtClean="0"/>
              <a:t>filter over </a:t>
            </a:r>
            <a:r>
              <a:rPr lang="de-DE" err="1" smtClean="0"/>
              <a:t>above</a:t>
            </a:r>
            <a:r>
              <a:rPr lang="de-DE" smtClean="0"/>
              <a:t> attributes yields </a:t>
            </a:r>
            <a:br>
              <a:rPr lang="de-DE" smtClean="0"/>
            </a:br>
            <a:r>
              <a:rPr lang="de-DE" smtClean="0"/>
              <a:t>a </a:t>
            </a:r>
            <a:r>
              <a:rPr lang="de-DE" i="1" err="1" smtClean="0"/>
              <a:t>reputation</a:t>
            </a:r>
            <a:endParaRPr lang="de-DE" i="1"/>
          </a:p>
          <a:p>
            <a:r>
              <a:rPr lang="de-DE" smtClean="0"/>
              <a:t>Reputation is compiled over time into </a:t>
            </a:r>
            <a:r>
              <a:rPr lang="de-DE" smtClean="0">
                <a:hlinkClick r:id="rId2"/>
              </a:rPr>
              <a:t>public databases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by large </a:t>
            </a:r>
            <a:r>
              <a:rPr lang="de-DE" err="1" smtClean="0"/>
              <a:t>players</a:t>
            </a:r>
            <a:r>
              <a:rPr lang="de-DE" smtClean="0"/>
              <a:t> (</a:t>
            </a:r>
            <a:r>
              <a:rPr lang="de-DE" err="1" smtClean="0"/>
              <a:t>gmail.com</a:t>
            </a:r>
            <a:r>
              <a:rPr lang="de-DE" smtClean="0"/>
              <a:t>, web.de, ...)</a:t>
            </a:r>
          </a:p>
          <a:p>
            <a:endParaRPr lang="de-DE" smtClean="0"/>
          </a:p>
          <a:p>
            <a:pPr lvl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390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Measures to safeguard our mass mailings</a:t>
            </a:r>
            <a:endParaRPr lang="de-DE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smtClean="0"/>
              <a:t>Access restriction (IP-ranges, SMTP login)</a:t>
            </a:r>
          </a:p>
          <a:p>
            <a:r>
              <a:rPr lang="de-DE" smtClean="0"/>
              <a:t>Automation of  renewal of notary seal</a:t>
            </a:r>
          </a:p>
          <a:p>
            <a:r>
              <a:rPr lang="de-DE" smtClean="0"/>
              <a:t>Monitoring</a:t>
            </a:r>
          </a:p>
          <a:p>
            <a:pPr lvl="1"/>
            <a:r>
              <a:rPr lang="de-DE" smtClean="0"/>
              <a:t>Server log</a:t>
            </a:r>
          </a:p>
          <a:p>
            <a:pPr lvl="2"/>
            <a:r>
              <a:rPr lang="de-DE" smtClean="0"/>
              <a:t>i.e.  </a:t>
            </a:r>
            <a:r>
              <a:rPr lang="de-DE" err="1" smtClean="0"/>
              <a:t>refused</a:t>
            </a:r>
            <a:r>
              <a:rPr lang="de-DE" smtClean="0"/>
              <a:t>, but not </a:t>
            </a:r>
            <a:r>
              <a:rPr lang="de-DE" err="1" smtClean="0"/>
              <a:t>connection</a:t>
            </a:r>
            <a:r>
              <a:rPr lang="de-DE" smtClean="0"/>
              <a:t> </a:t>
            </a:r>
            <a:r>
              <a:rPr lang="de-DE" err="1" smtClean="0"/>
              <a:t>refused</a:t>
            </a:r>
            <a:endParaRPr lang="de-DE" smtClean="0"/>
          </a:p>
          <a:p>
            <a:pPr lvl="1"/>
            <a:r>
              <a:rPr lang="de-DE" smtClean="0"/>
              <a:t>Domain reputation: postmaster.google.com, </a:t>
            </a:r>
            <a:r>
              <a:rPr lang="de-DE" smtClean="0">
                <a:hlinkClick r:id="rId2"/>
              </a:rPr>
              <a:t>IP reputation</a:t>
            </a:r>
            <a:endParaRPr lang="de-DE" smtClean="0"/>
          </a:p>
          <a:p>
            <a:pPr lvl="1"/>
            <a:r>
              <a:rPr lang="de-DE" smtClean="0"/>
              <a:t>Alarm mechanism</a:t>
            </a:r>
            <a:endParaRPr lang="de-DE"/>
          </a:p>
          <a:p>
            <a:r>
              <a:rPr lang="de-DE" err="1" smtClean="0"/>
              <a:t>Good</a:t>
            </a:r>
            <a:r>
              <a:rPr lang="de-DE" smtClean="0"/>
              <a:t> </a:t>
            </a:r>
            <a:r>
              <a:rPr lang="de-DE" err="1" smtClean="0"/>
              <a:t>behavior</a:t>
            </a:r>
            <a:r>
              <a:rPr lang="de-DE" smtClean="0"/>
              <a:t> </a:t>
            </a:r>
            <a:r>
              <a:rPr lang="de-DE" err="1" smtClean="0"/>
              <a:t>and</a:t>
            </a:r>
            <a:r>
              <a:rPr lang="de-DE" smtClean="0"/>
              <a:t> „</a:t>
            </a:r>
            <a:r>
              <a:rPr lang="de-DE" err="1" smtClean="0"/>
              <a:t>attributes</a:t>
            </a:r>
            <a:r>
              <a:rPr lang="de-DE" smtClean="0"/>
              <a:t>“ </a:t>
            </a:r>
            <a:r>
              <a:rPr lang="de-DE" err="1" smtClean="0"/>
              <a:t>from</a:t>
            </a:r>
            <a:r>
              <a:rPr lang="de-DE" smtClean="0"/>
              <a:t> </a:t>
            </a:r>
            <a:r>
              <a:rPr lang="de-DE" err="1" smtClean="0"/>
              <a:t>previous</a:t>
            </a:r>
            <a:r>
              <a:rPr lang="de-DE" smtClean="0"/>
              <a:t> slice</a:t>
            </a:r>
          </a:p>
          <a:p>
            <a:pPr lvl="1"/>
            <a:r>
              <a:rPr lang="de-DE" err="1" smtClean="0"/>
              <a:t>No</a:t>
            </a:r>
            <a:r>
              <a:rPr lang="de-DE" smtClean="0"/>
              <a:t> </a:t>
            </a:r>
            <a:r>
              <a:rPr lang="de-DE" err="1" smtClean="0"/>
              <a:t>attachments</a:t>
            </a:r>
            <a:r>
              <a:rPr lang="de-DE" smtClean="0"/>
              <a:t>, but </a:t>
            </a:r>
            <a:r>
              <a:rPr lang="de-DE" err="1" smtClean="0"/>
              <a:t>download</a:t>
            </a:r>
            <a:r>
              <a:rPr lang="de-DE" smtClean="0"/>
              <a:t> links</a:t>
            </a:r>
          </a:p>
          <a:p>
            <a:pPr lvl="1"/>
            <a:r>
              <a:rPr lang="de-DE" smtClean="0"/>
              <a:t>Encryption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traffic</a:t>
            </a:r>
            <a:r>
              <a:rPr lang="de-DE" smtClean="0"/>
              <a:t> (so </a:t>
            </a:r>
            <a:r>
              <a:rPr lang="de-DE" err="1" smtClean="0"/>
              <a:t>called</a:t>
            </a:r>
            <a:r>
              <a:rPr lang="de-DE" smtClean="0"/>
              <a:t> TLS, equivalent of http</a:t>
            </a:r>
            <a:r>
              <a:rPr lang="de-DE" b="1" smtClean="0"/>
              <a:t>s</a:t>
            </a:r>
            <a:r>
              <a:rPr lang="de-DE" smtClean="0"/>
              <a:t>)</a:t>
            </a:r>
          </a:p>
          <a:p>
            <a:pPr lvl="1"/>
            <a:r>
              <a:rPr lang="de-DE" err="1" smtClean="0"/>
              <a:t>Signature</a:t>
            </a:r>
            <a:r>
              <a:rPr lang="de-DE" smtClean="0"/>
              <a:t> („</a:t>
            </a:r>
            <a:r>
              <a:rPr lang="de-DE" err="1" smtClean="0"/>
              <a:t>notary</a:t>
            </a:r>
            <a:r>
              <a:rPr lang="de-DE" smtClean="0"/>
              <a:t> </a:t>
            </a:r>
            <a:r>
              <a:rPr lang="de-DE" err="1" smtClean="0"/>
              <a:t>seal</a:t>
            </a:r>
            <a:r>
              <a:rPr lang="de-DE" smtClean="0"/>
              <a:t>“)</a:t>
            </a:r>
            <a:br>
              <a:rPr lang="de-DE" smtClean="0"/>
            </a:br>
            <a:endParaRPr lang="de-DE" smtClean="0"/>
          </a:p>
          <a:p>
            <a:r>
              <a:rPr lang="de-DE" smtClean="0"/>
              <a:t>Demo: Signature</a:t>
            </a:r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675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ussdiagramm: Alternativer Prozess 33"/>
          <p:cNvSpPr/>
          <p:nvPr/>
        </p:nvSpPr>
        <p:spPr>
          <a:xfrm>
            <a:off x="2053253" y="431933"/>
            <a:ext cx="2377600" cy="153186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„Certification auth.“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Nach rechts gekrümmter Pfeil 16"/>
          <p:cNvSpPr/>
          <p:nvPr/>
        </p:nvSpPr>
        <p:spPr>
          <a:xfrm flipV="1">
            <a:off x="905085" y="1128888"/>
            <a:ext cx="1491731" cy="3170836"/>
          </a:xfrm>
          <a:prstGeom prst="curvedRightArrow">
            <a:avLst>
              <a:gd name="adj1" fmla="val 10299"/>
              <a:gd name="adj2" fmla="val 24020"/>
              <a:gd name="adj3" fmla="val 16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053253" y="2809875"/>
            <a:ext cx="2377601" cy="2686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smtClean="0">
                <a:solidFill>
                  <a:schemeClr val="tx2"/>
                </a:solidFill>
              </a:rPr>
              <a:t>zimbra.zew.de</a:t>
            </a:r>
            <a:endParaRPr lang="de-DE" sz="2400">
              <a:solidFill>
                <a:schemeClr val="tx2"/>
              </a:solidFill>
            </a:endParaRPr>
          </a:p>
        </p:txBody>
      </p:sp>
      <p:sp>
        <p:nvSpPr>
          <p:cNvPr id="4" name="Flussdiagramm: Prozess 3"/>
          <p:cNvSpPr/>
          <p:nvPr/>
        </p:nvSpPr>
        <p:spPr>
          <a:xfrm>
            <a:off x="2392035" y="942975"/>
            <a:ext cx="1696662" cy="7972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Notary</a:t>
            </a:r>
            <a:br>
              <a:rPr lang="de-DE" smtClean="0"/>
            </a:br>
            <a:r>
              <a:rPr lang="de-DE" smtClean="0"/>
              <a:t>seal</a:t>
            </a:r>
            <a:endParaRPr lang="de-DE"/>
          </a:p>
        </p:txBody>
      </p:sp>
      <p:sp>
        <p:nvSpPr>
          <p:cNvPr id="6" name="Flussdiagramm: Prozess 5"/>
          <p:cNvSpPr/>
          <p:nvPr/>
        </p:nvSpPr>
        <p:spPr>
          <a:xfrm>
            <a:off x="2391365" y="3610949"/>
            <a:ext cx="1696662" cy="477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web server</a:t>
            </a:r>
            <a:endParaRPr lang="de-DE"/>
          </a:p>
        </p:txBody>
      </p:sp>
      <p:cxnSp>
        <p:nvCxnSpPr>
          <p:cNvPr id="8" name="Gewinkelte Verbindung 7"/>
          <p:cNvCxnSpPr>
            <a:stCxn id="4" idx="2"/>
            <a:endCxn id="44" idx="0"/>
          </p:cNvCxnSpPr>
          <p:nvPr/>
        </p:nvCxnSpPr>
        <p:spPr>
          <a:xfrm rot="16200000" flipH="1">
            <a:off x="2706408" y="2274228"/>
            <a:ext cx="1069605" cy="168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Prozess 8"/>
          <p:cNvSpPr/>
          <p:nvPr/>
        </p:nvSpPr>
        <p:spPr>
          <a:xfrm>
            <a:off x="2392035" y="4616471"/>
            <a:ext cx="1696662" cy="6146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 email</a:t>
            </a:r>
            <a:br>
              <a:rPr lang="de-DE" smtClean="0"/>
            </a:br>
            <a:r>
              <a:rPr lang="de-DE" smtClean="0"/>
              <a:t>services</a:t>
            </a:r>
            <a:endParaRPr lang="de-DE"/>
          </a:p>
        </p:txBody>
      </p:sp>
      <p:cxnSp>
        <p:nvCxnSpPr>
          <p:cNvPr id="11" name="Gewinkelte Verbindung 10"/>
          <p:cNvCxnSpPr>
            <a:stCxn id="6" idx="2"/>
            <a:endCxn id="9" idx="0"/>
          </p:cNvCxnSpPr>
          <p:nvPr/>
        </p:nvCxnSpPr>
        <p:spPr>
          <a:xfrm rot="16200000" flipH="1">
            <a:off x="2976001" y="4352106"/>
            <a:ext cx="528060" cy="6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9" idx="3"/>
          </p:cNvCxnSpPr>
          <p:nvPr/>
        </p:nvCxnSpPr>
        <p:spPr>
          <a:xfrm flipV="1">
            <a:off x="4088697" y="3463771"/>
            <a:ext cx="1350668" cy="1460046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efaltete Ecke 22"/>
          <p:cNvSpPr/>
          <p:nvPr/>
        </p:nvSpPr>
        <p:spPr>
          <a:xfrm>
            <a:off x="4192788" y="5899848"/>
            <a:ext cx="1334683" cy="466837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Emails</a:t>
            </a:r>
            <a:endParaRPr lang="de-DE"/>
          </a:p>
        </p:txBody>
      </p:sp>
      <p:sp>
        <p:nvSpPr>
          <p:cNvPr id="24" name="Gefaltete Ecke 23"/>
          <p:cNvSpPr/>
          <p:nvPr/>
        </p:nvSpPr>
        <p:spPr>
          <a:xfrm>
            <a:off x="5834729" y="5889460"/>
            <a:ext cx="1334683" cy="466837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Emails</a:t>
            </a:r>
            <a:endParaRPr lang="de-DE"/>
          </a:p>
        </p:txBody>
      </p:sp>
      <p:sp>
        <p:nvSpPr>
          <p:cNvPr id="25" name="Gefaltete Ecke 24"/>
          <p:cNvSpPr/>
          <p:nvPr/>
        </p:nvSpPr>
        <p:spPr>
          <a:xfrm>
            <a:off x="7476670" y="5889459"/>
            <a:ext cx="1334683" cy="466837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Emails</a:t>
            </a:r>
            <a:endParaRPr lang="de-DE"/>
          </a:p>
        </p:txBody>
      </p:sp>
      <p:cxnSp>
        <p:nvCxnSpPr>
          <p:cNvPr id="29" name="Gewinkelte Verbindung 28"/>
          <p:cNvCxnSpPr/>
          <p:nvPr/>
        </p:nvCxnSpPr>
        <p:spPr>
          <a:xfrm>
            <a:off x="4755059" y="5740822"/>
            <a:ext cx="3388952" cy="3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/>
          <p:nvPr/>
        </p:nvCxnSpPr>
        <p:spPr>
          <a:xfrm rot="10800000">
            <a:off x="6287697" y="3225040"/>
            <a:ext cx="1276125" cy="44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faltete Ecke 37"/>
          <p:cNvSpPr/>
          <p:nvPr/>
        </p:nvSpPr>
        <p:spPr>
          <a:xfrm>
            <a:off x="7744810" y="3837700"/>
            <a:ext cx="1334683" cy="466837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Emails</a:t>
            </a:r>
            <a:endParaRPr lang="de-DE"/>
          </a:p>
        </p:txBody>
      </p:sp>
      <p:cxnSp>
        <p:nvCxnSpPr>
          <p:cNvPr id="39" name="Gewinkelte Verbindung 38"/>
          <p:cNvCxnSpPr>
            <a:stCxn id="25" idx="0"/>
            <a:endCxn id="38" idx="2"/>
          </p:cNvCxnSpPr>
          <p:nvPr/>
        </p:nvCxnSpPr>
        <p:spPr>
          <a:xfrm rot="5400000" flipH="1" flipV="1">
            <a:off x="7485621" y="4962928"/>
            <a:ext cx="1584922" cy="26814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/>
          <p:cNvSpPr/>
          <p:nvPr/>
        </p:nvSpPr>
        <p:spPr>
          <a:xfrm>
            <a:off x="366007" y="2599665"/>
            <a:ext cx="1113693" cy="2930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renewal</a:t>
            </a:r>
            <a:endParaRPr lang="de-DE"/>
          </a:p>
        </p:txBody>
      </p:sp>
      <p:cxnSp>
        <p:nvCxnSpPr>
          <p:cNvPr id="46" name="Gewinkelte Verbindung 45"/>
          <p:cNvCxnSpPr>
            <a:endCxn id="4" idx="3"/>
          </p:cNvCxnSpPr>
          <p:nvPr/>
        </p:nvCxnSpPr>
        <p:spPr>
          <a:xfrm rot="10800000">
            <a:off x="4088697" y="1341624"/>
            <a:ext cx="3475124" cy="188784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faltete Ecke 27"/>
          <p:cNvSpPr/>
          <p:nvPr/>
        </p:nvSpPr>
        <p:spPr>
          <a:xfrm>
            <a:off x="10110058" y="3837700"/>
            <a:ext cx="1334683" cy="466837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Emails</a:t>
            </a:r>
            <a:endParaRPr lang="de-DE"/>
          </a:p>
        </p:txBody>
      </p:sp>
      <p:cxnSp>
        <p:nvCxnSpPr>
          <p:cNvPr id="30" name="Gewinkelte Verbindung 29"/>
          <p:cNvCxnSpPr>
            <a:stCxn id="38" idx="3"/>
            <a:endCxn id="28" idx="1"/>
          </p:cNvCxnSpPr>
          <p:nvPr/>
        </p:nvCxnSpPr>
        <p:spPr>
          <a:xfrm>
            <a:off x="9079493" y="4071119"/>
            <a:ext cx="1030565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endCxn id="4" idx="3"/>
          </p:cNvCxnSpPr>
          <p:nvPr/>
        </p:nvCxnSpPr>
        <p:spPr>
          <a:xfrm rot="10800000">
            <a:off x="4088697" y="1341624"/>
            <a:ext cx="5840372" cy="1883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Alternativer Prozess 31"/>
          <p:cNvSpPr/>
          <p:nvPr/>
        </p:nvSpPr>
        <p:spPr>
          <a:xfrm>
            <a:off x="7563821" y="2740550"/>
            <a:ext cx="1696662" cy="97782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relay</a:t>
            </a:r>
            <a:br>
              <a:rPr lang="de-DE" smtClean="0">
                <a:solidFill>
                  <a:schemeClr val="tx1"/>
                </a:solidFill>
              </a:rPr>
            </a:br>
            <a:r>
              <a:rPr lang="de-DE" smtClean="0">
                <a:solidFill>
                  <a:schemeClr val="tx1"/>
                </a:solidFill>
              </a:rPr>
              <a:t>i.e.</a:t>
            </a:r>
            <a:br>
              <a:rPr lang="de-DE" smtClean="0">
                <a:solidFill>
                  <a:schemeClr val="tx1"/>
                </a:solidFill>
              </a:rPr>
            </a:br>
            <a:r>
              <a:rPr lang="de-DE" smtClean="0">
                <a:solidFill>
                  <a:schemeClr val="tx1"/>
                </a:solidFill>
              </a:rPr>
              <a:t>t-online.de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Flussdiagramm: Alternativer Prozess 26"/>
          <p:cNvSpPr/>
          <p:nvPr/>
        </p:nvSpPr>
        <p:spPr>
          <a:xfrm>
            <a:off x="9929069" y="2736126"/>
            <a:ext cx="1696662" cy="97782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destination</a:t>
            </a:r>
            <a:br>
              <a:rPr lang="de-DE" smtClean="0">
                <a:solidFill>
                  <a:schemeClr val="tx1"/>
                </a:solidFill>
              </a:rPr>
            </a:br>
            <a:r>
              <a:rPr lang="de-DE" smtClean="0">
                <a:solidFill>
                  <a:schemeClr val="tx1"/>
                </a:solidFill>
              </a:rPr>
              <a:t>web.de</a:t>
            </a:r>
            <a:br>
              <a:rPr lang="de-DE" smtClean="0">
                <a:solidFill>
                  <a:schemeClr val="tx1"/>
                </a:solidFill>
              </a:rPr>
            </a:br>
            <a:r>
              <a:rPr lang="de-DE">
                <a:solidFill>
                  <a:schemeClr val="tx1"/>
                </a:solidFill>
              </a:rPr>
              <a:t>baaderbank.de</a:t>
            </a:r>
          </a:p>
        </p:txBody>
      </p:sp>
      <p:sp>
        <p:nvSpPr>
          <p:cNvPr id="18" name="Flussdiagramm: Alternativer Prozess 17"/>
          <p:cNvSpPr/>
          <p:nvPr/>
        </p:nvSpPr>
        <p:spPr>
          <a:xfrm>
            <a:off x="4591034" y="2986309"/>
            <a:ext cx="1696662" cy="47746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DNS server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1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7" grpId="0" animBg="1"/>
      <p:bldP spid="44" grpId="0" animBg="1"/>
      <p:bldP spid="4" grpId="0" animBg="1"/>
      <p:bldP spid="6" grpId="0" animBg="1"/>
      <p:bldP spid="9" grpId="0" animBg="1"/>
      <p:bldP spid="23" grpId="0" animBg="1"/>
      <p:bldP spid="24" grpId="0" animBg="1"/>
      <p:bldP spid="25" grpId="0" animBg="1"/>
      <p:bldP spid="38" grpId="0" animBg="1"/>
      <p:bldP spid="45" grpId="0" animBg="1"/>
      <p:bldP spid="28" grpId="0" animBg="1"/>
      <p:bldP spid="32" grpId="0" animBg="1"/>
      <p:bldP spid="2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Breitbild</PresentationFormat>
  <Paragraphs>69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Funny but little substance</vt:lpstr>
      <vt:lpstr>A boring topic – but with substance</vt:lpstr>
      <vt:lpstr>The world of email servers</vt:lpstr>
      <vt:lpstr>Current situation</vt:lpstr>
      <vt:lpstr>Reputation</vt:lpstr>
      <vt:lpstr>Measures to safeguard our mass mailings</vt:lpstr>
      <vt:lpstr>PowerPoint-Präsentation</vt:lpstr>
    </vt:vector>
  </TitlesOfParts>
  <Company>ZEW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Buchmann</dc:creator>
  <cp:lastModifiedBy>Peter Buchmann</cp:lastModifiedBy>
  <cp:revision>98</cp:revision>
  <dcterms:created xsi:type="dcterms:W3CDTF">2022-01-26T09:27:14Z</dcterms:created>
  <dcterms:modified xsi:type="dcterms:W3CDTF">2022-02-09T10:05:34Z</dcterms:modified>
</cp:coreProperties>
</file>