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B861"/>
    <a:srgbClr val="E6CF2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1186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61723-6418-4F9F-A58C-FCFD8D28DFB6}" type="doc">
      <dgm:prSet loTypeId="urn:microsoft.com/office/officeart/2008/layout/RadialCluster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7B28FCE-7D19-45A0-A415-CF8451825CD8}">
      <dgm:prSet phldrT="[Text]" custT="1"/>
      <dgm:spPr>
        <a:solidFill>
          <a:srgbClr val="D7B861"/>
        </a:solidFill>
      </dgm:spPr>
      <dgm:t>
        <a:bodyPr/>
        <a:lstStyle/>
        <a:p>
          <a:r>
            <a:rPr lang="en-IN" sz="1200" b="1" dirty="0">
              <a:solidFill>
                <a:schemeClr val="tx1"/>
              </a:solidFill>
            </a:rPr>
            <a:t>E-Commerce</a:t>
          </a:r>
        </a:p>
      </dgm:t>
    </dgm:pt>
    <dgm:pt modelId="{97BBB109-E41E-486D-A497-60FEA9678EF3}" type="parTrans" cxnId="{9D5901F2-CF35-4FA3-B448-0C6E9EED29C8}">
      <dgm:prSet/>
      <dgm:spPr/>
      <dgm:t>
        <a:bodyPr/>
        <a:lstStyle/>
        <a:p>
          <a:endParaRPr lang="en-IN"/>
        </a:p>
      </dgm:t>
    </dgm:pt>
    <dgm:pt modelId="{6F297FEC-AD0E-4A27-B16A-3E70E0153576}" type="sibTrans" cxnId="{9D5901F2-CF35-4FA3-B448-0C6E9EED29C8}">
      <dgm:prSet/>
      <dgm:spPr/>
      <dgm:t>
        <a:bodyPr/>
        <a:lstStyle/>
        <a:p>
          <a:endParaRPr lang="en-IN"/>
        </a:p>
      </dgm:t>
    </dgm:pt>
    <dgm:pt modelId="{BDADA676-176A-4635-A9DD-23047447D098}">
      <dgm:prSet phldrT="[Text]" custT="1"/>
      <dgm:spPr>
        <a:solidFill>
          <a:srgbClr val="D7B861"/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FRONT END</a:t>
          </a:r>
          <a:r>
            <a:rPr lang="en-US" sz="1200" b="1" dirty="0"/>
            <a:t>: HTML, CSS, Android.</a:t>
          </a:r>
          <a:endParaRPr lang="en-IN" sz="1200" b="1" dirty="0"/>
        </a:p>
      </dgm:t>
    </dgm:pt>
    <dgm:pt modelId="{9B38FA82-20C1-4CC0-8975-67CB0D815FCC}" type="parTrans" cxnId="{08FA313B-F74C-44A7-B6CE-322333313C11}">
      <dgm:prSet/>
      <dgm:spPr/>
      <dgm:t>
        <a:bodyPr/>
        <a:lstStyle/>
        <a:p>
          <a:endParaRPr lang="en-IN"/>
        </a:p>
      </dgm:t>
    </dgm:pt>
    <dgm:pt modelId="{ED3111E4-6E10-4566-B8DF-07DA959941E3}" type="sibTrans" cxnId="{08FA313B-F74C-44A7-B6CE-322333313C11}">
      <dgm:prSet/>
      <dgm:spPr/>
      <dgm:t>
        <a:bodyPr/>
        <a:lstStyle/>
        <a:p>
          <a:endParaRPr lang="en-IN"/>
        </a:p>
      </dgm:t>
    </dgm:pt>
    <dgm:pt modelId="{EF268DA3-D416-4B09-9DE3-85F338E28E62}">
      <dgm:prSet phldrT="[Text]" custT="1"/>
      <dgm:spPr>
        <a:solidFill>
          <a:srgbClr val="D7B861"/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Database</a:t>
          </a:r>
          <a:r>
            <a:rPr lang="en-US" sz="1400" b="1" dirty="0"/>
            <a:t> </a:t>
          </a:r>
          <a:r>
            <a:rPr lang="en-US" sz="1400" dirty="0"/>
            <a:t>: Mongo Database, MySQL Database</a:t>
          </a:r>
          <a:endParaRPr lang="en-IN" sz="1400" dirty="0"/>
        </a:p>
      </dgm:t>
    </dgm:pt>
    <dgm:pt modelId="{4DE1D166-3285-4528-AE5A-27551C7D999A}" type="parTrans" cxnId="{BF42FA28-0B26-493F-A45A-4066155C0C72}">
      <dgm:prSet/>
      <dgm:spPr/>
      <dgm:t>
        <a:bodyPr/>
        <a:lstStyle/>
        <a:p>
          <a:endParaRPr lang="en-IN"/>
        </a:p>
      </dgm:t>
    </dgm:pt>
    <dgm:pt modelId="{D44C4780-A46B-4AB3-BC73-9AF05F788AB7}" type="sibTrans" cxnId="{BF42FA28-0B26-493F-A45A-4066155C0C72}">
      <dgm:prSet/>
      <dgm:spPr/>
      <dgm:t>
        <a:bodyPr/>
        <a:lstStyle/>
        <a:p>
          <a:endParaRPr lang="en-IN"/>
        </a:p>
      </dgm:t>
    </dgm:pt>
    <dgm:pt modelId="{E8B1FBE2-79AA-4816-9007-CAB8FF81CE37}">
      <dgm:prSet phldrT="[Text]" custT="1"/>
      <dgm:spPr>
        <a:solidFill>
          <a:srgbClr val="D7B861"/>
        </a:solidFill>
        <a:ln>
          <a:solidFill>
            <a:srgbClr val="D7B861"/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Server Side </a:t>
          </a:r>
          <a:r>
            <a:rPr lang="en-US" sz="1400" b="1" dirty="0"/>
            <a:t>: </a:t>
          </a:r>
          <a:r>
            <a:rPr lang="en-US" sz="1400" b="1" dirty="0" err="1"/>
            <a:t>NodeJS,Python</a:t>
          </a:r>
          <a:r>
            <a:rPr lang="en-US" sz="1400" b="1" dirty="0"/>
            <a:t>, PHP, JSP, other open APIs</a:t>
          </a:r>
          <a:endParaRPr lang="en-IN" sz="1400" b="1" dirty="0"/>
        </a:p>
      </dgm:t>
    </dgm:pt>
    <dgm:pt modelId="{F4D700CB-EC7E-43CE-8D8C-6721870A1B49}" type="parTrans" cxnId="{0907D20E-0AB1-437B-B049-C29E8412C1DB}">
      <dgm:prSet/>
      <dgm:spPr/>
      <dgm:t>
        <a:bodyPr/>
        <a:lstStyle/>
        <a:p>
          <a:endParaRPr lang="en-IN"/>
        </a:p>
      </dgm:t>
    </dgm:pt>
    <dgm:pt modelId="{C2979537-43D5-424E-8F1B-8A351124D3FC}" type="sibTrans" cxnId="{0907D20E-0AB1-437B-B049-C29E8412C1DB}">
      <dgm:prSet/>
      <dgm:spPr/>
      <dgm:t>
        <a:bodyPr/>
        <a:lstStyle/>
        <a:p>
          <a:endParaRPr lang="en-IN"/>
        </a:p>
      </dgm:t>
    </dgm:pt>
    <dgm:pt modelId="{8120345B-133A-4B1A-AED1-1BEBC7C51838}" type="pres">
      <dgm:prSet presAssocID="{65C61723-6418-4F9F-A58C-FCFD8D28DFB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C1C396B6-74A9-4E6D-87F4-50565C0E249D}" type="pres">
      <dgm:prSet presAssocID="{D7B28FCE-7D19-45A0-A415-CF8451825CD8}" presName="singleCycle" presStyleCnt="0"/>
      <dgm:spPr/>
    </dgm:pt>
    <dgm:pt modelId="{BDA25621-D56E-4A5D-9708-5713D6DA5D01}" type="pres">
      <dgm:prSet presAssocID="{D7B28FCE-7D19-45A0-A415-CF8451825CD8}" presName="singleCenter" presStyleLbl="node1" presStyleIdx="0" presStyleCnt="4" custScaleX="137248" custScaleY="61576" custLinFactNeighborX="-2623" custLinFactNeighborY="-20801">
        <dgm:presLayoutVars>
          <dgm:chMax val="7"/>
          <dgm:chPref val="7"/>
        </dgm:presLayoutVars>
      </dgm:prSet>
      <dgm:spPr/>
      <dgm:t>
        <a:bodyPr/>
        <a:lstStyle/>
        <a:p>
          <a:endParaRPr lang="en-IN"/>
        </a:p>
      </dgm:t>
    </dgm:pt>
    <dgm:pt modelId="{951FD513-B4B6-4A9E-8658-AD621EF35A77}" type="pres">
      <dgm:prSet presAssocID="{9B38FA82-20C1-4CC0-8975-67CB0D815FCC}" presName="Name56" presStyleLbl="parChTrans1D2" presStyleIdx="0" presStyleCnt="3"/>
      <dgm:spPr/>
      <dgm:t>
        <a:bodyPr/>
        <a:lstStyle/>
        <a:p>
          <a:endParaRPr lang="en-IN"/>
        </a:p>
      </dgm:t>
    </dgm:pt>
    <dgm:pt modelId="{6EC5EF1B-A49F-4D0D-A05F-9C2F25D6FE41}" type="pres">
      <dgm:prSet presAssocID="{BDADA676-176A-4635-A9DD-23047447D098}" presName="text0" presStyleLbl="node1" presStyleIdx="1" presStyleCnt="4" custScaleX="229194" custScaleY="98579" custRadScaleRad="98491" custRadScaleInc="-275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A38371-3356-4C9F-B593-3AF472BB8E2D}" type="pres">
      <dgm:prSet presAssocID="{4DE1D166-3285-4528-AE5A-27551C7D999A}" presName="Name56" presStyleLbl="parChTrans1D2" presStyleIdx="1" presStyleCnt="3"/>
      <dgm:spPr/>
      <dgm:t>
        <a:bodyPr/>
        <a:lstStyle/>
        <a:p>
          <a:endParaRPr lang="en-IN"/>
        </a:p>
      </dgm:t>
    </dgm:pt>
    <dgm:pt modelId="{A6849B33-EAD8-4CEC-859D-FC3CD671A314}" type="pres">
      <dgm:prSet presAssocID="{EF268DA3-D416-4B09-9DE3-85F338E28E62}" presName="text0" presStyleLbl="node1" presStyleIdx="2" presStyleCnt="4" custScaleX="360837" custScaleY="144450" custRadScaleRad="91084" custRadScaleInc="-154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B5D7AE-C5CB-4CA8-8A63-C90C58B0EE95}" type="pres">
      <dgm:prSet presAssocID="{F4D700CB-EC7E-43CE-8D8C-6721870A1B49}" presName="Name56" presStyleLbl="parChTrans1D2" presStyleIdx="2" presStyleCnt="3"/>
      <dgm:spPr/>
      <dgm:t>
        <a:bodyPr/>
        <a:lstStyle/>
        <a:p>
          <a:endParaRPr lang="en-IN"/>
        </a:p>
      </dgm:t>
    </dgm:pt>
    <dgm:pt modelId="{4524CB33-6945-4CE3-B8EF-0F8EE3263A32}" type="pres">
      <dgm:prSet presAssocID="{E8B1FBE2-79AA-4816-9007-CAB8FF81CE37}" presName="text0" presStyleLbl="node1" presStyleIdx="3" presStyleCnt="4" custScaleX="396096" custScaleY="147716" custRadScaleRad="95929" custRadScaleInc="1726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496E19F-654D-451E-832D-2691725CC74A}" type="presOf" srcId="{D7B28FCE-7D19-45A0-A415-CF8451825CD8}" destId="{BDA25621-D56E-4A5D-9708-5713D6DA5D01}" srcOrd="0" destOrd="0" presId="urn:microsoft.com/office/officeart/2008/layout/RadialCluster"/>
    <dgm:cxn modelId="{CFD626BA-9112-4C08-9A0B-7ACC6D3E881B}" type="presOf" srcId="{BDADA676-176A-4635-A9DD-23047447D098}" destId="{6EC5EF1B-A49F-4D0D-A05F-9C2F25D6FE41}" srcOrd="0" destOrd="0" presId="urn:microsoft.com/office/officeart/2008/layout/RadialCluster"/>
    <dgm:cxn modelId="{9D5901F2-CF35-4FA3-B448-0C6E9EED29C8}" srcId="{65C61723-6418-4F9F-A58C-FCFD8D28DFB6}" destId="{D7B28FCE-7D19-45A0-A415-CF8451825CD8}" srcOrd="0" destOrd="0" parTransId="{97BBB109-E41E-486D-A497-60FEA9678EF3}" sibTransId="{6F297FEC-AD0E-4A27-B16A-3E70E0153576}"/>
    <dgm:cxn modelId="{2E19D90E-E47F-447D-8FA8-D3AFB50D47E2}" type="presOf" srcId="{65C61723-6418-4F9F-A58C-FCFD8D28DFB6}" destId="{8120345B-133A-4B1A-AED1-1BEBC7C51838}" srcOrd="0" destOrd="0" presId="urn:microsoft.com/office/officeart/2008/layout/RadialCluster"/>
    <dgm:cxn modelId="{EF74D048-FAAA-493F-8655-776C1B6F9C48}" type="presOf" srcId="{4DE1D166-3285-4528-AE5A-27551C7D999A}" destId="{4FA38371-3356-4C9F-B593-3AF472BB8E2D}" srcOrd="0" destOrd="0" presId="urn:microsoft.com/office/officeart/2008/layout/RadialCluster"/>
    <dgm:cxn modelId="{0907D20E-0AB1-437B-B049-C29E8412C1DB}" srcId="{D7B28FCE-7D19-45A0-A415-CF8451825CD8}" destId="{E8B1FBE2-79AA-4816-9007-CAB8FF81CE37}" srcOrd="2" destOrd="0" parTransId="{F4D700CB-EC7E-43CE-8D8C-6721870A1B49}" sibTransId="{C2979537-43D5-424E-8F1B-8A351124D3FC}"/>
    <dgm:cxn modelId="{08FA313B-F74C-44A7-B6CE-322333313C11}" srcId="{D7B28FCE-7D19-45A0-A415-CF8451825CD8}" destId="{BDADA676-176A-4635-A9DD-23047447D098}" srcOrd="0" destOrd="0" parTransId="{9B38FA82-20C1-4CC0-8975-67CB0D815FCC}" sibTransId="{ED3111E4-6E10-4566-B8DF-07DA959941E3}"/>
    <dgm:cxn modelId="{930D9B8B-B29C-4B05-BF63-C744B3583880}" type="presOf" srcId="{EF268DA3-D416-4B09-9DE3-85F338E28E62}" destId="{A6849B33-EAD8-4CEC-859D-FC3CD671A314}" srcOrd="0" destOrd="0" presId="urn:microsoft.com/office/officeart/2008/layout/RadialCluster"/>
    <dgm:cxn modelId="{00B3352B-D508-4600-88BD-35B60278BEA0}" type="presOf" srcId="{9B38FA82-20C1-4CC0-8975-67CB0D815FCC}" destId="{951FD513-B4B6-4A9E-8658-AD621EF35A77}" srcOrd="0" destOrd="0" presId="urn:microsoft.com/office/officeart/2008/layout/RadialCluster"/>
    <dgm:cxn modelId="{FF2DFCF7-2605-487E-B43B-ABE08741655E}" type="presOf" srcId="{E8B1FBE2-79AA-4816-9007-CAB8FF81CE37}" destId="{4524CB33-6945-4CE3-B8EF-0F8EE3263A32}" srcOrd="0" destOrd="0" presId="urn:microsoft.com/office/officeart/2008/layout/RadialCluster"/>
    <dgm:cxn modelId="{9F06C61E-42AB-4281-B196-287FFEA9DB49}" type="presOf" srcId="{F4D700CB-EC7E-43CE-8D8C-6721870A1B49}" destId="{89B5D7AE-C5CB-4CA8-8A63-C90C58B0EE95}" srcOrd="0" destOrd="0" presId="urn:microsoft.com/office/officeart/2008/layout/RadialCluster"/>
    <dgm:cxn modelId="{BF42FA28-0B26-493F-A45A-4066155C0C72}" srcId="{D7B28FCE-7D19-45A0-A415-CF8451825CD8}" destId="{EF268DA3-D416-4B09-9DE3-85F338E28E62}" srcOrd="1" destOrd="0" parTransId="{4DE1D166-3285-4528-AE5A-27551C7D999A}" sibTransId="{D44C4780-A46B-4AB3-BC73-9AF05F788AB7}"/>
    <dgm:cxn modelId="{B49B8C47-8AA9-47FA-A816-09C04FA5FAD2}" type="presParOf" srcId="{8120345B-133A-4B1A-AED1-1BEBC7C51838}" destId="{C1C396B6-74A9-4E6D-87F4-50565C0E249D}" srcOrd="0" destOrd="0" presId="urn:microsoft.com/office/officeart/2008/layout/RadialCluster"/>
    <dgm:cxn modelId="{CA3AA09D-156E-4442-9254-968D4C425281}" type="presParOf" srcId="{C1C396B6-74A9-4E6D-87F4-50565C0E249D}" destId="{BDA25621-D56E-4A5D-9708-5713D6DA5D01}" srcOrd="0" destOrd="0" presId="urn:microsoft.com/office/officeart/2008/layout/RadialCluster"/>
    <dgm:cxn modelId="{C59ED8A6-804F-48B9-8555-AF87F3E34AB5}" type="presParOf" srcId="{C1C396B6-74A9-4E6D-87F4-50565C0E249D}" destId="{951FD513-B4B6-4A9E-8658-AD621EF35A77}" srcOrd="1" destOrd="0" presId="urn:microsoft.com/office/officeart/2008/layout/RadialCluster"/>
    <dgm:cxn modelId="{32BCFFB6-0D65-4FB0-911A-64E924055BDF}" type="presParOf" srcId="{C1C396B6-74A9-4E6D-87F4-50565C0E249D}" destId="{6EC5EF1B-A49F-4D0D-A05F-9C2F25D6FE41}" srcOrd="2" destOrd="0" presId="urn:microsoft.com/office/officeart/2008/layout/RadialCluster"/>
    <dgm:cxn modelId="{1EC2F462-A1DE-4F49-AD33-C8250EBD828B}" type="presParOf" srcId="{C1C396B6-74A9-4E6D-87F4-50565C0E249D}" destId="{4FA38371-3356-4C9F-B593-3AF472BB8E2D}" srcOrd="3" destOrd="0" presId="urn:microsoft.com/office/officeart/2008/layout/RadialCluster"/>
    <dgm:cxn modelId="{512EA409-B5F3-4A55-9DD5-088B88B67C64}" type="presParOf" srcId="{C1C396B6-74A9-4E6D-87F4-50565C0E249D}" destId="{A6849B33-EAD8-4CEC-859D-FC3CD671A314}" srcOrd="4" destOrd="0" presId="urn:microsoft.com/office/officeart/2008/layout/RadialCluster"/>
    <dgm:cxn modelId="{42E313D6-C6C9-4D61-948E-1C6DA283F2A4}" type="presParOf" srcId="{C1C396B6-74A9-4E6D-87F4-50565C0E249D}" destId="{89B5D7AE-C5CB-4CA8-8A63-C90C58B0EE95}" srcOrd="5" destOrd="0" presId="urn:microsoft.com/office/officeart/2008/layout/RadialCluster"/>
    <dgm:cxn modelId="{1D078043-E29B-4AA4-9865-F7D046FBD70D}" type="presParOf" srcId="{C1C396B6-74A9-4E6D-87F4-50565C0E249D}" destId="{4524CB33-6945-4CE3-B8EF-0F8EE3263A3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25621-D56E-4A5D-9708-5713D6DA5D01}">
      <dsp:nvSpPr>
        <dsp:cNvPr id="0" name=""/>
        <dsp:cNvSpPr/>
      </dsp:nvSpPr>
      <dsp:spPr>
        <a:xfrm>
          <a:off x="1394047" y="847793"/>
          <a:ext cx="1139200" cy="511099"/>
        </a:xfrm>
        <a:prstGeom prst="roundRect">
          <a:avLst/>
        </a:prstGeom>
        <a:solidFill>
          <a:srgbClr val="D7B86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>
              <a:solidFill>
                <a:schemeClr val="tx1"/>
              </a:solidFill>
            </a:rPr>
            <a:t>E-Commerce</a:t>
          </a:r>
        </a:p>
      </dsp:txBody>
      <dsp:txXfrm>
        <a:off x="1418997" y="872743"/>
        <a:ext cx="1089300" cy="461199"/>
      </dsp:txXfrm>
    </dsp:sp>
    <dsp:sp modelId="{951FD513-B4B6-4A9E-8658-AD621EF35A77}">
      <dsp:nvSpPr>
        <dsp:cNvPr id="0" name=""/>
        <dsp:cNvSpPr/>
      </dsp:nvSpPr>
      <dsp:spPr>
        <a:xfrm rot="16345220">
          <a:off x="1880826" y="750129"/>
          <a:ext cx="1955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0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5EF1B-A49F-4D0D-A05F-9C2F25D6FE41}">
      <dsp:nvSpPr>
        <dsp:cNvPr id="0" name=""/>
        <dsp:cNvSpPr/>
      </dsp:nvSpPr>
      <dsp:spPr>
        <a:xfrm>
          <a:off x="1356993" y="104247"/>
          <a:ext cx="1274595" cy="548218"/>
        </a:xfrm>
        <a:prstGeom prst="roundRect">
          <a:avLst/>
        </a:prstGeom>
        <a:solidFill>
          <a:srgbClr val="D7B86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solidFill>
                <a:schemeClr val="tx1"/>
              </a:solidFill>
            </a:rPr>
            <a:t>FRONT END</a:t>
          </a:r>
          <a:r>
            <a:rPr lang="en-US" sz="1200" b="1" kern="1200" dirty="0"/>
            <a:t>: HTML, CSS, Android.</a:t>
          </a:r>
          <a:endParaRPr lang="en-IN" sz="1200" b="1" kern="1200" dirty="0"/>
        </a:p>
      </dsp:txBody>
      <dsp:txXfrm>
        <a:off x="1383755" y="131009"/>
        <a:ext cx="1221071" cy="494694"/>
      </dsp:txXfrm>
    </dsp:sp>
    <dsp:sp modelId="{4FA38371-3356-4C9F-B593-3AF472BB8E2D}">
      <dsp:nvSpPr>
        <dsp:cNvPr id="0" name=""/>
        <dsp:cNvSpPr/>
      </dsp:nvSpPr>
      <dsp:spPr>
        <a:xfrm rot="2354013">
          <a:off x="2225904" y="1501154"/>
          <a:ext cx="4498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985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49B33-EAD8-4CEC-859D-FC3CD671A314}">
      <dsp:nvSpPr>
        <dsp:cNvPr id="0" name=""/>
        <dsp:cNvSpPr/>
      </dsp:nvSpPr>
      <dsp:spPr>
        <a:xfrm>
          <a:off x="2113599" y="1643415"/>
          <a:ext cx="2006689" cy="803316"/>
        </a:xfrm>
        <a:prstGeom prst="roundRect">
          <a:avLst/>
        </a:prstGeom>
        <a:solidFill>
          <a:srgbClr val="D7B86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Database</a:t>
          </a:r>
          <a:r>
            <a:rPr lang="en-US" sz="1400" b="1" kern="1200" dirty="0"/>
            <a:t> </a:t>
          </a:r>
          <a:r>
            <a:rPr lang="en-US" sz="1400" kern="1200" dirty="0"/>
            <a:t>: Mongo Database, MySQL Database</a:t>
          </a:r>
          <a:endParaRPr lang="en-IN" sz="1400" kern="1200" dirty="0"/>
        </a:p>
      </dsp:txBody>
      <dsp:txXfrm>
        <a:off x="2152814" y="1682630"/>
        <a:ext cx="1928259" cy="724886"/>
      </dsp:txXfrm>
    </dsp:sp>
    <dsp:sp modelId="{89B5D7AE-C5CB-4CA8-8A63-C90C58B0EE95}">
      <dsp:nvSpPr>
        <dsp:cNvPr id="0" name=""/>
        <dsp:cNvSpPr/>
      </dsp:nvSpPr>
      <dsp:spPr>
        <a:xfrm rot="8266291">
          <a:off x="1325450" y="1496613"/>
          <a:ext cx="4098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98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4CB33-6945-4CE3-B8EF-0F8EE3263A32}">
      <dsp:nvSpPr>
        <dsp:cNvPr id="0" name=""/>
        <dsp:cNvSpPr/>
      </dsp:nvSpPr>
      <dsp:spPr>
        <a:xfrm>
          <a:off x="-175285" y="1634333"/>
          <a:ext cx="2202772" cy="821479"/>
        </a:xfrm>
        <a:prstGeom prst="roundRect">
          <a:avLst/>
        </a:prstGeom>
        <a:solidFill>
          <a:srgbClr val="D7B861"/>
        </a:solidFill>
        <a:ln>
          <a:solidFill>
            <a:srgbClr val="D7B86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Server Side </a:t>
          </a:r>
          <a:r>
            <a:rPr lang="en-US" sz="1400" b="1" kern="1200" dirty="0"/>
            <a:t>: </a:t>
          </a:r>
          <a:r>
            <a:rPr lang="en-US" sz="1400" b="1" kern="1200" dirty="0" err="1"/>
            <a:t>NodeJS,Python</a:t>
          </a:r>
          <a:r>
            <a:rPr lang="en-US" sz="1400" b="1" kern="1200" dirty="0"/>
            <a:t>, PHP, JSP, other open APIs</a:t>
          </a:r>
          <a:endParaRPr lang="en-IN" sz="1400" b="1" kern="1200" dirty="0"/>
        </a:p>
      </dsp:txBody>
      <dsp:txXfrm>
        <a:off x="-135184" y="1674434"/>
        <a:ext cx="2122570" cy="741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307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a4f3432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da4f3432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a4f3432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da4f3432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2953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a4f3432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4da4f3432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670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12" Type="http://schemas.microsoft.com/office/2007/relationships/hdphoto" Target="../media/hdphoto2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5" Type="http://schemas.microsoft.com/office/2007/relationships/hdphoto" Target="../media/hdphoto3.wdp"/><Relationship Id="rId10" Type="http://schemas.microsoft.com/office/2007/relationships/hdphoto" Target="../media/hdphoto1.wdp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70000"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27584" y="908720"/>
            <a:ext cx="7344816" cy="1080120"/>
          </a:xfrm>
          <a:prstGeom prst="roundRect">
            <a:avLst>
              <a:gd name="adj" fmla="val 16667"/>
            </a:avLst>
          </a:prstGeom>
          <a:solidFill>
            <a:srgbClr val="ACE88E">
              <a:alpha val="80000"/>
            </a:srgbClr>
          </a:solidFill>
          <a:ln w="9525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  <a:effectLst>
            <a:outerShdw sx="114000" sy="114000" algn="ctr" rotWithShape="0">
              <a:srgbClr val="000000">
                <a:alpha val="20784"/>
              </a:srgbClr>
            </a:outerShdw>
            <a:reflection stA="0" endPos="65000" dist="50800" dir="5400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27584" y="1196752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 – A Mobile Application for Farmers 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467544" y="2420888"/>
            <a:ext cx="6048672" cy="4032448"/>
          </a:xfrm>
          <a:prstGeom prst="roundRect">
            <a:avLst>
              <a:gd name="adj" fmla="val 16667"/>
            </a:avLst>
          </a:prstGeom>
          <a:solidFill>
            <a:srgbClr val="A48F80">
              <a:alpha val="69803"/>
            </a:srgbClr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83568" y="2780927"/>
            <a:ext cx="6048672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TEAM DETAILS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Organisation: </a:t>
            </a:r>
            <a:r>
              <a:rPr lang="en-I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Kisan</a:t>
            </a: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Forum </a:t>
            </a:r>
            <a:r>
              <a:rPr lang="en-I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Pvt.</a:t>
            </a: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Ltd.</a:t>
            </a:r>
            <a:endParaRPr sz="1800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Tech-Bucket: </a:t>
            </a: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Agriculture and Rural Development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Team Leader: </a:t>
            </a:r>
            <a:r>
              <a:rPr lang="en-I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Tarun</a:t>
            </a: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Ganesh K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Titans Cube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Problem statement: </a:t>
            </a: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mobile application for farmers that enable them to from groups and, buy and   sell goods without means of a middle man.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207034" y="155275"/>
            <a:ext cx="8757454" cy="6573329"/>
          </a:xfrm>
          <a:prstGeom prst="roundRect">
            <a:avLst>
              <a:gd name="adj" fmla="val 16667"/>
            </a:avLst>
          </a:prstGeom>
          <a:solidFill>
            <a:srgbClr val="A48F80">
              <a:alpha val="69803"/>
            </a:srgbClr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38843" y="155275"/>
            <a:ext cx="7776864" cy="6442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b="1" u="sng" dirty="0" smtClean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u="sng" dirty="0" smtClean="0">
                <a:solidFill>
                  <a:srgbClr val="FFFF00"/>
                </a:solidFill>
                <a:sym typeface="Arial"/>
              </a:rPr>
              <a:t>IDEA</a:t>
            </a:r>
            <a:r>
              <a:rPr lang="en-IN" sz="1600" b="1" u="sng" dirty="0">
                <a:solidFill>
                  <a:srgbClr val="FFFF00"/>
                </a:solidFill>
                <a:sym typeface="Arial"/>
              </a:rPr>
              <a:t>:</a:t>
            </a:r>
            <a:endParaRPr sz="1600" dirty="0">
              <a:solidFill>
                <a:srgbClr val="FFFF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u="sng" dirty="0">
              <a:solidFill>
                <a:schemeClr val="dk1"/>
              </a:solidFill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  <a:sym typeface="Arial"/>
              </a:rPr>
              <a:t>A </a:t>
            </a:r>
            <a:r>
              <a:rPr lang="en-IN" sz="1600" b="1" dirty="0">
                <a:solidFill>
                  <a:schemeClr val="tx1"/>
                </a:solidFill>
                <a:sym typeface="Arial"/>
              </a:rPr>
              <a:t>mobile app </a:t>
            </a:r>
            <a:r>
              <a:rPr lang="en-IN" sz="1600" dirty="0">
                <a:solidFill>
                  <a:schemeClr val="tx1"/>
                </a:solidFill>
                <a:sym typeface="Arial"/>
              </a:rPr>
              <a:t>to ease the communication between farmers, consumers and industries.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Farmers of the same locality upon registration will be added together to form a group, which will further be divided into subgroups based on their </a:t>
            </a:r>
            <a:r>
              <a:rPr lang="en-IN" sz="1600" dirty="0" smtClean="0">
                <a:solidFill>
                  <a:schemeClr val="tx1"/>
                </a:solidFill>
              </a:rPr>
              <a:t>type of produce,</a:t>
            </a:r>
            <a:r>
              <a:rPr lang="en-IN" sz="1600" dirty="0" smtClean="0">
                <a:solidFill>
                  <a:schemeClr val="tx1"/>
                </a:solidFill>
              </a:rPr>
              <a:t> </a:t>
            </a:r>
            <a:r>
              <a:rPr lang="en-IN" sz="1600" dirty="0">
                <a:solidFill>
                  <a:schemeClr val="tx1"/>
                </a:solidFill>
              </a:rPr>
              <a:t>through which they can place bulk booking of the raw </a:t>
            </a:r>
            <a:r>
              <a:rPr lang="en-IN" sz="1600" dirty="0" smtClean="0">
                <a:solidFill>
                  <a:schemeClr val="tx1"/>
                </a:solidFill>
              </a:rPr>
              <a:t>materials.</a:t>
            </a:r>
            <a:endParaRPr sz="1600"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  <a:sym typeface="Arial"/>
              </a:rPr>
              <a:t>The list of raw materials such as seeds, fertilizers and pesticides, sold by the government and private sectors are made available in the app along with the cost estimation.</a:t>
            </a:r>
            <a:endParaRPr sz="1600"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  <a:sym typeface="Arial"/>
              </a:rPr>
              <a:t>Farmers can notify the buyers before the harvest and decide on the selling price, so that produce don’t stock up and eventually go as waste. </a:t>
            </a:r>
            <a:endParaRPr sz="1600"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  <a:sym typeface="Arial"/>
              </a:rPr>
              <a:t>Availability of machineries  such as tractors and threshers for rent with the cost details will be listed.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Regular update on the schemes available for the farmers.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A e-commerce page where the farmers can sell their products to big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600" dirty="0">
                <a:solidFill>
                  <a:schemeClr val="tx1"/>
                </a:solidFill>
              </a:rPr>
              <a:t>    buyers/retailers.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sz="1600" dirty="0">
              <a:solidFill>
                <a:srgbClr val="FFC000"/>
              </a:solidFill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sz="1600" dirty="0">
              <a:solidFill>
                <a:schemeClr val="dk1"/>
              </a:solidFill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dirty="0">
              <a:solidFill>
                <a:schemeClr val="dk1"/>
              </a:solidFill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dirty="0">
              <a:solidFill>
                <a:schemeClr val="dk1"/>
              </a:solidFill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sym typeface="Arial"/>
              </a:rPr>
              <a:t> </a:t>
            </a:r>
            <a:endParaRPr sz="1600" dirty="0">
              <a:solidFill>
                <a:schemeClr val="dk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3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179500" y="222250"/>
            <a:ext cx="8784900" cy="6461100"/>
          </a:xfrm>
          <a:prstGeom prst="roundRect">
            <a:avLst>
              <a:gd name="adj" fmla="val 16667"/>
            </a:avLst>
          </a:prstGeom>
          <a:solidFill>
            <a:srgbClr val="A48F80">
              <a:alpha val="69800"/>
            </a:srgbClr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2E496219-0AD1-44D9-BCBD-2DB5509FA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217590"/>
              </p:ext>
            </p:extLst>
          </p:nvPr>
        </p:nvGraphicFramePr>
        <p:xfrm>
          <a:off x="2339267" y="662230"/>
          <a:ext cx="3963059" cy="276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8" name="Picture 4" descr="Image result for farmer icon">
            <a:extLst>
              <a:ext uri="{FF2B5EF4-FFF2-40B4-BE49-F238E27FC236}">
                <a16:creationId xmlns:a16="http://schemas.microsoft.com/office/drawing/2014/main" xmlns="" id="{FFFE0A9F-B2FD-4D78-A263-181749F7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0" y="3301588"/>
            <a:ext cx="2057914" cy="222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nsumer icon">
            <a:extLst>
              <a:ext uri="{FF2B5EF4-FFF2-40B4-BE49-F238E27FC236}">
                <a16:creationId xmlns:a16="http://schemas.microsoft.com/office/drawing/2014/main" xmlns="" id="{3BADA082-A1D3-4FBB-8B68-68CD191E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89" b="98667" l="889" r="100000">
                        <a14:foregroundMark x1="27556" y1="54667" x2="27556" y2="54667"/>
                        <a14:foregroundMark x1="32444" y1="34222" x2="32444" y2="34222"/>
                        <a14:foregroundMark x1="32444" y1="17333" x2="32444" y2="17333"/>
                        <a14:foregroundMark x1="17333" y1="40444" x2="17333" y2="40444"/>
                        <a14:foregroundMark x1="15111" y1="25333" x2="15111" y2="25333"/>
                        <a14:foregroundMark x1="36889" y1="8889" x2="36889" y2="8889"/>
                        <a14:foregroundMark x1="53333" y1="21778" x2="53333" y2="21778"/>
                        <a14:foregroundMark x1="48889" y1="42222" x2="48889" y2="42222"/>
                        <a14:foregroundMark x1="47556" y1="79111" x2="47556" y2="79111"/>
                        <a14:foregroundMark x1="87556" y1="46667" x2="87556" y2="46667"/>
                        <a14:foregroundMark x1="62667" y1="32889" x2="62667" y2="32889"/>
                        <a14:foregroundMark x1="67111" y1="23111" x2="67111" y2="23111"/>
                        <a14:foregroundMark x1="68444" y1="7556" x2="68444" y2="7556"/>
                        <a14:foregroundMark x1="79556" y1="24444" x2="79556" y2="24444"/>
                        <a14:foregroundMark x1="20000" y1="75111" x2="20000" y2="75111"/>
                        <a14:foregroundMark x1="76444" y1="79556" x2="76444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03" y="3760449"/>
            <a:ext cx="1135133" cy="11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dmin icon">
            <a:extLst>
              <a:ext uri="{FF2B5EF4-FFF2-40B4-BE49-F238E27FC236}">
                <a16:creationId xmlns:a16="http://schemas.microsoft.com/office/drawing/2014/main" xmlns="" id="{B5278267-ADBE-4BDE-9225-4B418AC5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03" y="5093330"/>
            <a:ext cx="1559339" cy="155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erver icon">
            <a:extLst>
              <a:ext uri="{FF2B5EF4-FFF2-40B4-BE49-F238E27FC236}">
                <a16:creationId xmlns:a16="http://schemas.microsoft.com/office/drawing/2014/main" xmlns="" id="{87EE42D3-8741-4427-9E3B-9B638C4D8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6400" y1="65185" x2="56400" y2="65185"/>
                        <a14:foregroundMark x1="54000" y1="66481" x2="54000" y2="66481"/>
                        <a14:foregroundMark x1="51300" y1="69907" x2="51300" y2="69907"/>
                        <a14:foregroundMark x1="66800" y1="61574" x2="66800" y2="61574"/>
                        <a14:foregroundMark x1="64800" y1="60278" x2="64800" y2="60278"/>
                        <a14:foregroundMark x1="55500" y1="64630" x2="55500" y2="64630"/>
                        <a14:foregroundMark x1="59500" y1="64630" x2="59500" y2="64630"/>
                        <a14:backgroundMark x1="46500" y1="79630" x2="46500" y2="7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231" y="3452800"/>
            <a:ext cx="1760295" cy="190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database icon">
            <a:extLst>
              <a:ext uri="{FF2B5EF4-FFF2-40B4-BE49-F238E27FC236}">
                <a16:creationId xmlns:a16="http://schemas.microsoft.com/office/drawing/2014/main" xmlns="" id="{637CFF4C-9C7D-4CB4-9666-746419DBA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297" y="5353919"/>
            <a:ext cx="1038162" cy="10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27E921DE-61A0-4125-BFC9-597ED47FB2CA}"/>
              </a:ext>
            </a:extLst>
          </p:cNvPr>
          <p:cNvSpPr/>
          <p:nvPr/>
        </p:nvSpPr>
        <p:spPr>
          <a:xfrm>
            <a:off x="2667304" y="4149968"/>
            <a:ext cx="870703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ADEEF07B-72CD-4A04-BBE6-16AE1010B767}"/>
              </a:ext>
            </a:extLst>
          </p:cNvPr>
          <p:cNvSpPr/>
          <p:nvPr/>
        </p:nvSpPr>
        <p:spPr>
          <a:xfrm>
            <a:off x="4768948" y="5921188"/>
            <a:ext cx="1323709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61B8A250-6477-4615-A3C9-33DE0C899692}"/>
              </a:ext>
            </a:extLst>
          </p:cNvPr>
          <p:cNvSpPr/>
          <p:nvPr/>
        </p:nvSpPr>
        <p:spPr>
          <a:xfrm rot="5400000">
            <a:off x="3820694" y="5061857"/>
            <a:ext cx="378269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3A193B89-B692-4623-90B6-D22E6EA8B7CD}"/>
              </a:ext>
            </a:extLst>
          </p:cNvPr>
          <p:cNvSpPr/>
          <p:nvPr/>
        </p:nvSpPr>
        <p:spPr>
          <a:xfrm>
            <a:off x="4768947" y="4194641"/>
            <a:ext cx="1323709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6D68940C-0A67-4FB9-9BFC-253CC94A6FA9}"/>
              </a:ext>
            </a:extLst>
          </p:cNvPr>
          <p:cNvSpPr/>
          <p:nvPr/>
        </p:nvSpPr>
        <p:spPr>
          <a:xfrm rot="10800000">
            <a:off x="2667303" y="4301811"/>
            <a:ext cx="870703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564A75DD-0666-483D-90B5-2C17A0B3A363}"/>
              </a:ext>
            </a:extLst>
          </p:cNvPr>
          <p:cNvSpPr/>
          <p:nvPr/>
        </p:nvSpPr>
        <p:spPr>
          <a:xfrm rot="10800000">
            <a:off x="4768947" y="4347530"/>
            <a:ext cx="1323709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D1450510-C526-4EE2-9F06-21A1CC76C4CE}"/>
              </a:ext>
            </a:extLst>
          </p:cNvPr>
          <p:cNvSpPr/>
          <p:nvPr/>
        </p:nvSpPr>
        <p:spPr>
          <a:xfrm rot="16200000">
            <a:off x="3999981" y="5061856"/>
            <a:ext cx="378269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xmlns="" id="{7ACDF77C-D877-4638-B0E8-EC4988A5EB51}"/>
              </a:ext>
            </a:extLst>
          </p:cNvPr>
          <p:cNvSpPr/>
          <p:nvPr/>
        </p:nvSpPr>
        <p:spPr>
          <a:xfrm rot="10800000">
            <a:off x="4780668" y="6073588"/>
            <a:ext cx="1323709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03D7628-9879-4B5A-8923-8572FC8CD4F7}"/>
              </a:ext>
            </a:extLst>
          </p:cNvPr>
          <p:cNvSpPr txBox="1"/>
          <p:nvPr/>
        </p:nvSpPr>
        <p:spPr>
          <a:xfrm>
            <a:off x="791360" y="515237"/>
            <a:ext cx="2700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FFFF00"/>
                </a:solidFill>
              </a:rPr>
              <a:t>TECH STACK: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09EDC3C-CF06-469F-BF2C-96DF97236B28}"/>
              </a:ext>
            </a:extLst>
          </p:cNvPr>
          <p:cNvSpPr txBox="1"/>
          <p:nvPr/>
        </p:nvSpPr>
        <p:spPr>
          <a:xfrm>
            <a:off x="419401" y="4393250"/>
            <a:ext cx="132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FARMER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34F4C43-6C71-45E5-B2B7-F52E02A9B0F6}"/>
              </a:ext>
            </a:extLst>
          </p:cNvPr>
          <p:cNvSpPr txBox="1"/>
          <p:nvPr/>
        </p:nvSpPr>
        <p:spPr>
          <a:xfrm>
            <a:off x="3636048" y="3438692"/>
            <a:ext cx="1406768" cy="30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B869641-22B2-4453-8410-EF113F0594A4}"/>
              </a:ext>
            </a:extLst>
          </p:cNvPr>
          <p:cNvSpPr txBox="1"/>
          <p:nvPr/>
        </p:nvSpPr>
        <p:spPr>
          <a:xfrm>
            <a:off x="7547836" y="4149968"/>
            <a:ext cx="134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WHOLE SALE BUYERS/</a:t>
            </a:r>
          </a:p>
          <a:p>
            <a:r>
              <a:rPr lang="en-IN" sz="1200" b="1" dirty="0"/>
              <a:t>CONSUMERS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523EB5-37FB-4726-B623-3D02D139E535}"/>
              </a:ext>
            </a:extLst>
          </p:cNvPr>
          <p:cNvSpPr txBox="1"/>
          <p:nvPr/>
        </p:nvSpPr>
        <p:spPr>
          <a:xfrm>
            <a:off x="7807569" y="5524135"/>
            <a:ext cx="900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6C23FDC-C3FD-4612-AF14-6D53544F70B0}"/>
              </a:ext>
            </a:extLst>
          </p:cNvPr>
          <p:cNvSpPr txBox="1"/>
          <p:nvPr/>
        </p:nvSpPr>
        <p:spPr>
          <a:xfrm>
            <a:off x="2287697" y="5872999"/>
            <a:ext cx="126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92;p14">
            <a:extLst>
              <a:ext uri="{FF2B5EF4-FFF2-40B4-BE49-F238E27FC236}">
                <a16:creationId xmlns:a16="http://schemas.microsoft.com/office/drawing/2014/main" xmlns="" id="{87B2D4CC-68E8-42A2-B7FB-81F11EA68BF3}"/>
              </a:ext>
            </a:extLst>
          </p:cNvPr>
          <p:cNvSpPr/>
          <p:nvPr/>
        </p:nvSpPr>
        <p:spPr>
          <a:xfrm>
            <a:off x="172528" y="155275"/>
            <a:ext cx="4090674" cy="6540947"/>
          </a:xfrm>
          <a:prstGeom prst="roundRect">
            <a:avLst>
              <a:gd name="adj" fmla="val 16667"/>
            </a:avLst>
          </a:prstGeom>
          <a:solidFill>
            <a:srgbClr val="A48F80">
              <a:alpha val="69803"/>
            </a:srgbClr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362066-6F21-4733-8587-A0662816E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28" y="2311758"/>
            <a:ext cx="933580" cy="257210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94371617-D938-4035-A583-C75A58F4025E}"/>
              </a:ext>
            </a:extLst>
          </p:cNvPr>
          <p:cNvSpPr/>
          <p:nvPr/>
        </p:nvSpPr>
        <p:spPr>
          <a:xfrm>
            <a:off x="1428533" y="632442"/>
            <a:ext cx="1448972" cy="618979"/>
          </a:xfrm>
          <a:prstGeom prst="ellipse">
            <a:avLst/>
          </a:prstGeom>
          <a:solidFill>
            <a:srgbClr val="D7B8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D886D93F-DE20-4BAF-B273-700317A0574B}"/>
              </a:ext>
            </a:extLst>
          </p:cNvPr>
          <p:cNvSpPr/>
          <p:nvPr/>
        </p:nvSpPr>
        <p:spPr>
          <a:xfrm>
            <a:off x="1345732" y="1790304"/>
            <a:ext cx="1650686" cy="618980"/>
          </a:xfrm>
          <a:prstGeom prst="ellipse">
            <a:avLst/>
          </a:prstGeom>
          <a:solidFill>
            <a:srgbClr val="D7B8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7959B3C3-1E56-4A9B-B51C-013DBAA99EA3}"/>
              </a:ext>
            </a:extLst>
          </p:cNvPr>
          <p:cNvSpPr/>
          <p:nvPr/>
        </p:nvSpPr>
        <p:spPr>
          <a:xfrm>
            <a:off x="1428533" y="2911710"/>
            <a:ext cx="1448972" cy="618979"/>
          </a:xfrm>
          <a:prstGeom prst="ellipse">
            <a:avLst/>
          </a:prstGeom>
          <a:solidFill>
            <a:srgbClr val="D7B8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0F9FC915-5BDD-4F48-AF2C-C5BF44E09096}"/>
              </a:ext>
            </a:extLst>
          </p:cNvPr>
          <p:cNvSpPr/>
          <p:nvPr/>
        </p:nvSpPr>
        <p:spPr>
          <a:xfrm>
            <a:off x="1428533" y="3977025"/>
            <a:ext cx="1448972" cy="618979"/>
          </a:xfrm>
          <a:prstGeom prst="ellipse">
            <a:avLst/>
          </a:prstGeom>
          <a:solidFill>
            <a:srgbClr val="D7B8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15959375-C5EA-492C-AFDA-26F653082094}"/>
              </a:ext>
            </a:extLst>
          </p:cNvPr>
          <p:cNvSpPr/>
          <p:nvPr/>
        </p:nvSpPr>
        <p:spPr>
          <a:xfrm>
            <a:off x="1428533" y="5165207"/>
            <a:ext cx="1448972" cy="618979"/>
          </a:xfrm>
          <a:prstGeom prst="ellipse">
            <a:avLst/>
          </a:prstGeom>
          <a:solidFill>
            <a:srgbClr val="D7B8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Picture 2" descr="Image result for database icon">
            <a:extLst>
              <a:ext uri="{FF2B5EF4-FFF2-40B4-BE49-F238E27FC236}">
                <a16:creationId xmlns:a16="http://schemas.microsoft.com/office/drawing/2014/main" xmlns="" id="{7DE15024-614A-471C-A9DB-BC5807B5A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646" y="2691305"/>
            <a:ext cx="1038162" cy="10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97F4FE4C-95CC-4012-97F1-889AC32D062E}"/>
              </a:ext>
            </a:extLst>
          </p:cNvPr>
          <p:cNvCxnSpPr>
            <a:endCxn id="6" idx="2"/>
          </p:cNvCxnSpPr>
          <p:nvPr/>
        </p:nvCxnSpPr>
        <p:spPr>
          <a:xfrm flipV="1">
            <a:off x="1106108" y="941932"/>
            <a:ext cx="322425" cy="2245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FDD80143-6506-4BFD-994B-173F04668F0B}"/>
              </a:ext>
            </a:extLst>
          </p:cNvPr>
          <p:cNvCxnSpPr>
            <a:endCxn id="32" idx="2"/>
          </p:cNvCxnSpPr>
          <p:nvPr/>
        </p:nvCxnSpPr>
        <p:spPr>
          <a:xfrm>
            <a:off x="1106108" y="3187413"/>
            <a:ext cx="322425" cy="2287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7904218C-9EA9-4C2C-A162-86D4B266FFB7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106108" y="3221200"/>
            <a:ext cx="322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C4F73F96-A99A-4497-B64B-64CE180DE91D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106110" y="2099794"/>
            <a:ext cx="239622" cy="1121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80CEC5B-9BE3-4018-91C6-09589EFEF051}"/>
              </a:ext>
            </a:extLst>
          </p:cNvPr>
          <p:cNvCxnSpPr>
            <a:endCxn id="31" idx="2"/>
          </p:cNvCxnSpPr>
          <p:nvPr/>
        </p:nvCxnSpPr>
        <p:spPr>
          <a:xfrm>
            <a:off x="1106108" y="3187413"/>
            <a:ext cx="322425" cy="1099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EC66C3F0-7100-4081-BAB7-DCD49042A657}"/>
              </a:ext>
            </a:extLst>
          </p:cNvPr>
          <p:cNvCxnSpPr>
            <a:stCxn id="6" idx="6"/>
            <a:endCxn id="38" idx="1"/>
          </p:cNvCxnSpPr>
          <p:nvPr/>
        </p:nvCxnSpPr>
        <p:spPr>
          <a:xfrm>
            <a:off x="2877505" y="941932"/>
            <a:ext cx="286141" cy="2268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032BD22B-09EC-405C-829E-92E91C9BD04B}"/>
              </a:ext>
            </a:extLst>
          </p:cNvPr>
          <p:cNvCxnSpPr>
            <a:stCxn id="32" idx="6"/>
            <a:endCxn id="38" idx="1"/>
          </p:cNvCxnSpPr>
          <p:nvPr/>
        </p:nvCxnSpPr>
        <p:spPr>
          <a:xfrm flipV="1">
            <a:off x="2877505" y="3210386"/>
            <a:ext cx="286141" cy="2264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0C9C644-395F-4967-9211-C974B711F4F5}"/>
              </a:ext>
            </a:extLst>
          </p:cNvPr>
          <p:cNvCxnSpPr>
            <a:stCxn id="31" idx="6"/>
            <a:endCxn id="38" idx="1"/>
          </p:cNvCxnSpPr>
          <p:nvPr/>
        </p:nvCxnSpPr>
        <p:spPr>
          <a:xfrm flipV="1">
            <a:off x="2877505" y="3210386"/>
            <a:ext cx="286141" cy="1076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B14050F2-339E-4D8C-B7E5-1439DC91DB75}"/>
              </a:ext>
            </a:extLst>
          </p:cNvPr>
          <p:cNvCxnSpPr>
            <a:cxnSpLocks/>
            <a:stCxn id="29" idx="6"/>
            <a:endCxn id="38" idx="1"/>
          </p:cNvCxnSpPr>
          <p:nvPr/>
        </p:nvCxnSpPr>
        <p:spPr>
          <a:xfrm>
            <a:off x="2996418" y="2099794"/>
            <a:ext cx="167228" cy="1110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560B8D6F-E580-4BCE-9F41-A6C5ADDBB372}"/>
              </a:ext>
            </a:extLst>
          </p:cNvPr>
          <p:cNvCxnSpPr>
            <a:cxnSpLocks/>
            <a:stCxn id="30" idx="6"/>
            <a:endCxn id="38" idx="1"/>
          </p:cNvCxnSpPr>
          <p:nvPr/>
        </p:nvCxnSpPr>
        <p:spPr>
          <a:xfrm flipV="1">
            <a:off x="2877505" y="3210386"/>
            <a:ext cx="286141" cy="10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oogle Shape;92;p14">
            <a:extLst>
              <a:ext uri="{FF2B5EF4-FFF2-40B4-BE49-F238E27FC236}">
                <a16:creationId xmlns:a16="http://schemas.microsoft.com/office/drawing/2014/main" xmlns="" id="{71B005FF-5FF5-4586-B2A3-334926588901}"/>
              </a:ext>
            </a:extLst>
          </p:cNvPr>
          <p:cNvSpPr/>
          <p:nvPr/>
        </p:nvSpPr>
        <p:spPr>
          <a:xfrm>
            <a:off x="4714874" y="236887"/>
            <a:ext cx="4263040" cy="6540947"/>
          </a:xfrm>
          <a:prstGeom prst="roundRect">
            <a:avLst>
              <a:gd name="adj" fmla="val 16667"/>
            </a:avLst>
          </a:prstGeom>
          <a:solidFill>
            <a:srgbClr val="A48F80">
              <a:alpha val="69803"/>
            </a:srgbClr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5727A07B-4D42-42AD-8F75-663D15385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74" y="2311758"/>
            <a:ext cx="905001" cy="2572109"/>
          </a:xfrm>
          <a:prstGeom prst="rect">
            <a:avLst/>
          </a:prstGeom>
        </p:spPr>
      </p:pic>
      <p:pic>
        <p:nvPicPr>
          <p:cNvPr id="68" name="Picture 2" descr="Image result for database icon">
            <a:extLst>
              <a:ext uri="{FF2B5EF4-FFF2-40B4-BE49-F238E27FC236}">
                <a16:creationId xmlns:a16="http://schemas.microsoft.com/office/drawing/2014/main" xmlns="" id="{23A2A3AD-49B1-4245-BFA1-0223B2C22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110" y="2734290"/>
            <a:ext cx="1038162" cy="10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xmlns="" id="{0E9EAE49-9086-4CEB-A0DA-BC0B0442D9A2}"/>
              </a:ext>
            </a:extLst>
          </p:cNvPr>
          <p:cNvSpPr/>
          <p:nvPr/>
        </p:nvSpPr>
        <p:spPr>
          <a:xfrm>
            <a:off x="6115466" y="3977024"/>
            <a:ext cx="1448972" cy="618979"/>
          </a:xfrm>
          <a:prstGeom prst="ellipse">
            <a:avLst/>
          </a:prstGeom>
          <a:solidFill>
            <a:srgbClr val="D7B8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7AC09CB-3827-4C45-8255-A5566B028E28}"/>
              </a:ext>
            </a:extLst>
          </p:cNvPr>
          <p:cNvSpPr/>
          <p:nvPr/>
        </p:nvSpPr>
        <p:spPr>
          <a:xfrm>
            <a:off x="6115466" y="2911709"/>
            <a:ext cx="1448972" cy="618979"/>
          </a:xfrm>
          <a:prstGeom prst="ellipse">
            <a:avLst/>
          </a:prstGeom>
          <a:solidFill>
            <a:srgbClr val="D7B8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EC350590-5E7E-4057-AB50-EEFAB63CA10F}"/>
              </a:ext>
            </a:extLst>
          </p:cNvPr>
          <p:cNvSpPr/>
          <p:nvPr/>
        </p:nvSpPr>
        <p:spPr>
          <a:xfrm>
            <a:off x="6115466" y="1790303"/>
            <a:ext cx="1448972" cy="618979"/>
          </a:xfrm>
          <a:prstGeom prst="ellipse">
            <a:avLst/>
          </a:prstGeom>
          <a:solidFill>
            <a:srgbClr val="D7B8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590E019-5DB2-4625-B51C-066B136A1F3D}"/>
              </a:ext>
            </a:extLst>
          </p:cNvPr>
          <p:cNvSpPr/>
          <p:nvPr/>
        </p:nvSpPr>
        <p:spPr>
          <a:xfrm>
            <a:off x="6121908" y="5171320"/>
            <a:ext cx="1448972" cy="618979"/>
          </a:xfrm>
          <a:prstGeom prst="ellipse">
            <a:avLst/>
          </a:prstGeom>
          <a:solidFill>
            <a:srgbClr val="D7B8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22A67D72-28F6-449F-AAE8-EBCED2C824FC}"/>
              </a:ext>
            </a:extLst>
          </p:cNvPr>
          <p:cNvSpPr/>
          <p:nvPr/>
        </p:nvSpPr>
        <p:spPr>
          <a:xfrm>
            <a:off x="6115466" y="632442"/>
            <a:ext cx="1448972" cy="618979"/>
          </a:xfrm>
          <a:prstGeom prst="ellipse">
            <a:avLst/>
          </a:prstGeom>
          <a:solidFill>
            <a:srgbClr val="D7B8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B32F03E4-DC26-431D-AABA-893C8EC4E24A}"/>
              </a:ext>
            </a:extLst>
          </p:cNvPr>
          <p:cNvCxnSpPr>
            <a:endCxn id="73" idx="2"/>
          </p:cNvCxnSpPr>
          <p:nvPr/>
        </p:nvCxnSpPr>
        <p:spPr>
          <a:xfrm flipV="1">
            <a:off x="5658754" y="941932"/>
            <a:ext cx="456712" cy="2311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C1C1CB8F-0358-472C-BEB2-E57464CE0BA4}"/>
              </a:ext>
            </a:extLst>
          </p:cNvPr>
          <p:cNvCxnSpPr>
            <a:endCxn id="72" idx="2"/>
          </p:cNvCxnSpPr>
          <p:nvPr/>
        </p:nvCxnSpPr>
        <p:spPr>
          <a:xfrm>
            <a:off x="5665196" y="3259484"/>
            <a:ext cx="456712" cy="222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90153B3F-8629-4532-A8F5-E53CA95C3E75}"/>
              </a:ext>
            </a:extLst>
          </p:cNvPr>
          <p:cNvCxnSpPr>
            <a:endCxn id="71" idx="2"/>
          </p:cNvCxnSpPr>
          <p:nvPr/>
        </p:nvCxnSpPr>
        <p:spPr>
          <a:xfrm flipV="1">
            <a:off x="5658754" y="2099793"/>
            <a:ext cx="456712" cy="1153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2E2FE5E7-DD0E-4870-B62A-4E5AA06B337B}"/>
              </a:ext>
            </a:extLst>
          </p:cNvPr>
          <p:cNvCxnSpPr>
            <a:endCxn id="69" idx="2"/>
          </p:cNvCxnSpPr>
          <p:nvPr/>
        </p:nvCxnSpPr>
        <p:spPr>
          <a:xfrm>
            <a:off x="5658754" y="3238501"/>
            <a:ext cx="456712" cy="1048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C9293473-AC45-4A4D-9240-0D60139F3BF3}"/>
              </a:ext>
            </a:extLst>
          </p:cNvPr>
          <p:cNvCxnSpPr>
            <a:endCxn id="70" idx="2"/>
          </p:cNvCxnSpPr>
          <p:nvPr/>
        </p:nvCxnSpPr>
        <p:spPr>
          <a:xfrm flipV="1">
            <a:off x="5658754" y="3221199"/>
            <a:ext cx="456712" cy="32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B2337BBF-FD92-43CB-87DE-93CE3B4E7174}"/>
              </a:ext>
            </a:extLst>
          </p:cNvPr>
          <p:cNvCxnSpPr>
            <a:stCxn id="73" idx="6"/>
            <a:endCxn id="68" idx="1"/>
          </p:cNvCxnSpPr>
          <p:nvPr/>
        </p:nvCxnSpPr>
        <p:spPr>
          <a:xfrm>
            <a:off x="7564438" y="941932"/>
            <a:ext cx="451672" cy="2311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7BD44026-6F12-48D6-93B8-4533F0F8FE97}"/>
              </a:ext>
            </a:extLst>
          </p:cNvPr>
          <p:cNvCxnSpPr>
            <a:stCxn id="71" idx="6"/>
            <a:endCxn id="68" idx="1"/>
          </p:cNvCxnSpPr>
          <p:nvPr/>
        </p:nvCxnSpPr>
        <p:spPr>
          <a:xfrm>
            <a:off x="7564438" y="2099793"/>
            <a:ext cx="451672" cy="1153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05C7D4C0-584F-4D2B-913B-9D09D1B189E3}"/>
              </a:ext>
            </a:extLst>
          </p:cNvPr>
          <p:cNvCxnSpPr>
            <a:stCxn id="70" idx="6"/>
            <a:endCxn id="68" idx="1"/>
          </p:cNvCxnSpPr>
          <p:nvPr/>
        </p:nvCxnSpPr>
        <p:spPr>
          <a:xfrm>
            <a:off x="7564438" y="3221199"/>
            <a:ext cx="451672" cy="32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BB7B157A-63E5-4321-9982-7457130F8968}"/>
              </a:ext>
            </a:extLst>
          </p:cNvPr>
          <p:cNvCxnSpPr>
            <a:stCxn id="69" idx="6"/>
            <a:endCxn id="68" idx="1"/>
          </p:cNvCxnSpPr>
          <p:nvPr/>
        </p:nvCxnSpPr>
        <p:spPr>
          <a:xfrm flipV="1">
            <a:off x="7564438" y="3253371"/>
            <a:ext cx="451672" cy="103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92369D26-20EF-4828-9083-91CA065814BD}"/>
              </a:ext>
            </a:extLst>
          </p:cNvPr>
          <p:cNvCxnSpPr>
            <a:stCxn id="72" idx="6"/>
            <a:endCxn id="68" idx="1"/>
          </p:cNvCxnSpPr>
          <p:nvPr/>
        </p:nvCxnSpPr>
        <p:spPr>
          <a:xfrm flipV="1">
            <a:off x="7570880" y="3253371"/>
            <a:ext cx="445230" cy="2227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E55294D5-5241-4D3F-BBDA-549F859D0F0B}"/>
              </a:ext>
            </a:extLst>
          </p:cNvPr>
          <p:cNvSpPr txBox="1"/>
          <p:nvPr/>
        </p:nvSpPr>
        <p:spPr>
          <a:xfrm>
            <a:off x="1684488" y="680321"/>
            <a:ext cx="1066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CREATE ACCOUNT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3B3103DE-CC9D-466C-B6E7-0B307DE02945}"/>
              </a:ext>
            </a:extLst>
          </p:cNvPr>
          <p:cNvSpPr txBox="1"/>
          <p:nvPr/>
        </p:nvSpPr>
        <p:spPr>
          <a:xfrm>
            <a:off x="6306575" y="680321"/>
            <a:ext cx="1066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CREATE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9FEB4F6-A78A-4E8B-B1CB-F2B290D3DB5C}"/>
              </a:ext>
            </a:extLst>
          </p:cNvPr>
          <p:cNvSpPr txBox="1"/>
          <p:nvPr/>
        </p:nvSpPr>
        <p:spPr>
          <a:xfrm>
            <a:off x="235515" y="5042340"/>
            <a:ext cx="111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FARMER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267819-2257-44FD-804D-549C4921C895}"/>
              </a:ext>
            </a:extLst>
          </p:cNvPr>
          <p:cNvSpPr txBox="1"/>
          <p:nvPr/>
        </p:nvSpPr>
        <p:spPr>
          <a:xfrm>
            <a:off x="4826934" y="5059684"/>
            <a:ext cx="905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ADMIN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CE5B230-EC52-4896-9505-D14591E54C01}"/>
              </a:ext>
            </a:extLst>
          </p:cNvPr>
          <p:cNvSpPr txBox="1"/>
          <p:nvPr/>
        </p:nvSpPr>
        <p:spPr>
          <a:xfrm>
            <a:off x="1621368" y="4024903"/>
            <a:ext cx="115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QUOTE </a:t>
            </a:r>
            <a:r>
              <a:rPr lang="en-IN" dirty="0" smtClean="0"/>
              <a:t>PRICE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66CAB15-A79C-43EC-BB4F-09AC6A583781}"/>
              </a:ext>
            </a:extLst>
          </p:cNvPr>
          <p:cNvSpPr txBox="1"/>
          <p:nvPr/>
        </p:nvSpPr>
        <p:spPr>
          <a:xfrm>
            <a:off x="3106874" y="4166149"/>
            <a:ext cx="1292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DATABASE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DC8A969-5167-4ADE-A517-7A7C4C1ED450}"/>
              </a:ext>
            </a:extLst>
          </p:cNvPr>
          <p:cNvSpPr txBox="1"/>
          <p:nvPr/>
        </p:nvSpPr>
        <p:spPr>
          <a:xfrm>
            <a:off x="7860294" y="4188652"/>
            <a:ext cx="125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E536BE2-9C13-4320-B82B-BEA7F0AEE2AA}"/>
              </a:ext>
            </a:extLst>
          </p:cNvPr>
          <p:cNvSpPr txBox="1"/>
          <p:nvPr/>
        </p:nvSpPr>
        <p:spPr>
          <a:xfrm>
            <a:off x="1425313" y="1858774"/>
            <a:ext cx="144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SELECT  RAW PRODUCTS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458C282-F5B8-41FE-BFAB-DDF9703757B9}"/>
              </a:ext>
            </a:extLst>
          </p:cNvPr>
          <p:cNvSpPr txBox="1"/>
          <p:nvPr/>
        </p:nvSpPr>
        <p:spPr>
          <a:xfrm>
            <a:off x="1549586" y="2954667"/>
            <a:ext cx="1173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CHECK UPDATES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5249" y="5196228"/>
            <a:ext cx="1729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FORM</a:t>
            </a:r>
          </a:p>
          <a:p>
            <a:pPr algn="ctr"/>
            <a:r>
              <a:rPr lang="en-IN" dirty="0" smtClean="0"/>
              <a:t>GROUPS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08990" y="1814549"/>
            <a:ext cx="167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MANAGE TRANSACTION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11019" y="2948776"/>
            <a:ext cx="125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ADD NEW PRODUCTS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242845" y="4034688"/>
            <a:ext cx="125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INTRODUCE OFFERS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249327" y="5257687"/>
            <a:ext cx="1194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ADD BUYERS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39337" y="236887"/>
            <a:ext cx="268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Farmer Use Case</a:t>
            </a:r>
            <a:endParaRPr lang="en-IN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61461" y="290254"/>
            <a:ext cx="300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Admin Use case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731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2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92;p14">
            <a:extLst>
              <a:ext uri="{FF2B5EF4-FFF2-40B4-BE49-F238E27FC236}">
                <a16:creationId xmlns:a16="http://schemas.microsoft.com/office/drawing/2014/main" xmlns="" id="{84E96A43-1CB5-4725-AD80-4FB76ECF6A90}"/>
              </a:ext>
            </a:extLst>
          </p:cNvPr>
          <p:cNvSpPr/>
          <p:nvPr/>
        </p:nvSpPr>
        <p:spPr>
          <a:xfrm>
            <a:off x="141316" y="2296232"/>
            <a:ext cx="8805735" cy="2425397"/>
          </a:xfrm>
          <a:prstGeom prst="roundRect">
            <a:avLst>
              <a:gd name="adj" fmla="val 16667"/>
            </a:avLst>
          </a:prstGeom>
          <a:solidFill>
            <a:srgbClr val="A48F80">
              <a:alpha val="69803"/>
            </a:srgbClr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45C11FC-8519-4775-8687-8EBF5AAB13D7}"/>
              </a:ext>
            </a:extLst>
          </p:cNvPr>
          <p:cNvSpPr txBox="1"/>
          <p:nvPr/>
        </p:nvSpPr>
        <p:spPr>
          <a:xfrm>
            <a:off x="689317" y="2690304"/>
            <a:ext cx="7849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DEPENDENCIES: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A Dataset of the raw material industries in the particular locality.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Video tutorials( in at least 5 regiona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l languages of India)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to educate farmers and create awareness of the new schemes.</a:t>
            </a:r>
          </a:p>
          <a:p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Data about various schemes for loan that government provide for farmers.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4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345</Words>
  <Application>Microsoft Office PowerPoint</Application>
  <PresentationFormat>On-screen Show (4:3)</PresentationFormat>
  <Paragraphs>68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</dc:creator>
  <cp:lastModifiedBy>lenovo</cp:lastModifiedBy>
  <cp:revision>24</cp:revision>
  <dcterms:modified xsi:type="dcterms:W3CDTF">2019-01-19T14:49:12Z</dcterms:modified>
</cp:coreProperties>
</file>