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Crimson Pr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Crimson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CrimsonPro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CrimsonPro-italic.fntdata"/><Relationship Id="rId34" Type="http://schemas.openxmlformats.org/officeDocument/2006/relationships/slide" Target="slides/slide29.xml"/><Relationship Id="rId78" Type="http://schemas.openxmlformats.org/officeDocument/2006/relationships/font" Target="fonts/CrimsonPro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DesignIssues/LinkedData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ritannica.com/topic/Semantic-Web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DesignIssues/LinkedData.html" TargetMode="External"/><Relationship Id="rId3" Type="http://schemas.openxmlformats.org/officeDocument/2006/relationships/hyperlink" Target="https://www.w3.org/DesignIssues/LinkedData.html" TargetMode="External"/><Relationship Id="rId4" Type="http://schemas.openxmlformats.org/officeDocument/2006/relationships/hyperlink" Target="https://linked.art/loud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DesignIssues/LinkedData.html" TargetMode="External"/><Relationship Id="rId3" Type="http://schemas.openxmlformats.org/officeDocument/2006/relationships/hyperlink" Target="https://www.w3.org/DesignIssues/LinkedData.html" TargetMode="External"/><Relationship Id="rId4" Type="http://schemas.openxmlformats.org/officeDocument/2006/relationships/hyperlink" Target="https://linked.art/loud/" TargetMode="External"/><Relationship Id="rId9" Type="http://schemas.openxmlformats.org/officeDocument/2006/relationships/hyperlink" Target="https://twobithistory.org/2018/05/27/semantic-web.html" TargetMode="External"/><Relationship Id="rId5" Type="http://schemas.openxmlformats.org/officeDocument/2006/relationships/hyperlink" Target="https://doi.org/10.58079/NKJS" TargetMode="External"/><Relationship Id="rId6" Type="http://schemas.openxmlformats.org/officeDocument/2006/relationships/hyperlink" Target="https://doi.org/10.58079/NKJS" TargetMode="External"/><Relationship Id="rId7" Type="http://schemas.openxmlformats.org/officeDocument/2006/relationships/hyperlink" Target="https://doi.org/10.1145/3397512" TargetMode="External"/><Relationship Id="rId8" Type="http://schemas.openxmlformats.org/officeDocument/2006/relationships/hyperlink" Target="https://doi.org/10.1145/3397512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DesignIssues/LinkedData.html" TargetMode="External"/><Relationship Id="rId3" Type="http://schemas.openxmlformats.org/officeDocument/2006/relationships/hyperlink" Target="https://www.w3.org/DesignIssues/LinkedData.html" TargetMode="External"/><Relationship Id="rId4" Type="http://schemas.openxmlformats.org/officeDocument/2006/relationships/hyperlink" Target="https://linked.art/loud/" TargetMode="External"/><Relationship Id="rId9" Type="http://schemas.openxmlformats.org/officeDocument/2006/relationships/hyperlink" Target="https://twobithistory.org/2018/05/27/semantic-web.html" TargetMode="External"/><Relationship Id="rId5" Type="http://schemas.openxmlformats.org/officeDocument/2006/relationships/hyperlink" Target="https://doi.org/10.58079/NKJS" TargetMode="External"/><Relationship Id="rId6" Type="http://schemas.openxmlformats.org/officeDocument/2006/relationships/hyperlink" Target="https://doi.org/10.58079/NKJS" TargetMode="External"/><Relationship Id="rId7" Type="http://schemas.openxmlformats.org/officeDocument/2006/relationships/hyperlink" Target="https://doi.org/10.1145/3397512" TargetMode="External"/><Relationship Id="rId8" Type="http://schemas.openxmlformats.org/officeDocument/2006/relationships/hyperlink" Target="https://doi.org/10.1145/3397512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DesignIssues/LinkedData.html" TargetMode="External"/><Relationship Id="rId3" Type="http://schemas.openxmlformats.org/officeDocument/2006/relationships/hyperlink" Target="https://www.w3.org/DesignIssues/LinkedData.html" TargetMode="External"/><Relationship Id="rId4" Type="http://schemas.openxmlformats.org/officeDocument/2006/relationships/hyperlink" Target="https://linked.art/loud/" TargetMode="External"/><Relationship Id="rId9" Type="http://schemas.openxmlformats.org/officeDocument/2006/relationships/hyperlink" Target="https://twobithistory.org/2018/05/27/semantic-web.html" TargetMode="External"/><Relationship Id="rId5" Type="http://schemas.openxmlformats.org/officeDocument/2006/relationships/hyperlink" Target="https://doi.org/10.58079/NKJS" TargetMode="External"/><Relationship Id="rId6" Type="http://schemas.openxmlformats.org/officeDocument/2006/relationships/hyperlink" Target="https://doi.org/10.58079/NKJS" TargetMode="External"/><Relationship Id="rId7" Type="http://schemas.openxmlformats.org/officeDocument/2006/relationships/hyperlink" Target="https://doi.org/10.1145/3397512" TargetMode="External"/><Relationship Id="rId8" Type="http://schemas.openxmlformats.org/officeDocument/2006/relationships/hyperlink" Target="https://doi.org/10.1145/3397512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ikidata.org/wiki/Property:P50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ikidata.org" TargetMode="External"/><Relationship Id="rId3" Type="http://schemas.openxmlformats.org/officeDocument/2006/relationships/hyperlink" Target="https://www.wikidata.org/wiki/Wikidata:Main_Page" TargetMode="External"/><Relationship Id="rId4" Type="http://schemas.openxmlformats.org/officeDocument/2006/relationships/hyperlink" Target="https://www.wikidata.org/wiki/Property:P50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ikidata.org/wiki/Q9312" TargetMode="External"/><Relationship Id="rId3" Type="http://schemas.openxmlformats.org/officeDocument/2006/relationships/hyperlink" Target="https://www.wikidata.org/wiki/Q220002" TargetMode="External"/><Relationship Id="rId4" Type="http://schemas.openxmlformats.org/officeDocument/2006/relationships/hyperlink" Target="https://www.wikidata.org/wiki/Wikidata:Identifiers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ikidata.org/wiki/Q104624828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google/products/search/introducing-knowledge-graph-things-not/" TargetMode="External"/><Relationship Id="rId3" Type="http://schemas.openxmlformats.org/officeDocument/2006/relationships/hyperlink" Target="https://blog.google/products/search/introducing-knowledge-graph-things-not/" TargetMode="External"/><Relationship Id="rId4" Type="http://schemas.openxmlformats.org/officeDocument/2006/relationships/hyperlink" Target="https://doi.org/10.1145/3397512" TargetMode="External"/><Relationship Id="rId5" Type="http://schemas.openxmlformats.org/officeDocument/2006/relationships/hyperlink" Target="https://doi.org/10.1145/3397512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2004/Talks/0412-RDF-functions/slide4-0.html" TargetMode="External"/><Relationship Id="rId3" Type="http://schemas.openxmlformats.org/officeDocument/2006/relationships/hyperlink" Target="https://meta.wikimedia.org/wiki/Dynamic_links_to_external_resources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xml-names/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fg.de/en/research-funding/funding-opportunities/programmes/infrastructure/lis/funding-opportunities/specialised-info-services" TargetMode="External"/><Relationship Id="rId3" Type="http://schemas.openxmlformats.org/officeDocument/2006/relationships/hyperlink" Target="https://www.dfg.de/en/research-funding/funding-opportunities/programmes/infrastructure/lis" TargetMode="External"/><Relationship Id="rId4" Type="http://schemas.openxmlformats.org/officeDocument/2006/relationships/hyperlink" Target="https://www.dfg.de/en" TargetMode="External"/><Relationship Id="rId5" Type="http://schemas.openxmlformats.org/officeDocument/2006/relationships/hyperlink" Target="https://ub.uni-koeln.de/" TargetMode="External"/><Relationship Id="rId6" Type="http://schemas.openxmlformats.org/officeDocument/2006/relationships/hyperlink" Target="https://philportal.de" TargetMode="External"/><Relationship Id="rId7" Type="http://schemas.openxmlformats.org/officeDocument/2006/relationships/hyperlink" Target="https://cceh.uni-koeln.de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b.de/EN/Professionell/Standardisierung/GND/gnd_node.html" TargetMode="External"/><Relationship Id="rId3" Type="http://schemas.openxmlformats.org/officeDocument/2006/relationships/hyperlink" Target="https://www.dnb.de/EN/gnd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ritannica.com/topic/Semantic-Web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b.de/EN/gnd" TargetMode="External"/><Relationship Id="rId3" Type="http://schemas.openxmlformats.org/officeDocument/2006/relationships/hyperlink" Target="https://help-de.oclc.org/Metadata_Services/Authority_records/Authorities_Format_and_indexes/Get_started/40Available_authority_files?sl=de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b.de/EN/Professionell/Standardisierung/GND/gnd_node.html" TargetMode="External"/><Relationship Id="rId3" Type="http://schemas.openxmlformats.org/officeDocument/2006/relationships/hyperlink" Target="https://www.dnb.de/EN/gnd" TargetMode="External"/><Relationship Id="rId4" Type="http://schemas.openxmlformats.org/officeDocument/2006/relationships/hyperlink" Target="https://help-de.oclc.org/Metadata_Services/Authority_records/Authorities_Format_and_indexes/Get_started/40Available_authority_files?sl=de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af.org/" TargetMode="External"/><Relationship Id="rId3" Type="http://schemas.openxmlformats.org/officeDocument/2006/relationships/hyperlink" Target="https://id.loc.gov/authorities/names.html" TargetMode="External"/><Relationship Id="rId4" Type="http://schemas.openxmlformats.org/officeDocument/2006/relationships/hyperlink" Target="https://www.dnb.de/EN/Home/home_node.html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xtheo.de/?lng=en" TargetMode="External"/><Relationship Id="rId3" Type="http://schemas.openxmlformats.org/officeDocument/2006/relationships/hyperlink" Target="https://kalliope-verbund.info/en/index.html" TargetMode="External"/><Relationship Id="rId4" Type="http://schemas.openxmlformats.org/officeDocument/2006/relationships/hyperlink" Target="https://www.dwds.de/" TargetMode="External"/><Relationship Id="rId5" Type="http://schemas.openxmlformats.org/officeDocument/2006/relationships/hyperlink" Target="https://digicult-verbund.de/de/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xtheo.de/?lng=en" TargetMode="External"/><Relationship Id="rId3" Type="http://schemas.openxmlformats.org/officeDocument/2006/relationships/hyperlink" Target="https://kalliope-verbund.info/en/index.html" TargetMode="External"/><Relationship Id="rId4" Type="http://schemas.openxmlformats.org/officeDocument/2006/relationships/hyperlink" Target="https://www.dwds.de/" TargetMode="External"/><Relationship Id="rId5" Type="http://schemas.openxmlformats.org/officeDocument/2006/relationships/hyperlink" Target="https://digicult-verbund.de/de/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ritannica.com/topic/Semantic-Web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ikidata.org/wiki/Property:P227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www.w3.org/TR/rdf-sparql-query/" TargetMode="External"/><Relationship Id="rId4" Type="http://schemas.openxmlformats.org/officeDocument/2006/relationships/hyperlink" Target="https://www.w3.org/TR/sparql11-overview/" TargetMode="Externa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www.w3.org/TR/rdf-sparql-query/" TargetMode="External"/><Relationship Id="rId4" Type="http://schemas.openxmlformats.org/officeDocument/2006/relationships/hyperlink" Target="https://www.w3.org/TR/sparql11-overview/" TargetMode="Externa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www.w3.org/TR/rdf-sparql-query/" TargetMode="External"/><Relationship Id="rId4" Type="http://schemas.openxmlformats.org/officeDocument/2006/relationships/hyperlink" Target="https://www.w3.org/TR/sparql11-overview/" TargetMode="Externa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11-concepts/" TargetMode="External"/><Relationship Id="rId3" Type="http://schemas.openxmlformats.org/officeDocument/2006/relationships/hyperlink" Target="https://www.wikidata.org/wiki/Property:P31" TargetMode="External"/><Relationship Id="rId4" Type="http://schemas.openxmlformats.org/officeDocument/2006/relationships/hyperlink" Target="https://query.wikidata.org/" TargetMode="External"/><Relationship Id="rId5" Type="http://schemas.openxmlformats.org/officeDocument/2006/relationships/hyperlink" Target="https://www.w3.org/TR/rdf-sparql-query/" TargetMode="External"/><Relationship Id="rId6" Type="http://schemas.openxmlformats.org/officeDocument/2006/relationships/hyperlink" Target="https://www.w3.org/TR/sparql11-overview/" TargetMode="Externa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11-concepts/" TargetMode="External"/><Relationship Id="rId3" Type="http://schemas.openxmlformats.org/officeDocument/2006/relationships/hyperlink" Target="https://www.wikidata.org/wiki/Property:P31" TargetMode="External"/><Relationship Id="rId4" Type="http://schemas.openxmlformats.org/officeDocument/2006/relationships/hyperlink" Target="https://query.wikidata.org/" TargetMode="External"/><Relationship Id="rId5" Type="http://schemas.openxmlformats.org/officeDocument/2006/relationships/hyperlink" Target="https://www.w3.org/TR/rdf-sparql-query/" TargetMode="External"/><Relationship Id="rId6" Type="http://schemas.openxmlformats.org/officeDocument/2006/relationships/hyperlink" Target="https://www.w3.org/TR/sparql11-overview/" TargetMode="Externa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11-concepts/" TargetMode="External"/><Relationship Id="rId3" Type="http://schemas.openxmlformats.org/officeDocument/2006/relationships/hyperlink" Target="https://www.wikidata.org/wiki/Property:P31" TargetMode="External"/><Relationship Id="rId4" Type="http://schemas.openxmlformats.org/officeDocument/2006/relationships/hyperlink" Target="https://query.wikidata.org/" TargetMode="External"/><Relationship Id="rId5" Type="http://schemas.openxmlformats.org/officeDocument/2006/relationships/hyperlink" Target="https://www.w3.org/TR/rdf-sparql-query/" TargetMode="External"/><Relationship Id="rId6" Type="http://schemas.openxmlformats.org/officeDocument/2006/relationships/hyperlink" Target="https://www.w3.org/TR/sparql11-overview/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11-concepts/" TargetMode="External"/><Relationship Id="rId3" Type="http://schemas.openxmlformats.org/officeDocument/2006/relationships/hyperlink" Target="https://www.wikidata.org/wiki/Property:P31" TargetMode="External"/><Relationship Id="rId4" Type="http://schemas.openxmlformats.org/officeDocument/2006/relationships/hyperlink" Target="https://query.wikidata.org/" TargetMode="External"/><Relationship Id="rId5" Type="http://schemas.openxmlformats.org/officeDocument/2006/relationships/hyperlink" Target="https://www.w3.org/TR/rdf-sparql-query/" TargetMode="External"/><Relationship Id="rId6" Type="http://schemas.openxmlformats.org/officeDocument/2006/relationships/hyperlink" Target="https://www.w3.org/TR/sparql11-overview/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11-concepts/" TargetMode="External"/><Relationship Id="rId3" Type="http://schemas.openxmlformats.org/officeDocument/2006/relationships/hyperlink" Target="https://www.wikidata.org/wiki/Property:P31" TargetMode="External"/><Relationship Id="rId4" Type="http://schemas.openxmlformats.org/officeDocument/2006/relationships/hyperlink" Target="https://query.wikidata.org/" TargetMode="External"/><Relationship Id="rId5" Type="http://schemas.openxmlformats.org/officeDocument/2006/relationships/hyperlink" Target="https://www.w3.org/TR/rdf-sparql-query/" TargetMode="External"/><Relationship Id="rId6" Type="http://schemas.openxmlformats.org/officeDocument/2006/relationships/hyperlink" Target="https://www.w3.org/TR/sparql11-overview/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11-concepts/" TargetMode="External"/><Relationship Id="rId3" Type="http://schemas.openxmlformats.org/officeDocument/2006/relationships/hyperlink" Target="https://www.wikidata.org/wiki/Property:P31" TargetMode="External"/><Relationship Id="rId4" Type="http://schemas.openxmlformats.org/officeDocument/2006/relationships/hyperlink" Target="https://query.wikidata.org/" TargetMode="External"/><Relationship Id="rId5" Type="http://schemas.openxmlformats.org/officeDocument/2006/relationships/hyperlink" Target="https://www.w3.org/TR/rdf-sparql-query/" TargetMode="External"/><Relationship Id="rId6" Type="http://schemas.openxmlformats.org/officeDocument/2006/relationships/hyperlink" Target="https://www.w3.org/TR/sparql11-overview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ritannica.com/topic/Semantic-Web" TargetMode="External"/><Relationship Id="rId3" Type="http://schemas.openxmlformats.org/officeDocument/2006/relationships/hyperlink" Target="https://doi.org/10.1145/3397512" TargetMode="External"/><Relationship Id="rId4" Type="http://schemas.openxmlformats.org/officeDocument/2006/relationships/hyperlink" Target="https://doi.org/10.1145/3397512" TargetMode="External"/><Relationship Id="rId5" Type="http://schemas.openxmlformats.org/officeDocument/2006/relationships/hyperlink" Target="https://www.w3.org/1999/02/22-rdf-syntax-ns#type" TargetMode="External"/><Relationship Id="rId6" Type="http://schemas.openxmlformats.org/officeDocument/2006/relationships/hyperlink" Target="https://www.w3.org/2004/Talks/0412-RDF-functions/Overview.html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11-concepts/" TargetMode="External"/><Relationship Id="rId3" Type="http://schemas.openxmlformats.org/officeDocument/2006/relationships/hyperlink" Target="https://www.wikidata.org/wiki/Property:P31" TargetMode="External"/><Relationship Id="rId4" Type="http://schemas.openxmlformats.org/officeDocument/2006/relationships/hyperlink" Target="https://www.wikidata.org/wiki/Property:P106" TargetMode="External"/><Relationship Id="rId5" Type="http://schemas.openxmlformats.org/officeDocument/2006/relationships/hyperlink" Target="https://www.wikidata.org/wiki/Q4964182" TargetMode="External"/><Relationship Id="rId6" Type="http://schemas.openxmlformats.org/officeDocument/2006/relationships/hyperlink" Target="https://query.wikidata.org/" TargetMode="External"/><Relationship Id="rId7" Type="http://schemas.openxmlformats.org/officeDocument/2006/relationships/hyperlink" Target="https://www.w3.org/TR/rdf-sparql-query/" TargetMode="External"/><Relationship Id="rId8" Type="http://schemas.openxmlformats.org/officeDocument/2006/relationships/hyperlink" Target="https://www.w3.org/TR/sparql11-overview/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www.w3.org/TR/rdf-sparql-query/" TargetMode="External"/><Relationship Id="rId4" Type="http://schemas.openxmlformats.org/officeDocument/2006/relationships/hyperlink" Target="https://www.w3.org/TR/sparql11-overview/" TargetMode="Externa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www.w3.org/TR/rdf-sparql-query/" TargetMode="External"/><Relationship Id="rId4" Type="http://schemas.openxmlformats.org/officeDocument/2006/relationships/hyperlink" Target="https://www.w3.org/TR/sparql11-overview/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www.w3.org/TR/rdf-sparql-query/" TargetMode="External"/><Relationship Id="rId4" Type="http://schemas.openxmlformats.org/officeDocument/2006/relationships/hyperlink" Target="https://www.w3.org/TR/sparql11-overview/" TargetMode="Externa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9" Type="http://schemas.openxmlformats.org/officeDocument/2006/relationships/hyperlink" Target="https://d-nb.info/gnd/118740113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9" Type="http://schemas.openxmlformats.org/officeDocument/2006/relationships/hyperlink" Target="https://d-nb.info/gnd/118740113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9" Type="http://schemas.openxmlformats.org/officeDocument/2006/relationships/hyperlink" Target="https://d-nb.info/gnd/118740113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9" Type="http://schemas.openxmlformats.org/officeDocument/2006/relationships/hyperlink" Target="https://d-nb.info/gnd/118740113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2004/Talks/0412-RDF-functions/slide4-0.html" TargetMode="External"/><Relationship Id="rId3" Type="http://schemas.openxmlformats.org/officeDocument/2006/relationships/hyperlink" Target="https://www.w3.org/2004/Talks/0319-RDF-WGs/" TargetMode="External"/><Relationship Id="rId4" Type="http://schemas.openxmlformats.org/officeDocument/2006/relationships/hyperlink" Target="https://www.britannica.com/topic/Semantic-Web" TargetMode="Externa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9" Type="http://schemas.openxmlformats.org/officeDocument/2006/relationships/hyperlink" Target="https://d-nb.info/gnd/118740113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df-sparql-query/" TargetMode="External"/><Relationship Id="rId3" Type="http://schemas.openxmlformats.org/officeDocument/2006/relationships/hyperlink" Target="https://www.w3.org/TR/sparql11-overview/" TargetMode="External"/><Relationship Id="rId4" Type="http://schemas.openxmlformats.org/officeDocument/2006/relationships/hyperlink" Target="https://www.wikidata.org/wiki/Property:P19" TargetMode="External"/><Relationship Id="rId5" Type="http://schemas.openxmlformats.org/officeDocument/2006/relationships/hyperlink" Target="https://www.wikidata.org/wiki/Property:P569" TargetMode="External"/><Relationship Id="rId6" Type="http://schemas.openxmlformats.org/officeDocument/2006/relationships/hyperlink" Target="https://d-nb.info/standards/elementset/gnd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ritannica.com/topic/Semantic-Web" TargetMode="External"/><Relationship Id="rId3" Type="http://schemas.openxmlformats.org/officeDocument/2006/relationships/hyperlink" Target="https://doi.org/10.1145/3397512" TargetMode="External"/><Relationship Id="rId4" Type="http://schemas.openxmlformats.org/officeDocument/2006/relationships/hyperlink" Target="https://doi.org/10.1145/3397512" TargetMode="External"/><Relationship Id="rId5" Type="http://schemas.openxmlformats.org/officeDocument/2006/relationships/hyperlink" Target="https://www.w3.org/1999/02/22-rdf-syntax-ns#type" TargetMode="External"/><Relationship Id="rId6" Type="http://schemas.openxmlformats.org/officeDocument/2006/relationships/hyperlink" Target="https://www.w3.org/2004/Talks/0412-RDF-functions/Overview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a1ab5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30ea1ab51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ea1ab516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0ea1ab516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 be superclasses or subclasses of other classes!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Properties can have a similar hierarchy.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0ea1ab5166_0_1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0ea1ab5166_0_1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 be superclasses or subclasses of other classes!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Properties can have a similar hierarchy.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0ea1ab5166_0_1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0ea1ab5166_0_1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 be superclasses or subclasses of other classes!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Properties can have a similar hierarchy.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0ea1ab5166_0_1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0ea1ab5166_0_1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 be superclasses or subclasses of other classes!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Properties can have a similar hierarchy.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0f1b885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0f1b885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 be superclasses or subclasses of other classes!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Properties can have a similar hierarchy.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0f3c1da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0f3c1da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0ea1ab5166_0_4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0ea1ab5166_0_4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So…now everyTHING in our web has a certain type/class.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hings become machine-readable.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https://www.w3.org/DesignIssues/LinkedData.html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 	Available on the web (whatever format) but with an open licence, to be Open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 	Available as machine-readable structured data (e.g. excel instead of image scan of a 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★★★ 	as (2) plus non-proprietary format (e.g. CSV instead of excel)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★★★★ 	All the above plus, Use open standards from W3C (RDF and SPARQL) to identify things, so that people can point at your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★★★★★ 	All the above, plus: Link your data to other people’s data to provide context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30ea1ab5166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30ea1ab5166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30ea1ab5166_0_5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30ea1ab5166_0_5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“Linked Data” more or less equals “Linked Open Data”, </a:t>
            </a:r>
            <a:r>
              <a:rPr lang="en"/>
              <a:t>depending</a:t>
            </a:r>
            <a:r>
              <a:rPr lang="en"/>
              <a:t> on the context.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0f1b885ab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0f1b885ab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knowledge bases about… e.g. cats, humans, or books.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ea1ab5166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0ea1ab516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Cf. Hosch, W. L.. "Semantic Web." </a:t>
            </a:r>
            <a:r>
              <a:rPr i="1" lang="en">
                <a:solidFill>
                  <a:schemeClr val="dk1"/>
                </a:solidFill>
              </a:rPr>
              <a:t>Encyclopedia Britannica</a:t>
            </a:r>
            <a:r>
              <a:rPr lang="en">
                <a:solidFill>
                  <a:schemeClr val="dk1"/>
                </a:solidFill>
              </a:rPr>
              <a:t>, October 4, 2024.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https://www.britannica.com/topic/Semantic-Web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30ea1ab516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30ea1ab516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Data (LD):</a:t>
            </a:r>
            <a:br>
              <a:rPr lang="en"/>
            </a:br>
            <a:r>
              <a:rPr lang="en"/>
              <a:t>1. Use URIs as names for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Use HTTP URIs so that people can look up those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When someone looks up a URI, provide useful information, using the standards (RDF*, SPARQL)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Include links to other URIs. so that they can discover more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https://www.w3.org/DesignIssues/LinkedData.html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Open Data (LOD):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 	Available on the web (whatever format) but with an open licence, to be Open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 	Available as machine-readable structured data (e.g. excel instead of image scan of a 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★★★ 	as (2) plus non-proprietary format (e.g. CSV instead of excel)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★★★★ 	All the above plus, Use open standards from W3C (RDF and SPARQL) to identify things, so that people can point at your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★★★★★ 	All the above, plus: Link your data to other people’s data to provide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https://www.w3.org/DesignIssues/LinkedData.html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Open Usable Data (LOUD):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Hint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https://linked.art/loud/</a:t>
            </a:r>
            <a:r>
              <a:rPr lang="en">
                <a:solidFill>
                  <a:schemeClr val="dk1"/>
                </a:solidFill>
              </a:rPr>
              <a:t> 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30ea1ab5166_0_4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30ea1ab5166_0_4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“Five stars of LOD”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0 stars == bad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5 stars == great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Linked Data (LD):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1. Use URIs as names for things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Use HTTP URIs so that people can look up those names.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When someone looks up a URI, provide useful information, using the standards (RDF*, SPARQL)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Include links to other URIs. so that they can discover more things.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https://www.w3.org/DesignIssues/LinkedData.html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Linked Open Data (LOD):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★ 	Available on the web (whatever format) but with an open licence, to be Open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★★ 	Available as machine-readable structured data (e.g. excel instead of image scan of a table)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★★★ 	as (2) plus non-proprietary format (e.g. CSV instead of excel)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★★★★ 	All the above plus, Use open standards from W3C (RDF and SPARQL) to identify things, so that people can point at your stuff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★★★★★ 	All the above, plus: Link your data to other people’s data to provide context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https://www.w3.org/DesignIssues/LinkedData.html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Linked Open Usable Data (LOUD):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https://linked.art/loud/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Dhstudi. „LOUD: Turn up your data!“ Text/html, 28. September 2020.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https://doi.org/10.58079/NKJS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…some more on the history: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Hitzler, Pascal. „A Review of the Semantic Web Field“. </a:t>
            </a:r>
            <a:r>
              <a:rPr i="1" lang="en">
                <a:solidFill>
                  <a:schemeClr val="dk1"/>
                </a:solidFill>
              </a:rPr>
              <a:t>Communications of the ACM</a:t>
            </a:r>
            <a:r>
              <a:rPr lang="en">
                <a:solidFill>
                  <a:schemeClr val="dk1"/>
                </a:solidFill>
              </a:rPr>
              <a:t> 64, Nr. 2 (25. Januar 2021): 76–83.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https://doi.org/10.1145/3397512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https://twobithistory.org/2018/05/27/semantic-web.html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30ea1ab5166_0_9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30ea1ab5166_0_9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 Data (LD):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1. Use URIs as names for things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Use HTTP URIs so that people can look up those names.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When someone looks up a URI, provide useful information, using the standards (RDF*, SPARQL)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Include links to other URIs. so that they can discover more things.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https://www.w3.org/DesignIssues/LinkedData.html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 Open Data (LOD):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 	Available on the web (whatever format) but with an open licence, to be Open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 	Available as machine-readable structured data (e.g. excel instead of image scan of a table)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★★★ 	as (2) plus non-proprietary format (e.g. CSV instead of excel)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★★★★ 	All the above plus, Use open standards from W3C (RDF and SPARQL) to identify things, so that people can point at your stuff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★★★★★ 	All the above, plus: Link your data to other people’s data to provide context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https://www.w3.org/DesignIssues/LinkedData.html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 Open Usable Data (LOUD):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https://linked.art/loud/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Dhstudi. „LOUD: Turn up your data!“ Text/html, 28. September 2020.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https://doi.org/10.58079/NKJS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…some more on the history: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Hitzler, Pascal. „A Review of the Semantic Web Field“. </a:t>
            </a:r>
            <a:r>
              <a:rPr i="1" lang="en">
                <a:solidFill>
                  <a:schemeClr val="dk1"/>
                </a:solidFill>
              </a:rPr>
              <a:t>Communications of the ACM</a:t>
            </a:r>
            <a:r>
              <a:rPr lang="en">
                <a:solidFill>
                  <a:schemeClr val="dk1"/>
                </a:solidFill>
              </a:rPr>
              <a:t> 64, Nr. 2 (25. Januar 2021): 76–83.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https://doi.org/10.1145/3397512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https://twobithistory.org/2018/05/27/semantic-web.html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30ea1ab5166_0_1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30ea1ab5166_0_1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 Data (LD):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1. Use URIs as names for things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Use HTTP URIs so that people can look up those names.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When someone looks up a URI, provide useful information, using the standards (RDF*, SPARQL)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Include links to other URIs. so that they can discover more things.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https://www.w3.org/DesignIssues/LinkedData.html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 Open Data (LOD):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 	Available on the web (whatever format) but with an open licence, to be Open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 	Available as machine-readable structured data (e.g. excel instead of image scan of a table)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★★★ 	as (2) plus non-proprietary format (e.g. CSV instead of excel)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★★★★ 	All the above plus, Use open standards from W3C (RDF and SPARQL) to identify things, so that people can point at your stuff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★★★★★ 	All the above, plus: Link your data to other people’s data to provide context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https://www.w3.org/DesignIssues/LinkedData.html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 Open Usable Data (LOUD):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https://linked.art/loud/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Dhstudi. „LOUD: Turn up your data!“ Text/html, 28. September 2020.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https://doi.org/10.58079/NKJS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…some more on the history: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Hitzler, Pascal. „A Review of the Semantic Web Field“. </a:t>
            </a:r>
            <a:r>
              <a:rPr i="1" lang="en">
                <a:solidFill>
                  <a:schemeClr val="dk1"/>
                </a:solidFill>
              </a:rPr>
              <a:t>Communications of the ACM</a:t>
            </a:r>
            <a:r>
              <a:rPr lang="en">
                <a:solidFill>
                  <a:schemeClr val="dk1"/>
                </a:solidFill>
              </a:rPr>
              <a:t> 64, Nr. 2 (25. Januar 2021): 76–83.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https://doi.org/10.1145/3397512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https://twobithistory.org/2018/05/27/semantic-web.html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30ea1ab5166_0_8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30ea1ab5166_0_8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“Open” may be used to stress the openness of some data.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30ea1ab516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30ea1ab516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could also (re)use vocabularies or ontologies of other knowledge bases. (e.g. Wikidata)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(Or maybe we’re just traversing the graph of Wikidata and thus are “in the middle of” the Wikidata vocabulary.)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P50: author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https://www.wikidata.org/wiki/Property:P50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30f094f26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30f094f26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https://www.wikidata.org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https://www.wikidata.org/wiki/Wikidata:Main_Page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could also (re)use vocabularies or ontologies of other knowledge bases. (e.g. Wikidata)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(Or maybe we’re just traversing the graph of Wikidata and thus are “in the middle of” the Wikidata vocabulary.)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P50: author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https://www.wikidata.org/wiki/Property:P50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30ea1ab516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30ea1ab516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 Fact: Actually there’s a property P1429 “has pet” in Wikidata!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30ea1ab5166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8" name="Google Shape;3268;g30ea1ab5166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Identifiers for entities/items in Wikidata are called “Q-IDs” and start with a capital “Q”.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Properties in WIkidata start with a capital “P”.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https://www.wikidata.org/wiki/Q9312</a:t>
            </a:r>
            <a:r>
              <a:rPr lang="en"/>
              <a:t> (Immanuel Kant, instance of Q5: human)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https://www.wikidata.org/wiki/Q220002</a:t>
            </a:r>
            <a:r>
              <a:rPr lang="en"/>
              <a:t> (Critique of pure reason, instance of Q12765855: philosophical work (which is a subclass of Q7725634: literary work))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https://www.wikidata.org/wiki/Wikidata:Identifiers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g30ea1ab5166_0_9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3" name="Google Shape;3533;g30ea1ab5166_0_9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Q5: human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Q12765855: philosophical work (which is a subclass of Q7725634: literary work … and itself an instance of Q104624828: book form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https://www.wikidata.org/wiki/Q104624828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ea1ab5166_0_4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0ea1ab5166_0_4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7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g30f71236e8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9" name="Google Shape;3809;g30f71236e8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This is mostly just my opinion/interpretation/experience:</a:t>
            </a:r>
            <a:endParaRPr u="sng"/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My interpretation: “knowledge graphs” is a way to say “the semantic web broken down into chunks or isles of knowledge that function independently/on their own and can be re-connected”.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Or: “knowledge graphs” might also be a way to describe what the idea of the semantic web has developed into and how it is applied/implemented today.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Different knowledge graphs/bases may focus on different areas/subjects and thus hold different expertise or “levels of knowledge”.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Thus connecting different knowledge graphs may lead to additional insights.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Note: I will use the broader term “knowledge base” for most of the time to also include sources that are not strictly knowledge graphs.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“Birth” of knowledge graphs: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Google. „Introducing the Knowledge Graph: Things, Not Strings“, 16. Mai 2012.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https://blog.google/products/search/introducing-knowledge-graph-things-not/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quite recent overview/summary: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Hitzler, Pascal. „A Review of the Semantic Web Field“. </a:t>
            </a:r>
            <a:r>
              <a:rPr i="1" lang="en">
                <a:solidFill>
                  <a:schemeClr val="dk1"/>
                </a:solidFill>
              </a:rPr>
              <a:t>Communications of the ACM</a:t>
            </a:r>
            <a:r>
              <a:rPr lang="en">
                <a:solidFill>
                  <a:schemeClr val="dk1"/>
                </a:solidFill>
              </a:rPr>
              <a:t> 64, Nr. 2 (25. Januar 2021): 76–83.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https://doi.org/10.1145/3397512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g2d4ec6d65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3" name="Google Shape;4073;g2d4ec6d65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 small overview.</a:t>
            </a:r>
            <a:endParaRPr/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Linked Open Data is still the broadest term for all of this.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3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g30ea1ab5166_0_7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5" name="Google Shape;4335;g30ea1ab5166_0_7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…in reality it’s more like this: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cats knowledge base might contain cat owners and maybe books about cats, too.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humans knowledge base might contain remarkable cats and certain notable works, too.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books knowledge base might contain authors (and maybe remarkable cats), too.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g30ea1ab5166_0_8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3" name="Google Shape;4593;g30ea1ab5166_0_8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…in reality it’s more like this: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cats knowledge base might contain cat owners and maybe books about cats, too.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humans knowledge base might contain remarkable cats and certain notable works, too.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books knowledge base might contain authors (and maybe remarkable cats), too.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0" name="Shape 4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g30ea1ab5166_0_7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2" name="Google Shape;4852;g30ea1ab5166_0_7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6" name="Shape 5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7" name="Google Shape;5107;g30ea1ab5166_0_5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8" name="Google Shape;5108;g30ea1ab5166_0_5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is a non-exhaustive lists of standards/vocabularies/ontologies used in LOD!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https://www.w3.org/2004/Talks/0412-RDF-functions/slide4-0.html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Something you might want to look into, too: BEACON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https://meta.wikimedia.org/wiki/Dynamic_links_to_external_resources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1" name="Shape 5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2" name="Google Shape;5362;g30ea1ab5166_0_6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3" name="Google Shape;5363;g30ea1ab5166_0_6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very short introduction to namespaces…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(e.g.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https://www.w3.org/TR/xml-names/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9" name="Shape 5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0" name="Google Shape;5620;g30ea1ab5166_0_2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1" name="Google Shape;5621;g30ea1ab5166_0_2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DFG LIS Specialised Information Services (Fachinformationsdienste, FID):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https://www.dfg.de/en/research-funding/funding-opportunities/programmes/infrastructure/lis/funding-opportunities/specialised-info-services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DFG Scientific Library Services and Information Systems (LIS):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https://www.dfg.de/en/research-funding/funding-opportunities/programmes/infrastructure/lis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German Research Foundation (Deutsche Forschungsgemeinschaft, DFG):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https://www.dfg.de/en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https://ub.uni-koeln.de/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https://philportal.de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https://cceh.uni-koeln.de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5" name="Shape 5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" name="Google Shape;5626;g30ea1ab5166_0_9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7" name="Google Shape;5627;g30ea1ab5166_0_9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1" name="Shape 5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" name="Google Shape;5632;g30f094f26f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3" name="Google Shape;5633;g30f094f26f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https://www.dnb.de/EN/Professionell/Standardisierung/GND/gnd_node.html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Gemeinsame Normdatei (GND) of the German National Library (Deutsche Nationalbibliothek, DNB):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https://www.dnb.de/EN/gnd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a1ab5166_0_47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0ea1ab5166_0_4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Wide Web. Born in 1989.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 Hosch, W. L.. "Semantic Web." </a:t>
            </a:r>
            <a:r>
              <a:rPr i="1" lang="en">
                <a:solidFill>
                  <a:schemeClr val="dk1"/>
                </a:solidFill>
              </a:rPr>
              <a:t>Encyclopedia Britannica</a:t>
            </a:r>
            <a:r>
              <a:rPr lang="en">
                <a:solidFill>
                  <a:schemeClr val="dk1"/>
                </a:solidFill>
              </a:rPr>
              <a:t>, October 4, 2024.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https://www.britannica.com/topic/Semantic-Web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9" name="Shape 5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0" name="Google Shape;5640;g30f094f26f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1" name="Google Shape;5641;g30f094f26f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Gemeinsame Normdatei (GND) of the German National Library (Deutsche Nationalbibliothek, DNB):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https://www.dnb.de/EN/gnd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list of authority files: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https://help-de.oclc.org/Metadata_Services/Authority_records/Authorities_Format_and_indexes/Get_started/40Available_authority_files?sl=de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8" name="Shape 5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9" name="Google Shape;5649;g30f094f26f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0" name="Google Shape;5650;g30f094f26f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https://www.dnb.de/EN/Professionell/Standardisierung/GND/gnd_node.html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Gemeinsame Normdatei (GND) of the German National Library (Deutsche Nationalbibliothek, DNB):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https://www.dnb.de/EN/gnd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list of authority files: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https://help-de.oclc.org/Metadata_Services/Authority_records/Authorities_Format_and_indexes/Get_started/40Available_authority_files?sl=de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8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g30ea1ab5166_0_1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0" name="Google Shape;5660;g30ea1ab5166_0_1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GND is not the only authority file!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Virtual International Authority File (VIAF):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https://viaf.org/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Library of Congress Name Authority File (LCNAF):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https://id.loc.gov/authorities/names.html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Deutsche Nationalbibliothek: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https://www.dnb.de/EN/Home/home_node.html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4" name="Shape 5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5" name="Google Shape;5675;g30ea1ab5166_0_1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6" name="Google Shape;5676;g30ea1ab5166_0_1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reality it’s more like this: GND is part of the German National Library (DNB) and has a librarian focus </a:t>
            </a:r>
            <a:r>
              <a:rPr lang="en">
                <a:solidFill>
                  <a:schemeClr val="dk1"/>
                </a:solidFill>
              </a:rPr>
              <a:t>with/from a German perspective.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you publish a lot AND if you are from Germany (or a German speaking country), you’re more likely to to be in the GND.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4" name="Shape 5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5" name="Google Shape;5685;g30ea1ab5166_0_3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6" name="Google Shape;5686;g30ea1ab5166_0_3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4" name="Shape 5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5" name="Google Shape;5695;g30ea1ab5166_0_3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6" name="Google Shape;5696;g30ea1ab5166_0_3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4" name="Shape 5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5" name="Google Shape;5705;g30ea1ab5166_0_3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6" name="Google Shape;5706;g30ea1ab5166_0_3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4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g30ea1ab5166_0_9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6" name="Google Shape;5716;g30ea1ab5166_0_9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https://ixtheo.de/?lng=en</a:t>
            </a:r>
            <a:r>
              <a:rPr lang="en"/>
              <a:t> (FID Theologie)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https://kalliope-verbund.info/en/index.html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https://www.dwds.de/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https://digicult-verbund.de/de/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3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g30f094f2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5" name="Google Shape;5725;g30f094f2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https://ixtheo.de/?lng=en</a:t>
            </a:r>
            <a:r>
              <a:rPr lang="en"/>
              <a:t> (FID Theologie)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https://kalliope-verbund.info/en/index.html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https://www.dwds.de/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https://digicult-verbund.de/de/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2" name="Shape 5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3" name="Google Shape;5733;g30ea1ab5166_0_9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4" name="Google Shape;5734;g30ea1ab5166_0_9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how do get from Wikidata to the GND?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a1ab5166_0_95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0ea1ab5166_0_9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World Wide Web. Born in 1989.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More and </a:t>
            </a:r>
            <a:r>
              <a:rPr lang="en"/>
              <a:t>more</a:t>
            </a:r>
            <a:r>
              <a:rPr lang="en"/>
              <a:t> websites. There are links between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 Hosch, W. L.. "Semantic Web." </a:t>
            </a:r>
            <a:r>
              <a:rPr i="1" lang="en">
                <a:solidFill>
                  <a:schemeClr val="dk1"/>
                </a:solidFill>
              </a:rPr>
              <a:t>Encyclopedia Britannica</a:t>
            </a:r>
            <a:r>
              <a:rPr lang="en">
                <a:solidFill>
                  <a:schemeClr val="dk1"/>
                </a:solidFill>
              </a:rPr>
              <a:t>, October 4, 2024.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https://www.britannica.com/topic/Semantic-Web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6" name="Shape 5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7" name="Google Shape;5747;g30ea1ab5166_0_9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8" name="Google Shape;5748;g30ea1ab5166_0_9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Wikidata’s P227 connects entities from Wikidata with entities in the GND: “you will this entity in the GND, too…at that specific place”.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https://www.wikidata.org/wiki/Property:P227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7" name="Shape 5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8" name="Google Shape;5758;g30ea1ab5166_0_9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9" name="Google Shape;5759;g30ea1ab5166_0_9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But how do we get our entities first?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Query: ask a database for certain items.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https://query.wikidata.org/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 the examples to get an idea of how it works. They are a great starting point for new queries, too.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(I usually just choose an example that’s close/similar to what I’m looking for and change the properties/entities!)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SPARQL: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https://www.w3.org/TR/rdf-sparql-query/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https://www.w3.org/TR/sparql11-overview/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3" name="Shape 5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4" name="Google Shape;5774;g30ea1ab5166_0_10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5" name="Google Shape;5775;g30ea1ab5166_0_10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will ask Wikidata for set of entities.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Query: ask a database for certain items.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https://query.wikidata.org/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 the examples to get an idea of how it works. They are a great starting point for new queries, too.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(I usually just choose an example that’s close/similar to what I’m looking for and change the properties/entities!)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SPARQL: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https://www.w3.org/TR/rdf-sparql-query/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https://www.w3.org/TR/sparql11-overview/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0" name="Shape 5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1" name="Google Shape;5791;g3171ce3b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2" name="Google Shape;5792;g3171ce3b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1" name="Shape 5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2" name="Google Shape;5802;g30ea1ab5166_0_10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3" name="Google Shape;5803;g30ea1ab5166_0_10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state our question as a triple or a set of triples.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assertion of such a triple is called a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https://www.w3.org/TR/rdf11-concepts/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https://www.wikidata.org/wiki/Property:P31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1" name="Shape 5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2" name="Google Shape;5812;g30ea1ab5166_0_10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3" name="Google Shape;5813;g30ea1ab5166_0_10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state our question as a triple or a set of triples.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assertion of such a triple is called a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https://www.w3.org/TR/rdf11-concepts/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https://www.wikidata.org/wiki/Property:P31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2" name="Shape 5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3" name="Google Shape;5823;g30ea1ab5166_0_10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4" name="Google Shape;5824;g30ea1ab5166_0_10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state our question as a triple or a set of triples.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assertion of such a triple is called a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https://www.w3.org/TR/rdf11-concepts/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https://www.wikidata.org/wiki/Property:P31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6" name="Shape 5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" name="Google Shape;5837;g30ea1ab5166_0_1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8" name="Google Shape;5838;g30ea1ab5166_0_1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do remember the “cat –is the cat of–&gt; human” example, right?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state our question as a triple or a set of triples.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assertion of such a triple is called a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https://www.w3.org/TR/rdf11-concepts/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https://www.wikidata.org/wiki/Property:P31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3" name="Shape 5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4" name="Google Shape;5874;g30ea1ab5166_0_10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5" name="Google Shape;5875;g30ea1ab5166_0_10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state our question as a triple or a set of triples.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assertion of such a triple is called a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https://www.w3.org/TR/rdf11-concepts/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https://www.wikidata.org/wiki/Property:P31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1" name="Shape 5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2" name="Google Shape;5892;g30ea1ab5166_0_1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3" name="Google Shape;5893;g30ea1ab5166_0_1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query is asking for “all mankind”. We might get a timeout error.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state our question as a triple or a set of triples.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assertion of such a triple is called a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https://www.w3.org/TR/rdf11-concepts/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https://www.wikidata.org/wiki/Property:P31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ea1ab5166_0_105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0ea1ab5166_0_10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1994/1999/2000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1994: first mentions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1999: see date of specification below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2000: a book, so now it’s real!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Hosch, W. L.. "Semantic Web." </a:t>
            </a:r>
            <a:r>
              <a:rPr i="1" lang="en">
                <a:solidFill>
                  <a:schemeClr val="dk1"/>
                </a:solidFill>
              </a:rPr>
              <a:t>Encyclopedia Britannica</a:t>
            </a:r>
            <a:r>
              <a:rPr lang="en">
                <a:solidFill>
                  <a:schemeClr val="dk1"/>
                </a:solidFill>
              </a:rPr>
              <a:t>, October 4, 2024.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https://www.britannica.com/topic/Semantic-Web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Berners-Lee, Tim, und Mark Fischetti. „Weaving the Web. the original design and ultimate destiny of the World Wide Web by its inventor“. Business / Economics. New York, NY: Harper, 2000.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Hitzler, Pascal. „A Review of the Semantic Web Field“. </a:t>
            </a:r>
            <a:r>
              <a:rPr i="1" lang="en">
                <a:solidFill>
                  <a:schemeClr val="dk1"/>
                </a:solidFill>
              </a:rPr>
              <a:t>Communications of the ACM</a:t>
            </a:r>
            <a:r>
              <a:rPr lang="en">
                <a:solidFill>
                  <a:schemeClr val="dk1"/>
                </a:solidFill>
              </a:rPr>
              <a:t> 64, Nr. 2 (25. Januar 2021): 76–83.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https://doi.org/10.1145/3397512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https://www.w3.org/1999/02/22-rdf-syntax-ns#type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https://www.w3.org/2004/Talks/0412-RDF-functions/Overview.html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3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30ea1ab5166_0_10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30ea1ab5166_0_10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 we will be more specific and add a second triple.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 that we can expand it via the “;” (semicolon) and don’t have to repeat the subject (“?item”).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state our question as a triple or a set of triples.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assertion of such a triple is called a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https://www.w3.org/TR/rdf11-concepts/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https://www.wikidata.org/wiki/Property:P31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https://www.wikidata.org/wiki/Property:P106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https://www.wikidata.org/wiki/Q4964182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5" name="Shape 5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6" name="Google Shape;5916;g30ea1ab5166_0_10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7" name="Google Shape;5917;g30ea1ab5166_0_10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specify what set of entities we want by telling Wikidata about the properties and classes we are looking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https://www.w3.org/TR/sparql11-overview/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8" name="Shape 5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" name="Google Shape;5929;g30ea1ab5166_0_9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0" name="Google Shape;5930;g30ea1ab5166_0_9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Query: ask a database for certain items.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https://query.wikidata.org/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 the examples to get an idea of how it works. They are a great starting point for new queries, too.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(I usually just choose an example that’s close/similar to what I’m looking for and change the properties/entities!)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SPARQL: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https://www.w3.org/TR/rdf-sparql-query/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https://www.w3.org/TR/sparql11-overview/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2" name="Shape 5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" name="Google Shape;5943;g30ea1ab5166_0_10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4" name="Google Shape;5944;g30ea1ab5166_0_10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Query: ask a database for certain items.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use the Wikidata Query Service to build and test our query: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https://query.wikidata.org/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examples to get an idea of how it works. They are a great starting point for new queries, too.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(I usually just choose an example that’s close/similar to what I’m looking for and change the properties/entities!)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https://www.w3.org/TR/sparql11-overview/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5" name="Shape 5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6" name="Google Shape;5956;g30ea1ab5166_0_10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7" name="Google Shape;5957;g30ea1ab5166_0_10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intersection might hold better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7" name="Shape 5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8" name="Google Shape;5968;g30ea1ab5166_0_1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9" name="Google Shape;5969;g30ea1ab5166_0_1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Let’s look up something easy like the date of birth and the place of birth of a person.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…and compare the values.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E.g.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1. Does it have any data about date of birth? If yes, give me that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2. If not, fall back to data from Wikidata and give me that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3" name="Shape 5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" name="Google Shape;5984;g30ea1ab5166_0_1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5" name="Google Shape;5985;g30ea1ab5166_0_1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will send a so-called “HTTP request” to those URIs.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118740113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118740113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1" name="Shape 6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2" name="Google Shape;6002;g30ea1ab5166_0_1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3" name="Google Shape;6003;g30ea1ab5166_0_1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118740113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118740113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9" name="Shape 6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0" name="Google Shape;6020;g30ea1ab5166_0_1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1" name="Google Shape;6021;g30ea1ab5166_0_1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part will stay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118740113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118740113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7" name="Shape 6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8" name="Google Shape;6038;g30ea1ab5166_0_1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9" name="Google Shape;6039;g30ea1ab5166_0_1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JSON is a certain data format, just like XML is another data format.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Some authority files use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It’s not very human-readable, but it’s machine-readable.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118740113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118740113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ea1ab5166_0_106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0ea1ab5166_0_10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is the famous “semantic web layer cake”.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won’t talk about that directly.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Semantic Web “Layer Cake”. </a:t>
            </a:r>
            <a:r>
              <a:rPr lang="en"/>
              <a:t>This is copied from a presentation of the W3C staff: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https://www.w3.org/2004/Talks/0412-RDF-functions/slide4-0.html</a:t>
            </a:r>
            <a:r>
              <a:rPr lang="en">
                <a:solidFill>
                  <a:schemeClr val="dk1"/>
                </a:solidFill>
              </a:rPr>
              <a:t> (accessed 25.10.2024)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is one of the semantic web classics.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But here I use it to emphasise that I’m trying to keep it simple and short.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https://www.w3.org/2004/Talks/0319-RDF-WGs/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Cf. Hosch, W. L.. "Semantic Web." </a:t>
            </a:r>
            <a:r>
              <a:rPr i="1" lang="en">
                <a:solidFill>
                  <a:schemeClr val="dk1"/>
                </a:solidFill>
              </a:rPr>
              <a:t>Encyclopedia Britannica</a:t>
            </a:r>
            <a:r>
              <a:rPr lang="en">
                <a:solidFill>
                  <a:schemeClr val="dk1"/>
                </a:solidFill>
              </a:rPr>
              <a:t>, October 4, 2024.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https://www.britannica.com/topic/Semantic-Web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5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30ea1ab5166_0_1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30ea1ab5166_0_1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now know all the steps in theory.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118740113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118740113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6" name="Shape 6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7" name="Google Shape;6077;g30ea1ab5166_0_1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8" name="Google Shape;6078;g30ea1ab5166_0_1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Let’s try this in Google Colab. [insert URL here!]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SPARQL: 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https://www.w3.org/TR/rdf-sparql-query/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https://www.w3.org/TR/sparql11-overview/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https://www.wikidata.org/wiki/Property:P19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https://www.wikidata.org/wiki/Property:P569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GND ontology: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https://d-nb.info/standards/elementset/gnd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https://d-nb.info/standards/elementset/gnd#dateOfBirth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https://d-nb.info/standards/elementset/gnd#placeOfBirth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ea1ab516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ea1ab516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will try to approach the concept in a less tech-y way.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All in all the Semantic Web Stack is meant to enable meaningful links between things.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1994/1999/2000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1994: first mentions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1999: see date of specification below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2000: a book, so now it’s real!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Cf.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Hosch, W. L.. "Semantic Web." </a:t>
            </a:r>
            <a:r>
              <a:rPr i="1" lang="en">
                <a:solidFill>
                  <a:schemeClr val="dk1"/>
                </a:solidFill>
              </a:rPr>
              <a:t>Encyclopedia Britannica</a:t>
            </a:r>
            <a:r>
              <a:rPr lang="en">
                <a:solidFill>
                  <a:schemeClr val="dk1"/>
                </a:solidFill>
              </a:rPr>
              <a:t>, October 4, 2024.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https://www.britannica.com/topic/Semantic-Web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Berners-Lee, Tim, und Mark Fischetti. „Weaving the Web. the original design and ultimate destiny of the World Wide Web by its inventor“. Business / Economics. New York, NY: Harper, 2000.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Hitzler, Pascal. „A Review of the Semantic Web Field“. </a:t>
            </a:r>
            <a:r>
              <a:rPr i="1" lang="en">
                <a:solidFill>
                  <a:schemeClr val="dk1"/>
                </a:solidFill>
              </a:rPr>
              <a:t>Communications of the ACM</a:t>
            </a:r>
            <a:r>
              <a:rPr lang="en">
                <a:solidFill>
                  <a:schemeClr val="dk1"/>
                </a:solidFill>
              </a:rPr>
              <a:t> 64, Nr. 2 (25. Januar 2021): 76–83.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https://doi.org/10.1145/3397512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https://www.w3.org/1999/02/22-rdf-syntax-ns#type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https://www.w3.org/2004/Talks/0412-RDF-functions/Overview.html</a:t>
            </a:r>
            <a:endParaRPr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ea1ab5166_0_9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ea1ab5166_0_9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…and give meaningful “names” to the things we link together.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>
  <p:cSld name="1_Titelfoli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:\Marketing\Debora_Schiffer\016\016_Präsentationsvorlagen_UzK\016_PPT_Lay_Titel_16zu9.jp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191"/>
            <a:ext cx="9143299" cy="5144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:\Marketing\CD\CD_Logos\UzK_Logo_Quadrat_uniblau\UzK_LogoQuadrat.jpg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0346" y="175189"/>
            <a:ext cx="1379902" cy="70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6113" y="196688"/>
            <a:ext cx="740213" cy="6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7A93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457A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57A93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57A9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57A93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57A93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57A93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0" y="5054246"/>
            <a:ext cx="9144000" cy="89400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597784" y="4787901"/>
            <a:ext cx="5868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7F7F7F"/>
                </a:solidFill>
              </a:rPr>
              <a:t>An Approach to Linked Open Data: From Wikidata to Authority Files Data</a:t>
            </a:r>
            <a:r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800">
                <a:solidFill>
                  <a:srgbClr val="7F7F7F"/>
                </a:solidFill>
              </a:rPr>
              <a:t>29</a:t>
            </a:r>
            <a:r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800">
                <a:solidFill>
                  <a:srgbClr val="7F7F7F"/>
                </a:solidFill>
              </a:rPr>
              <a:t>10</a:t>
            </a:r>
            <a:r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.202</a:t>
            </a:r>
            <a:r>
              <a:rPr lang="en" sz="800">
                <a:solidFill>
                  <a:srgbClr val="7F7F7F"/>
                </a:solidFill>
              </a:rPr>
              <a:t>4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:\Marketing\CD\CD_Logos\UzK_Logo_Quadrat_uniblau\UzK_LogoQuadrat.jp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6019" y="4276649"/>
            <a:ext cx="1137956" cy="5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938" y="4276650"/>
            <a:ext cx="650269" cy="5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9875" y="4787907"/>
            <a:ext cx="54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ikidata.or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ikidata.org/wiki/Q220002" TargetMode="External"/><Relationship Id="rId4" Type="http://schemas.openxmlformats.org/officeDocument/2006/relationships/hyperlink" Target="https://www.wikidata.org/wiki/Q9312" TargetMode="External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wikidata.org/wiki/Q571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ikidata.org/wiki/Q220002" TargetMode="External"/><Relationship Id="rId4" Type="http://schemas.openxmlformats.org/officeDocument/2006/relationships/hyperlink" Target="https://www.wikidata.org/wiki/Q9312" TargetMode="External"/><Relationship Id="rId9" Type="http://schemas.openxmlformats.org/officeDocument/2006/relationships/hyperlink" Target="https://www.wikidata.org/wiki/Q25265" TargetMode="External"/><Relationship Id="rId5" Type="http://schemas.openxmlformats.org/officeDocument/2006/relationships/hyperlink" Target="https://www.wikidata.org/wiki/Q5" TargetMode="External"/><Relationship Id="rId6" Type="http://schemas.openxmlformats.org/officeDocument/2006/relationships/hyperlink" Target="https://www.wikidata.org/wiki/Q5" TargetMode="External"/><Relationship Id="rId7" Type="http://schemas.openxmlformats.org/officeDocument/2006/relationships/hyperlink" Target="https://www.wikidata.org/wiki/Q12765855" TargetMode="External"/><Relationship Id="rId8" Type="http://schemas.openxmlformats.org/officeDocument/2006/relationships/hyperlink" Target="https://www.wikidata.org/wiki/Q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wikidata.org/wiki/Property:P1429" TargetMode="External"/><Relationship Id="rId4" Type="http://schemas.openxmlformats.org/officeDocument/2006/relationships/hyperlink" Target="https://schema.org/spouse" TargetMode="External"/><Relationship Id="rId5" Type="http://schemas.openxmlformats.org/officeDocument/2006/relationships/hyperlink" Target="https://www.dublincore.org/specifications/dublin-core/dcmi-terms/#http://purl.org/dc/elements/1.1/subjec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hilportal.de" TargetMode="External"/><Relationship Id="rId4" Type="http://schemas.openxmlformats.org/officeDocument/2006/relationships/hyperlink" Target="https://philportal.de/ebooks/series" TargetMode="External"/><Relationship Id="rId5" Type="http://schemas.openxmlformats.org/officeDocument/2006/relationships/hyperlink" Target="https://journals.ub.uni-koeln.de/index.php/phidi" TargetMode="External"/><Relationship Id="rId6" Type="http://schemas.openxmlformats.org/officeDocument/2006/relationships/hyperlink" Target="https://philportal.de/philfin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hilportal.de/philfind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www.dnb.de/EN/gn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www.dnb.de/EN/gnd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www.dnb.de/EN/gnd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www.wikidata.org/wiki/Property:P227" TargetMode="External"/><Relationship Id="rId6" Type="http://schemas.openxmlformats.org/officeDocument/2006/relationships/hyperlink" Target="https://query.wikidata.org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www.wikidata.org/wiki/Property:P19" TargetMode="External"/><Relationship Id="rId6" Type="http://schemas.openxmlformats.org/officeDocument/2006/relationships/hyperlink" Target="https://www.wikidata.org/wiki/Property:P569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slides/_rels/slide66.xml.rels><?xml version="1.0" encoding="UTF-8" standalone="yes"?><Relationships xmlns="http://schemas.openxmlformats.org/package/2006/relationships"><Relationship Id="rId10" Type="http://schemas.openxmlformats.org/officeDocument/2006/relationships/hyperlink" Target="https://lobid.org/gnd/118740113.js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wikidata.org/entity/Q173481.json" TargetMode="External"/><Relationship Id="rId5" Type="http://schemas.openxmlformats.org/officeDocument/2006/relationships/hyperlink" Target="https://www.wikidata.org/wiki/Property:P19" TargetMode="External"/><Relationship Id="rId6" Type="http://schemas.openxmlformats.org/officeDocument/2006/relationships/hyperlink" Target="https://www.wikidata.org/wiki/Property:P569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ikidata.org/entity/Q173481.json" TargetMode="External"/><Relationship Id="rId10" Type="http://schemas.openxmlformats.org/officeDocument/2006/relationships/hyperlink" Target="https://www.wikidata.org/entity/Q173481.json" TargetMode="External"/><Relationship Id="rId13" Type="http://schemas.openxmlformats.org/officeDocument/2006/relationships/hyperlink" Target="https://lobid.org/gnd/118740113.json" TargetMode="External"/><Relationship Id="rId12" Type="http://schemas.openxmlformats.org/officeDocument/2006/relationships/hyperlink" Target="https://lobid.org/gnd/118740113.js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wikidata.org/entity/Q173481.json" TargetMode="External"/><Relationship Id="rId14" Type="http://schemas.openxmlformats.org/officeDocument/2006/relationships/hyperlink" Target="https://lobid.org/gnd/118740113.json" TargetMode="External"/><Relationship Id="rId5" Type="http://schemas.openxmlformats.org/officeDocument/2006/relationships/hyperlink" Target="https://www.wikidata.org/wiki/Property:P19" TargetMode="External"/><Relationship Id="rId6" Type="http://schemas.openxmlformats.org/officeDocument/2006/relationships/hyperlink" Target="https://www.wikidata.org/wiki/Property:P569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slides/_rels/slide6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ikidata.org/entity/Q173481.json" TargetMode="External"/><Relationship Id="rId10" Type="http://schemas.openxmlformats.org/officeDocument/2006/relationships/hyperlink" Target="https://www.wikidata.org/entity/Q173481.json" TargetMode="External"/><Relationship Id="rId13" Type="http://schemas.openxmlformats.org/officeDocument/2006/relationships/hyperlink" Target="https://lobid.org/gnd/118740113.json" TargetMode="External"/><Relationship Id="rId12" Type="http://schemas.openxmlformats.org/officeDocument/2006/relationships/hyperlink" Target="https://lobid.org/gnd/118740113.js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wikidata.org/entity/Q173481.json" TargetMode="External"/><Relationship Id="rId14" Type="http://schemas.openxmlformats.org/officeDocument/2006/relationships/hyperlink" Target="https://lobid.org/gnd/118740113.json" TargetMode="External"/><Relationship Id="rId5" Type="http://schemas.openxmlformats.org/officeDocument/2006/relationships/hyperlink" Target="https://www.wikidata.org/wiki/Property:P19" TargetMode="External"/><Relationship Id="rId6" Type="http://schemas.openxmlformats.org/officeDocument/2006/relationships/hyperlink" Target="https://www.wikidata.org/wiki/Property:P569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slides/_rels/slide6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ikidata.org/entity/Q173481.json" TargetMode="External"/><Relationship Id="rId10" Type="http://schemas.openxmlformats.org/officeDocument/2006/relationships/hyperlink" Target="https://www.wikidata.org/entity/Q173481.json" TargetMode="External"/><Relationship Id="rId13" Type="http://schemas.openxmlformats.org/officeDocument/2006/relationships/hyperlink" Target="https://lobid.org/gnd/118740113.json" TargetMode="External"/><Relationship Id="rId12" Type="http://schemas.openxmlformats.org/officeDocument/2006/relationships/hyperlink" Target="https://lobid.org/gnd/118740113.js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wikidata.org/entity/Q173481.json" TargetMode="External"/><Relationship Id="rId14" Type="http://schemas.openxmlformats.org/officeDocument/2006/relationships/hyperlink" Target="https://lobid.org/gnd/118740113.json" TargetMode="External"/><Relationship Id="rId5" Type="http://schemas.openxmlformats.org/officeDocument/2006/relationships/hyperlink" Target="https://www.wikidata.org/wiki/Property:P19" TargetMode="External"/><Relationship Id="rId6" Type="http://schemas.openxmlformats.org/officeDocument/2006/relationships/hyperlink" Target="https://www.wikidata.org/wiki/Property:P569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ww.w3.org/2004/Talks/0412-RDF-functions/slide4-0.html" TargetMode="External"/></Relationships>
</file>

<file path=ppt/slides/_rels/slide7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ikidata.org/entity/Q173481.json" TargetMode="External"/><Relationship Id="rId10" Type="http://schemas.openxmlformats.org/officeDocument/2006/relationships/hyperlink" Target="https://www.wikidata.org/entity/Q173481.json" TargetMode="External"/><Relationship Id="rId13" Type="http://schemas.openxmlformats.org/officeDocument/2006/relationships/hyperlink" Target="https://lobid.org/gnd/118740113.json" TargetMode="External"/><Relationship Id="rId12" Type="http://schemas.openxmlformats.org/officeDocument/2006/relationships/hyperlink" Target="https://lobid.org/gnd/118740113.js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wikidata.org/entity/Q173481.json" TargetMode="External"/><Relationship Id="rId14" Type="http://schemas.openxmlformats.org/officeDocument/2006/relationships/hyperlink" Target="https://lobid.org/gnd/118740113.json" TargetMode="External"/><Relationship Id="rId5" Type="http://schemas.openxmlformats.org/officeDocument/2006/relationships/hyperlink" Target="https://www.wikidata.org/wiki/Property:P19" TargetMode="External"/><Relationship Id="rId6" Type="http://schemas.openxmlformats.org/officeDocument/2006/relationships/hyperlink" Target="https://www.wikidata.org/wiki/Property:P569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slides/_rels/slide7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ikidata.org/entity/Q173481.json" TargetMode="External"/><Relationship Id="rId10" Type="http://schemas.openxmlformats.org/officeDocument/2006/relationships/hyperlink" Target="https://www.wikidata.org/entity/Q173481.json" TargetMode="External"/><Relationship Id="rId13" Type="http://schemas.openxmlformats.org/officeDocument/2006/relationships/hyperlink" Target="https://lobid.org/gnd/118740113.json" TargetMode="External"/><Relationship Id="rId12" Type="http://schemas.openxmlformats.org/officeDocument/2006/relationships/hyperlink" Target="https://lobid.org/gnd/118740113.js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wikidata.org/entity/Q173481.json" TargetMode="External"/><Relationship Id="rId15" Type="http://schemas.openxmlformats.org/officeDocument/2006/relationships/hyperlink" Target="https://colab.research.google.com/drive/1TK92Kpu8PxEfN5gePYDiCPk1RxXUWL1s?usp=drive_link" TargetMode="External"/><Relationship Id="rId14" Type="http://schemas.openxmlformats.org/officeDocument/2006/relationships/hyperlink" Target="https://lobid.org/gnd/118740113.json" TargetMode="External"/><Relationship Id="rId5" Type="http://schemas.openxmlformats.org/officeDocument/2006/relationships/hyperlink" Target="https://www.wikidata.org/wiki/Property:P19" TargetMode="External"/><Relationship Id="rId6" Type="http://schemas.openxmlformats.org/officeDocument/2006/relationships/hyperlink" Target="https://www.wikidata.org/wiki/Property:P569" TargetMode="External"/><Relationship Id="rId7" Type="http://schemas.openxmlformats.org/officeDocument/2006/relationships/hyperlink" Target="https://d-nb.info/standards/elementset/gnd#dateOfBirth" TargetMode="External"/><Relationship Id="rId8" Type="http://schemas.openxmlformats.org/officeDocument/2006/relationships/hyperlink" Target="https://d-nb.info/standards/elementset/gnd#placeOfBirt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21200" y="3867900"/>
            <a:ext cx="88227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  <a:t>An Approach to Linked Open Data:</a:t>
            </a:r>
            <a:br>
              <a:rPr b="1" lang="en" sz="2400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</a:br>
            <a:r>
              <a:rPr b="1" lang="en" sz="2400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  <a:t>From Wikidata to Authority Files Data</a:t>
            </a:r>
            <a:endParaRPr b="1" i="0" sz="2400" u="none" cap="none" strike="noStrike">
              <a:solidFill>
                <a:schemeClr val="l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  <a:t>29</a:t>
            </a:r>
            <a:r>
              <a:rPr b="0" i="0" lang="en" sz="1800" u="none" cap="none" strike="noStrike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  <a:r>
              <a:rPr lang="en" sz="1800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  <a:t>10</a:t>
            </a:r>
            <a:r>
              <a:rPr b="0" i="0" lang="en" sz="1800" u="none" cap="none" strike="noStrike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  <a:t>.202</a:t>
            </a:r>
            <a:r>
              <a:rPr lang="en" sz="1800">
                <a:solidFill>
                  <a:schemeClr val="lt1"/>
                </a:solidFill>
                <a:latin typeface="Crimson Pro"/>
                <a:ea typeface="Crimson Pro"/>
                <a:cs typeface="Crimson Pro"/>
                <a:sym typeface="Crimson Pro"/>
              </a:rPr>
              <a:t>4 Nils Geißler (Cologne Center for eHumanities)</a:t>
            </a:r>
            <a:endParaRPr b="0" i="0" sz="1800" u="none" cap="none" strike="noStrike">
              <a:solidFill>
                <a:schemeClr val="lt1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732406" y="4901130"/>
            <a:ext cx="41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(…)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4"/>
          <p:cNvCxnSpPr>
            <a:stCxn id="427" idx="5"/>
            <a:endCxn id="429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4"/>
          <p:cNvCxnSpPr>
            <a:stCxn id="427" idx="7"/>
            <a:endCxn id="428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4"/>
          <p:cNvCxnSpPr>
            <a:stCxn id="428" idx="6"/>
            <a:endCxn id="431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4"/>
          <p:cNvCxnSpPr>
            <a:stCxn id="430" idx="0"/>
            <a:endCxn id="431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4"/>
          <p:cNvCxnSpPr>
            <a:stCxn id="429" idx="7"/>
            <a:endCxn id="428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4"/>
          <p:cNvCxnSpPr>
            <a:stCxn id="427" idx="6"/>
            <a:endCxn id="431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4"/>
          <p:cNvCxnSpPr>
            <a:stCxn id="429" idx="6"/>
            <a:endCxn id="431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4"/>
          <p:cNvCxnSpPr>
            <a:stCxn id="429" idx="6"/>
            <a:endCxn id="430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4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5" name="Google Shape;445;p24"/>
          <p:cNvCxnSpPr>
            <a:stCxn id="440" idx="5"/>
            <a:endCxn id="442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4"/>
          <p:cNvCxnSpPr>
            <a:stCxn id="440" idx="7"/>
            <a:endCxn id="441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4"/>
          <p:cNvCxnSpPr>
            <a:stCxn id="441" idx="6"/>
            <a:endCxn id="444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4"/>
          <p:cNvCxnSpPr>
            <a:stCxn id="443" idx="0"/>
            <a:endCxn id="444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4"/>
          <p:cNvCxnSpPr>
            <a:stCxn id="442" idx="7"/>
            <a:endCxn id="441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4"/>
          <p:cNvCxnSpPr>
            <a:stCxn id="440" idx="6"/>
            <a:endCxn id="444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4"/>
          <p:cNvCxnSpPr>
            <a:stCxn id="442" idx="6"/>
            <a:endCxn id="444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4"/>
          <p:cNvCxnSpPr>
            <a:stCxn id="442" idx="5"/>
            <a:endCxn id="443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24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24"/>
          <p:cNvCxnSpPr>
            <a:stCxn id="453" idx="5"/>
            <a:endCxn id="455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4"/>
          <p:cNvCxnSpPr>
            <a:stCxn id="453" idx="7"/>
            <a:endCxn id="454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4"/>
          <p:cNvCxnSpPr>
            <a:stCxn id="454" idx="6"/>
            <a:endCxn id="457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4"/>
          <p:cNvCxnSpPr>
            <a:stCxn id="456" idx="0"/>
            <a:endCxn id="457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4"/>
          <p:cNvCxnSpPr>
            <a:stCxn id="455" idx="7"/>
            <a:endCxn id="454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4"/>
          <p:cNvCxnSpPr>
            <a:stCxn id="453" idx="6"/>
            <a:endCxn id="457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4"/>
          <p:cNvCxnSpPr>
            <a:stCxn id="455" idx="6"/>
            <a:endCxn id="457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4"/>
          <p:cNvCxnSpPr>
            <a:stCxn id="455" idx="5"/>
            <a:endCxn id="456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4"/>
          <p:cNvCxnSpPr>
            <a:stCxn id="428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4"/>
          <p:cNvCxnSpPr>
            <a:stCxn id="430" idx="5"/>
            <a:endCxn id="453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4"/>
          <p:cNvCxnSpPr>
            <a:stCxn id="430" idx="6"/>
            <a:endCxn id="443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4"/>
          <p:cNvCxnSpPr>
            <a:stCxn id="443" idx="5"/>
            <a:endCxn id="457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4"/>
          <p:cNvCxnSpPr>
            <a:stCxn id="429" idx="5"/>
            <a:endCxn id="453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4"/>
          <p:cNvCxnSpPr>
            <a:stCxn id="431" idx="6"/>
            <a:endCxn id="442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4"/>
          <p:cNvCxnSpPr>
            <a:stCxn id="431" idx="7"/>
            <a:endCxn id="440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4"/>
          <p:cNvCxnSpPr>
            <a:stCxn id="427" idx="6"/>
            <a:endCxn id="440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4"/>
          <p:cNvCxnSpPr>
            <a:stCxn id="442" idx="4"/>
            <a:endCxn id="453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4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476" name="Google Shape;476;p24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24"/>
          <p:cNvSpPr/>
          <p:nvPr/>
        </p:nvSpPr>
        <p:spPr>
          <a:xfrm>
            <a:off x="4439575" y="1630575"/>
            <a:ext cx="180600" cy="180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479" name="Google Shape;479;p24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4"/>
          <p:cNvSpPr txBox="1"/>
          <p:nvPr/>
        </p:nvSpPr>
        <p:spPr>
          <a:xfrm>
            <a:off x="359900" y="981275"/>
            <a:ext cx="252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Let’s call these things…</a:t>
            </a:r>
            <a:endParaRPr sz="1600">
              <a:solidFill>
                <a:srgbClr val="FF00FF"/>
              </a:solidFill>
            </a:endParaRPr>
          </a:p>
        </p:txBody>
      </p:sp>
      <p:grpSp>
        <p:nvGrpSpPr>
          <p:cNvPr id="484" name="Google Shape;484;p24"/>
          <p:cNvGrpSpPr/>
          <p:nvPr/>
        </p:nvGrpSpPr>
        <p:grpSpPr>
          <a:xfrm>
            <a:off x="641237" y="3778725"/>
            <a:ext cx="1494713" cy="621288"/>
            <a:chOff x="641237" y="3778725"/>
            <a:chExt cx="1494713" cy="621288"/>
          </a:xfrm>
        </p:grpSpPr>
        <p:grpSp>
          <p:nvGrpSpPr>
            <p:cNvPr id="485" name="Google Shape;485;p24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486" name="Google Shape;486;p24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4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92" name="Google Shape;492;p24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493" name="Google Shape;493;p24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6" name="Google Shape;506;p24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507" name="Google Shape;507;p24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(…)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5" name="Google Shape;525;p25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25"/>
          <p:cNvCxnSpPr>
            <a:stCxn id="525" idx="5"/>
            <a:endCxn id="527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5"/>
          <p:cNvCxnSpPr>
            <a:stCxn id="525" idx="7"/>
            <a:endCxn id="526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5"/>
          <p:cNvCxnSpPr>
            <a:stCxn id="526" idx="6"/>
            <a:endCxn id="529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5"/>
          <p:cNvCxnSpPr>
            <a:stCxn id="528" idx="0"/>
            <a:endCxn id="529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5"/>
          <p:cNvCxnSpPr>
            <a:stCxn id="527" idx="7"/>
            <a:endCxn id="526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5"/>
          <p:cNvCxnSpPr>
            <a:stCxn id="525" idx="6"/>
            <a:endCxn id="529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5"/>
          <p:cNvCxnSpPr>
            <a:stCxn id="527" idx="6"/>
            <a:endCxn id="529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5"/>
          <p:cNvCxnSpPr>
            <a:stCxn id="527" idx="6"/>
            <a:endCxn id="528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25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5"/>
          <p:cNvCxnSpPr>
            <a:stCxn id="538" idx="5"/>
            <a:endCxn id="540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5"/>
          <p:cNvCxnSpPr>
            <a:stCxn id="538" idx="7"/>
            <a:endCxn id="539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25"/>
          <p:cNvCxnSpPr>
            <a:stCxn id="539" idx="6"/>
            <a:endCxn id="542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5"/>
          <p:cNvCxnSpPr>
            <a:stCxn id="541" idx="0"/>
            <a:endCxn id="542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5"/>
          <p:cNvCxnSpPr>
            <a:stCxn id="540" idx="7"/>
            <a:endCxn id="539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5"/>
          <p:cNvCxnSpPr>
            <a:stCxn id="538" idx="6"/>
            <a:endCxn id="542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5"/>
          <p:cNvCxnSpPr>
            <a:stCxn id="540" idx="6"/>
            <a:endCxn id="542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5"/>
          <p:cNvCxnSpPr>
            <a:stCxn id="540" idx="5"/>
            <a:endCxn id="541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5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" name="Google Shape;556;p25"/>
          <p:cNvCxnSpPr>
            <a:stCxn id="551" idx="5"/>
            <a:endCxn id="553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5"/>
          <p:cNvCxnSpPr>
            <a:stCxn id="551" idx="7"/>
            <a:endCxn id="552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5"/>
          <p:cNvCxnSpPr>
            <a:stCxn id="552" idx="6"/>
            <a:endCxn id="555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5"/>
          <p:cNvCxnSpPr>
            <a:stCxn id="554" idx="0"/>
            <a:endCxn id="555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5"/>
          <p:cNvCxnSpPr>
            <a:stCxn id="553" idx="7"/>
            <a:endCxn id="552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5"/>
          <p:cNvCxnSpPr>
            <a:stCxn id="551" idx="6"/>
            <a:endCxn id="555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5"/>
          <p:cNvCxnSpPr>
            <a:stCxn id="553" idx="6"/>
            <a:endCxn id="555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5"/>
          <p:cNvCxnSpPr>
            <a:stCxn id="553" idx="5"/>
            <a:endCxn id="554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5"/>
          <p:cNvCxnSpPr>
            <a:stCxn id="526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5"/>
          <p:cNvCxnSpPr>
            <a:stCxn id="528" idx="5"/>
            <a:endCxn id="551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5"/>
          <p:cNvCxnSpPr>
            <a:stCxn id="528" idx="6"/>
            <a:endCxn id="541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5"/>
          <p:cNvCxnSpPr>
            <a:stCxn id="541" idx="5"/>
            <a:endCxn id="555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5"/>
          <p:cNvCxnSpPr>
            <a:stCxn id="527" idx="5"/>
            <a:endCxn id="551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5"/>
          <p:cNvCxnSpPr>
            <a:stCxn id="529" idx="6"/>
            <a:endCxn id="540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5"/>
          <p:cNvCxnSpPr>
            <a:stCxn id="529" idx="7"/>
            <a:endCxn id="538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5"/>
          <p:cNvCxnSpPr>
            <a:stCxn id="525" idx="6"/>
            <a:endCxn id="538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5"/>
          <p:cNvCxnSpPr>
            <a:stCxn id="540" idx="4"/>
            <a:endCxn id="551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25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574" name="Google Shape;574;p25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25"/>
          <p:cNvSpPr/>
          <p:nvPr/>
        </p:nvSpPr>
        <p:spPr>
          <a:xfrm>
            <a:off x="4439575" y="1630575"/>
            <a:ext cx="180600" cy="180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25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577" name="Google Shape;577;p25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25"/>
          <p:cNvSpPr txBox="1"/>
          <p:nvPr/>
        </p:nvSpPr>
        <p:spPr>
          <a:xfrm>
            <a:off x="359900" y="981275"/>
            <a:ext cx="252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Let’s call these things…</a:t>
            </a:r>
            <a:endParaRPr sz="1600">
              <a:solidFill>
                <a:srgbClr val="FF00FF"/>
              </a:solidFill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3815800" y="1101250"/>
            <a:ext cx="5296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properties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relations</a:t>
            </a:r>
            <a:r>
              <a:rPr lang="en" sz="1600">
                <a:solidFill>
                  <a:srgbClr val="FF00FF"/>
                </a:solidFill>
              </a:rPr>
              <a:t>: they connect things.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583" name="Google Shape;583;p25"/>
          <p:cNvCxnSpPr>
            <a:stCxn id="573" idx="0"/>
            <a:endCxn id="582" idx="1"/>
          </p:cNvCxnSpPr>
          <p:nvPr/>
        </p:nvCxnSpPr>
        <p:spPr>
          <a:xfrm flipH="1" rot="10800000">
            <a:off x="3478089" y="1314536"/>
            <a:ext cx="337800" cy="558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4" name="Google Shape;584;p25"/>
          <p:cNvGrpSpPr/>
          <p:nvPr/>
        </p:nvGrpSpPr>
        <p:grpSpPr>
          <a:xfrm>
            <a:off x="641237" y="3778725"/>
            <a:ext cx="1494713" cy="621288"/>
            <a:chOff x="641237" y="3778725"/>
            <a:chExt cx="1494713" cy="621288"/>
          </a:xfrm>
        </p:grpSpPr>
        <p:grpSp>
          <p:nvGrpSpPr>
            <p:cNvPr id="585" name="Google Shape;585;p25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0" name="Google Shape;590;p25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91" name="Google Shape;591;p25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592" name="Google Shape;592;p25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6" name="Google Shape;606;p25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607" name="Google Shape;607;p25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(…)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5" name="Google Shape;625;p26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6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6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0" name="Google Shape;630;p26"/>
          <p:cNvCxnSpPr>
            <a:stCxn id="625" idx="5"/>
            <a:endCxn id="627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6"/>
          <p:cNvCxnSpPr>
            <a:stCxn id="625" idx="7"/>
            <a:endCxn id="626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6"/>
          <p:cNvCxnSpPr>
            <a:stCxn id="626" idx="6"/>
            <a:endCxn id="629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6"/>
          <p:cNvCxnSpPr>
            <a:stCxn id="628" idx="0"/>
            <a:endCxn id="629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6"/>
          <p:cNvCxnSpPr>
            <a:stCxn id="627" idx="7"/>
            <a:endCxn id="626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6"/>
          <p:cNvCxnSpPr>
            <a:stCxn id="625" idx="6"/>
            <a:endCxn id="629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6"/>
          <p:cNvCxnSpPr>
            <a:stCxn id="627" idx="6"/>
            <a:endCxn id="629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6"/>
          <p:cNvCxnSpPr>
            <a:stCxn id="627" idx="6"/>
            <a:endCxn id="628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6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26"/>
          <p:cNvCxnSpPr>
            <a:stCxn id="638" idx="5"/>
            <a:endCxn id="640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6"/>
          <p:cNvCxnSpPr>
            <a:stCxn id="638" idx="7"/>
            <a:endCxn id="639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6"/>
          <p:cNvCxnSpPr>
            <a:stCxn id="639" idx="6"/>
            <a:endCxn id="642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6"/>
          <p:cNvCxnSpPr>
            <a:stCxn id="641" idx="0"/>
            <a:endCxn id="642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6"/>
          <p:cNvCxnSpPr>
            <a:stCxn id="640" idx="7"/>
            <a:endCxn id="639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26"/>
          <p:cNvCxnSpPr>
            <a:stCxn id="638" idx="6"/>
            <a:endCxn id="642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26"/>
          <p:cNvCxnSpPr>
            <a:stCxn id="640" idx="6"/>
            <a:endCxn id="642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26"/>
          <p:cNvCxnSpPr>
            <a:stCxn id="640" idx="5"/>
            <a:endCxn id="641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26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26"/>
          <p:cNvCxnSpPr>
            <a:stCxn id="651" idx="5"/>
            <a:endCxn id="653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26"/>
          <p:cNvCxnSpPr>
            <a:stCxn id="651" idx="7"/>
            <a:endCxn id="652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6"/>
          <p:cNvCxnSpPr>
            <a:stCxn id="652" idx="6"/>
            <a:endCxn id="655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6"/>
          <p:cNvCxnSpPr>
            <a:stCxn id="654" idx="0"/>
            <a:endCxn id="655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6"/>
          <p:cNvCxnSpPr>
            <a:stCxn id="653" idx="7"/>
            <a:endCxn id="652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26"/>
          <p:cNvCxnSpPr>
            <a:stCxn id="651" idx="6"/>
            <a:endCxn id="655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26"/>
          <p:cNvCxnSpPr>
            <a:stCxn id="653" idx="6"/>
            <a:endCxn id="655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26"/>
          <p:cNvCxnSpPr>
            <a:stCxn id="653" idx="5"/>
            <a:endCxn id="654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6"/>
          <p:cNvCxnSpPr>
            <a:stCxn id="626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6"/>
          <p:cNvCxnSpPr>
            <a:stCxn id="628" idx="5"/>
            <a:endCxn id="651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6"/>
          <p:cNvCxnSpPr>
            <a:stCxn id="628" idx="6"/>
            <a:endCxn id="641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6"/>
          <p:cNvCxnSpPr>
            <a:stCxn id="641" idx="5"/>
            <a:endCxn id="655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6"/>
          <p:cNvCxnSpPr>
            <a:stCxn id="627" idx="5"/>
            <a:endCxn id="651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6"/>
          <p:cNvCxnSpPr>
            <a:stCxn id="629" idx="6"/>
            <a:endCxn id="640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6"/>
          <p:cNvCxnSpPr>
            <a:stCxn id="629" idx="7"/>
            <a:endCxn id="638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6"/>
          <p:cNvCxnSpPr>
            <a:stCxn id="625" idx="6"/>
            <a:endCxn id="638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6"/>
          <p:cNvCxnSpPr>
            <a:stCxn id="640" idx="4"/>
            <a:endCxn id="651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26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674" name="Google Shape;674;p26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26"/>
          <p:cNvSpPr/>
          <p:nvPr/>
        </p:nvSpPr>
        <p:spPr>
          <a:xfrm>
            <a:off x="4439575" y="1630575"/>
            <a:ext cx="180600" cy="180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26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677" name="Google Shape;677;p26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26"/>
          <p:cNvSpPr txBox="1"/>
          <p:nvPr/>
        </p:nvSpPr>
        <p:spPr>
          <a:xfrm>
            <a:off x="5840600" y="2259775"/>
            <a:ext cx="3272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entities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items</a:t>
            </a:r>
            <a:r>
              <a:rPr lang="en" sz="1600">
                <a:solidFill>
                  <a:srgbClr val="FF00FF"/>
                </a:solidFill>
              </a:rPr>
              <a:t>:</a:t>
            </a:r>
            <a:br>
              <a:rPr lang="en" sz="1600">
                <a:solidFill>
                  <a:srgbClr val="FF00FF"/>
                </a:solidFill>
              </a:rPr>
            </a:br>
            <a:r>
              <a:rPr lang="en" sz="1600">
                <a:solidFill>
                  <a:srgbClr val="FF00FF"/>
                </a:solidFill>
              </a:rPr>
              <a:t>they are individual things we can point at or to.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682" name="Google Shape;682;p26"/>
          <p:cNvCxnSpPr>
            <a:stCxn id="642" idx="5"/>
            <a:endCxn id="681" idx="1"/>
          </p:cNvCxnSpPr>
          <p:nvPr/>
        </p:nvCxnSpPr>
        <p:spPr>
          <a:xfrm>
            <a:off x="5486081" y="2057681"/>
            <a:ext cx="354600" cy="415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6"/>
          <p:cNvCxnSpPr>
            <a:stCxn id="677" idx="5"/>
            <a:endCxn id="681" idx="1"/>
          </p:cNvCxnSpPr>
          <p:nvPr/>
        </p:nvCxnSpPr>
        <p:spPr>
          <a:xfrm>
            <a:off x="4593727" y="1784727"/>
            <a:ext cx="1246800" cy="688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6"/>
          <p:cNvCxnSpPr>
            <a:stCxn id="685" idx="6"/>
            <a:endCxn id="681" idx="1"/>
          </p:cNvCxnSpPr>
          <p:nvPr/>
        </p:nvCxnSpPr>
        <p:spPr>
          <a:xfrm>
            <a:off x="2668700" y="2315725"/>
            <a:ext cx="3171900" cy="157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26"/>
          <p:cNvSpPr txBox="1"/>
          <p:nvPr/>
        </p:nvSpPr>
        <p:spPr>
          <a:xfrm>
            <a:off x="359900" y="981275"/>
            <a:ext cx="252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Let’s call these things…</a:t>
            </a:r>
            <a:endParaRPr sz="1600">
              <a:solidFill>
                <a:srgbClr val="FF00FF"/>
              </a:solidFill>
            </a:endParaRPr>
          </a:p>
        </p:txBody>
      </p:sp>
      <p:sp>
        <p:nvSpPr>
          <p:cNvPr id="687" name="Google Shape;687;p26"/>
          <p:cNvSpPr txBox="1"/>
          <p:nvPr/>
        </p:nvSpPr>
        <p:spPr>
          <a:xfrm>
            <a:off x="3815800" y="1101250"/>
            <a:ext cx="5296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properties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relations</a:t>
            </a:r>
            <a:r>
              <a:rPr lang="en" sz="1600">
                <a:solidFill>
                  <a:srgbClr val="FF00FF"/>
                </a:solidFill>
              </a:rPr>
              <a:t>: they connect things.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688" name="Google Shape;688;p26"/>
          <p:cNvCxnSpPr>
            <a:stCxn id="673" idx="0"/>
            <a:endCxn id="687" idx="1"/>
          </p:cNvCxnSpPr>
          <p:nvPr/>
        </p:nvCxnSpPr>
        <p:spPr>
          <a:xfrm flipH="1" rot="10800000">
            <a:off x="3478089" y="1314536"/>
            <a:ext cx="337800" cy="558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9" name="Google Shape;689;p26"/>
          <p:cNvGrpSpPr/>
          <p:nvPr/>
        </p:nvGrpSpPr>
        <p:grpSpPr>
          <a:xfrm>
            <a:off x="641237" y="3778725"/>
            <a:ext cx="1494713" cy="621288"/>
            <a:chOff x="641237" y="3778725"/>
            <a:chExt cx="1494713" cy="621288"/>
          </a:xfrm>
        </p:grpSpPr>
        <p:grpSp>
          <p:nvGrpSpPr>
            <p:cNvPr id="690" name="Google Shape;690;p26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691" name="Google Shape;691;p26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5" name="Google Shape;695;p26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96" name="Google Shape;696;p26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697" name="Google Shape;697;p26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698" name="Google Shape;698;p26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1" name="Google Shape;711;p26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712" name="Google Shape;712;p26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(…)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7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7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7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27"/>
          <p:cNvCxnSpPr>
            <a:stCxn id="730" idx="5"/>
            <a:endCxn id="732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27"/>
          <p:cNvCxnSpPr>
            <a:stCxn id="730" idx="7"/>
            <a:endCxn id="731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7"/>
          <p:cNvCxnSpPr>
            <a:stCxn id="731" idx="6"/>
            <a:endCxn id="734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7"/>
          <p:cNvCxnSpPr>
            <a:stCxn id="733" idx="0"/>
            <a:endCxn id="734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7"/>
          <p:cNvCxnSpPr>
            <a:stCxn id="732" idx="7"/>
            <a:endCxn id="731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7"/>
          <p:cNvCxnSpPr>
            <a:stCxn id="730" idx="6"/>
            <a:endCxn id="734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7"/>
          <p:cNvCxnSpPr>
            <a:stCxn id="732" idx="6"/>
            <a:endCxn id="734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7"/>
          <p:cNvCxnSpPr>
            <a:stCxn id="732" idx="6"/>
            <a:endCxn id="733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27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7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8" name="Google Shape;748;p27"/>
          <p:cNvCxnSpPr>
            <a:stCxn id="743" idx="5"/>
            <a:endCxn id="745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7"/>
          <p:cNvCxnSpPr>
            <a:stCxn id="743" idx="7"/>
            <a:endCxn id="744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7"/>
          <p:cNvCxnSpPr>
            <a:stCxn id="744" idx="6"/>
            <a:endCxn id="747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7"/>
          <p:cNvCxnSpPr>
            <a:stCxn id="746" idx="0"/>
            <a:endCxn id="747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7"/>
          <p:cNvCxnSpPr>
            <a:stCxn id="745" idx="7"/>
            <a:endCxn id="744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7"/>
          <p:cNvCxnSpPr>
            <a:stCxn id="743" idx="6"/>
            <a:endCxn id="747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7"/>
          <p:cNvCxnSpPr>
            <a:stCxn id="745" idx="6"/>
            <a:endCxn id="747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7"/>
          <p:cNvCxnSpPr>
            <a:stCxn id="745" idx="5"/>
            <a:endCxn id="746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27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7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7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1" name="Google Shape;761;p27"/>
          <p:cNvCxnSpPr>
            <a:stCxn id="756" idx="5"/>
            <a:endCxn id="758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27"/>
          <p:cNvCxnSpPr>
            <a:stCxn id="756" idx="7"/>
            <a:endCxn id="757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27"/>
          <p:cNvCxnSpPr>
            <a:stCxn id="757" idx="6"/>
            <a:endCxn id="760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27"/>
          <p:cNvCxnSpPr>
            <a:stCxn id="759" idx="0"/>
            <a:endCxn id="760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27"/>
          <p:cNvCxnSpPr>
            <a:stCxn id="758" idx="7"/>
            <a:endCxn id="757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27"/>
          <p:cNvCxnSpPr>
            <a:stCxn id="756" idx="6"/>
            <a:endCxn id="760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27"/>
          <p:cNvCxnSpPr>
            <a:stCxn id="758" idx="6"/>
            <a:endCxn id="760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7"/>
          <p:cNvCxnSpPr>
            <a:stCxn id="758" idx="5"/>
            <a:endCxn id="759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7"/>
          <p:cNvCxnSpPr>
            <a:stCxn id="731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7"/>
          <p:cNvCxnSpPr>
            <a:stCxn id="733" idx="5"/>
            <a:endCxn id="756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27"/>
          <p:cNvCxnSpPr>
            <a:stCxn id="733" idx="6"/>
            <a:endCxn id="746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27"/>
          <p:cNvCxnSpPr>
            <a:stCxn id="746" idx="5"/>
            <a:endCxn id="760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7"/>
          <p:cNvCxnSpPr>
            <a:stCxn id="732" idx="5"/>
            <a:endCxn id="756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7"/>
          <p:cNvCxnSpPr>
            <a:stCxn id="734" idx="6"/>
            <a:endCxn id="745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27"/>
          <p:cNvCxnSpPr>
            <a:stCxn id="734" idx="7"/>
            <a:endCxn id="743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27"/>
          <p:cNvCxnSpPr>
            <a:stCxn id="730" idx="6"/>
            <a:endCxn id="743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7"/>
          <p:cNvCxnSpPr>
            <a:stCxn id="745" idx="4"/>
            <a:endCxn id="756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27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779" name="Google Shape;779;p27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27"/>
          <p:cNvSpPr/>
          <p:nvPr/>
        </p:nvSpPr>
        <p:spPr>
          <a:xfrm>
            <a:off x="4439575" y="1630575"/>
            <a:ext cx="180600" cy="180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27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782" name="Google Shape;782;p27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27"/>
          <p:cNvSpPr txBox="1"/>
          <p:nvPr/>
        </p:nvSpPr>
        <p:spPr>
          <a:xfrm>
            <a:off x="1957550" y="4053350"/>
            <a:ext cx="508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classes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types</a:t>
            </a:r>
            <a:r>
              <a:rPr lang="en" sz="1600">
                <a:solidFill>
                  <a:srgbClr val="FF00FF"/>
                </a:solidFill>
              </a:rPr>
              <a:t>: just a way to say “these things are alike”, an entity can be an </a:t>
            </a:r>
            <a:r>
              <a:rPr b="1" i="1" lang="en" sz="1600">
                <a:solidFill>
                  <a:srgbClr val="FF00FF"/>
                </a:solidFill>
              </a:rPr>
              <a:t>instance of</a:t>
            </a:r>
            <a:r>
              <a:rPr lang="en" sz="1600">
                <a:solidFill>
                  <a:srgbClr val="FF00FF"/>
                </a:solidFill>
              </a:rPr>
              <a:t> these.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787" name="Google Shape;787;p27"/>
          <p:cNvCxnSpPr>
            <a:endCxn id="786" idx="1"/>
          </p:cNvCxnSpPr>
          <p:nvPr/>
        </p:nvCxnSpPr>
        <p:spPr>
          <a:xfrm>
            <a:off x="1772750" y="3940700"/>
            <a:ext cx="184800" cy="325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27"/>
          <p:cNvCxnSpPr>
            <a:endCxn id="786" idx="1"/>
          </p:cNvCxnSpPr>
          <p:nvPr/>
        </p:nvCxnSpPr>
        <p:spPr>
          <a:xfrm flipH="1" rot="10800000">
            <a:off x="1430150" y="4266500"/>
            <a:ext cx="527400" cy="16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27"/>
          <p:cNvSpPr txBox="1"/>
          <p:nvPr/>
        </p:nvSpPr>
        <p:spPr>
          <a:xfrm>
            <a:off x="5840600" y="2259775"/>
            <a:ext cx="3272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entities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items</a:t>
            </a:r>
            <a:r>
              <a:rPr lang="en" sz="1600">
                <a:solidFill>
                  <a:srgbClr val="FF00FF"/>
                </a:solidFill>
              </a:rPr>
              <a:t>:</a:t>
            </a:r>
            <a:br>
              <a:rPr lang="en" sz="1600">
                <a:solidFill>
                  <a:srgbClr val="FF00FF"/>
                </a:solidFill>
              </a:rPr>
            </a:br>
            <a:r>
              <a:rPr lang="en" sz="1600">
                <a:solidFill>
                  <a:srgbClr val="FF00FF"/>
                </a:solidFill>
              </a:rPr>
              <a:t>they are individual things we can point at or to.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790" name="Google Shape;790;p27"/>
          <p:cNvCxnSpPr>
            <a:stCxn id="747" idx="5"/>
            <a:endCxn id="789" idx="1"/>
          </p:cNvCxnSpPr>
          <p:nvPr/>
        </p:nvCxnSpPr>
        <p:spPr>
          <a:xfrm>
            <a:off x="5486081" y="2057681"/>
            <a:ext cx="354600" cy="415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27"/>
          <p:cNvCxnSpPr>
            <a:stCxn id="782" idx="5"/>
            <a:endCxn id="789" idx="1"/>
          </p:cNvCxnSpPr>
          <p:nvPr/>
        </p:nvCxnSpPr>
        <p:spPr>
          <a:xfrm>
            <a:off x="4593727" y="1784727"/>
            <a:ext cx="1246800" cy="688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27"/>
          <p:cNvCxnSpPr>
            <a:stCxn id="793" idx="6"/>
            <a:endCxn id="789" idx="1"/>
          </p:cNvCxnSpPr>
          <p:nvPr/>
        </p:nvCxnSpPr>
        <p:spPr>
          <a:xfrm>
            <a:off x="2668700" y="2315725"/>
            <a:ext cx="3171900" cy="157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27"/>
          <p:cNvSpPr txBox="1"/>
          <p:nvPr/>
        </p:nvSpPr>
        <p:spPr>
          <a:xfrm>
            <a:off x="359900" y="981275"/>
            <a:ext cx="252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Let’s call these things…</a:t>
            </a:r>
            <a:endParaRPr sz="1600">
              <a:solidFill>
                <a:srgbClr val="FF00FF"/>
              </a:solidFill>
            </a:endParaRPr>
          </a:p>
        </p:txBody>
      </p:sp>
      <p:sp>
        <p:nvSpPr>
          <p:cNvPr id="795" name="Google Shape;795;p27"/>
          <p:cNvSpPr txBox="1"/>
          <p:nvPr/>
        </p:nvSpPr>
        <p:spPr>
          <a:xfrm>
            <a:off x="3815800" y="1101250"/>
            <a:ext cx="5296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properties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relations</a:t>
            </a:r>
            <a:r>
              <a:rPr lang="en" sz="1600">
                <a:solidFill>
                  <a:srgbClr val="FF00FF"/>
                </a:solidFill>
              </a:rPr>
              <a:t>: they connect things.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796" name="Google Shape;796;p27"/>
          <p:cNvCxnSpPr>
            <a:stCxn id="778" idx="0"/>
            <a:endCxn id="795" idx="1"/>
          </p:cNvCxnSpPr>
          <p:nvPr/>
        </p:nvCxnSpPr>
        <p:spPr>
          <a:xfrm flipH="1" rot="10800000">
            <a:off x="3478089" y="1314536"/>
            <a:ext cx="337800" cy="558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7" name="Google Shape;797;p27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798" name="Google Shape;798;p27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7"/>
          <p:cNvGrpSpPr/>
          <p:nvPr/>
        </p:nvGrpSpPr>
        <p:grpSpPr>
          <a:xfrm>
            <a:off x="641237" y="3778725"/>
            <a:ext cx="1494713" cy="621288"/>
            <a:chOff x="641237" y="3778725"/>
            <a:chExt cx="1494713" cy="621288"/>
          </a:xfrm>
        </p:grpSpPr>
        <p:grpSp>
          <p:nvGrpSpPr>
            <p:cNvPr id="812" name="Google Shape;812;p27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813" name="Google Shape;813;p27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7" name="Google Shape;817;p27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18" name="Google Shape;818;p27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819" name="Google Shape;819;p27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820" name="Google Shape;820;p27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(…)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38" name="Google Shape;838;p28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8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8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8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3" name="Google Shape;843;p28"/>
          <p:cNvCxnSpPr>
            <a:stCxn id="838" idx="5"/>
            <a:endCxn id="840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28"/>
          <p:cNvCxnSpPr>
            <a:stCxn id="838" idx="7"/>
            <a:endCxn id="839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28"/>
          <p:cNvCxnSpPr>
            <a:stCxn id="839" idx="6"/>
            <a:endCxn id="842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8"/>
          <p:cNvCxnSpPr>
            <a:stCxn id="841" idx="0"/>
            <a:endCxn id="842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28"/>
          <p:cNvCxnSpPr>
            <a:stCxn id="840" idx="7"/>
            <a:endCxn id="839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8"/>
          <p:cNvCxnSpPr>
            <a:stCxn id="838" idx="6"/>
            <a:endCxn id="842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8"/>
          <p:cNvCxnSpPr>
            <a:stCxn id="840" idx="6"/>
            <a:endCxn id="842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8"/>
          <p:cNvCxnSpPr>
            <a:stCxn id="840" idx="6"/>
            <a:endCxn id="841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28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8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8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8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8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8"/>
          <p:cNvCxnSpPr>
            <a:stCxn id="851" idx="5"/>
            <a:endCxn id="853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8"/>
          <p:cNvCxnSpPr>
            <a:stCxn id="851" idx="7"/>
            <a:endCxn id="852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8"/>
          <p:cNvCxnSpPr>
            <a:stCxn id="852" idx="6"/>
            <a:endCxn id="855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8"/>
          <p:cNvCxnSpPr>
            <a:stCxn id="854" idx="0"/>
            <a:endCxn id="855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8"/>
          <p:cNvCxnSpPr>
            <a:stCxn id="853" idx="7"/>
            <a:endCxn id="852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8"/>
          <p:cNvCxnSpPr>
            <a:stCxn id="851" idx="6"/>
            <a:endCxn id="855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8"/>
          <p:cNvCxnSpPr>
            <a:stCxn id="853" idx="6"/>
            <a:endCxn id="855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8"/>
          <p:cNvCxnSpPr>
            <a:stCxn id="853" idx="5"/>
            <a:endCxn id="854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28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8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8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9" name="Google Shape;869;p28"/>
          <p:cNvCxnSpPr>
            <a:stCxn id="864" idx="5"/>
            <a:endCxn id="866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8"/>
          <p:cNvCxnSpPr>
            <a:stCxn id="864" idx="7"/>
            <a:endCxn id="865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8"/>
          <p:cNvCxnSpPr>
            <a:stCxn id="865" idx="6"/>
            <a:endCxn id="868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28"/>
          <p:cNvCxnSpPr>
            <a:stCxn id="867" idx="0"/>
            <a:endCxn id="868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8"/>
          <p:cNvCxnSpPr>
            <a:stCxn id="866" idx="7"/>
            <a:endCxn id="865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8"/>
          <p:cNvCxnSpPr>
            <a:stCxn id="864" idx="6"/>
            <a:endCxn id="868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28"/>
          <p:cNvCxnSpPr>
            <a:stCxn id="866" idx="6"/>
            <a:endCxn id="868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28"/>
          <p:cNvCxnSpPr>
            <a:stCxn id="866" idx="5"/>
            <a:endCxn id="867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28"/>
          <p:cNvCxnSpPr>
            <a:stCxn id="839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28"/>
          <p:cNvCxnSpPr>
            <a:stCxn id="841" idx="5"/>
            <a:endCxn id="864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28"/>
          <p:cNvCxnSpPr>
            <a:stCxn id="841" idx="6"/>
            <a:endCxn id="854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28"/>
          <p:cNvCxnSpPr>
            <a:stCxn id="854" idx="5"/>
            <a:endCxn id="868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28"/>
          <p:cNvCxnSpPr>
            <a:stCxn id="840" idx="5"/>
            <a:endCxn id="864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28"/>
          <p:cNvCxnSpPr>
            <a:stCxn id="842" idx="6"/>
            <a:endCxn id="853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28"/>
          <p:cNvCxnSpPr>
            <a:stCxn id="842" idx="7"/>
            <a:endCxn id="851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28"/>
          <p:cNvCxnSpPr>
            <a:stCxn id="838" idx="6"/>
            <a:endCxn id="851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8"/>
          <p:cNvCxnSpPr>
            <a:stCxn id="853" idx="4"/>
            <a:endCxn id="864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28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887" name="Google Shape;887;p28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8" name="Google Shape;888;p28"/>
          <p:cNvSpPr/>
          <p:nvPr/>
        </p:nvSpPr>
        <p:spPr>
          <a:xfrm>
            <a:off x="4439575" y="1630575"/>
            <a:ext cx="180600" cy="180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9" name="Google Shape;889;p28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890" name="Google Shape;890;p2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28"/>
          <p:cNvSpPr txBox="1"/>
          <p:nvPr/>
        </p:nvSpPr>
        <p:spPr>
          <a:xfrm>
            <a:off x="1957550" y="4053350"/>
            <a:ext cx="508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classes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types</a:t>
            </a:r>
            <a:r>
              <a:rPr lang="en" sz="1600">
                <a:solidFill>
                  <a:srgbClr val="FF00FF"/>
                </a:solidFill>
              </a:rPr>
              <a:t>: just a way to say “these things are alike”, an entity can be an </a:t>
            </a:r>
            <a:r>
              <a:rPr b="1" i="1" lang="en" sz="1600">
                <a:solidFill>
                  <a:srgbClr val="FF00FF"/>
                </a:solidFill>
              </a:rPr>
              <a:t>instance of</a:t>
            </a:r>
            <a:r>
              <a:rPr lang="en" sz="1600">
                <a:solidFill>
                  <a:srgbClr val="FF00FF"/>
                </a:solidFill>
              </a:rPr>
              <a:t> these.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895" name="Google Shape;895;p28"/>
          <p:cNvCxnSpPr>
            <a:endCxn id="894" idx="1"/>
          </p:cNvCxnSpPr>
          <p:nvPr/>
        </p:nvCxnSpPr>
        <p:spPr>
          <a:xfrm>
            <a:off x="1772750" y="3940700"/>
            <a:ext cx="184800" cy="325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28"/>
          <p:cNvCxnSpPr>
            <a:endCxn id="894" idx="1"/>
          </p:cNvCxnSpPr>
          <p:nvPr/>
        </p:nvCxnSpPr>
        <p:spPr>
          <a:xfrm flipH="1" rot="10800000">
            <a:off x="1430150" y="4266500"/>
            <a:ext cx="527400" cy="16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28"/>
          <p:cNvSpPr txBox="1"/>
          <p:nvPr/>
        </p:nvSpPr>
        <p:spPr>
          <a:xfrm>
            <a:off x="5840600" y="2259775"/>
            <a:ext cx="3272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entities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items</a:t>
            </a:r>
            <a:r>
              <a:rPr lang="en" sz="1600">
                <a:solidFill>
                  <a:srgbClr val="FF00FF"/>
                </a:solidFill>
              </a:rPr>
              <a:t>:</a:t>
            </a:r>
            <a:br>
              <a:rPr lang="en" sz="1600">
                <a:solidFill>
                  <a:srgbClr val="FF00FF"/>
                </a:solidFill>
              </a:rPr>
            </a:br>
            <a:r>
              <a:rPr lang="en" sz="1600">
                <a:solidFill>
                  <a:srgbClr val="FF00FF"/>
                </a:solidFill>
              </a:rPr>
              <a:t>they are individual things we can point at or to.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898" name="Google Shape;898;p28"/>
          <p:cNvCxnSpPr>
            <a:stCxn id="855" idx="5"/>
            <a:endCxn id="897" idx="1"/>
          </p:cNvCxnSpPr>
          <p:nvPr/>
        </p:nvCxnSpPr>
        <p:spPr>
          <a:xfrm>
            <a:off x="5486081" y="2057681"/>
            <a:ext cx="354600" cy="415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28"/>
          <p:cNvCxnSpPr>
            <a:stCxn id="890" idx="5"/>
            <a:endCxn id="897" idx="1"/>
          </p:cNvCxnSpPr>
          <p:nvPr/>
        </p:nvCxnSpPr>
        <p:spPr>
          <a:xfrm>
            <a:off x="4593727" y="1784727"/>
            <a:ext cx="1246800" cy="688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8"/>
          <p:cNvCxnSpPr>
            <a:stCxn id="901" idx="6"/>
            <a:endCxn id="897" idx="1"/>
          </p:cNvCxnSpPr>
          <p:nvPr/>
        </p:nvCxnSpPr>
        <p:spPr>
          <a:xfrm>
            <a:off x="2668700" y="2315725"/>
            <a:ext cx="3171900" cy="157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28"/>
          <p:cNvSpPr txBox="1"/>
          <p:nvPr/>
        </p:nvSpPr>
        <p:spPr>
          <a:xfrm>
            <a:off x="359900" y="981275"/>
            <a:ext cx="252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Let’s call these things…</a:t>
            </a:r>
            <a:endParaRPr sz="1600">
              <a:solidFill>
                <a:srgbClr val="FF00FF"/>
              </a:solidFill>
            </a:endParaRPr>
          </a:p>
        </p:txBody>
      </p:sp>
      <p:sp>
        <p:nvSpPr>
          <p:cNvPr id="903" name="Google Shape;903;p28"/>
          <p:cNvSpPr txBox="1"/>
          <p:nvPr/>
        </p:nvSpPr>
        <p:spPr>
          <a:xfrm>
            <a:off x="3815800" y="1101250"/>
            <a:ext cx="5296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…</a:t>
            </a:r>
            <a:r>
              <a:rPr b="1" i="1" lang="en" sz="1600">
                <a:solidFill>
                  <a:srgbClr val="FF00FF"/>
                </a:solidFill>
              </a:rPr>
              <a:t>properties</a:t>
            </a:r>
            <a:r>
              <a:rPr lang="en" sz="1600">
                <a:solidFill>
                  <a:srgbClr val="FF00FF"/>
                </a:solidFill>
              </a:rPr>
              <a:t> or </a:t>
            </a:r>
            <a:r>
              <a:rPr b="1" i="1" lang="en" sz="1600">
                <a:solidFill>
                  <a:srgbClr val="FF00FF"/>
                </a:solidFill>
              </a:rPr>
              <a:t>relations</a:t>
            </a:r>
            <a:r>
              <a:rPr lang="en" sz="1600">
                <a:solidFill>
                  <a:srgbClr val="FF00FF"/>
                </a:solidFill>
              </a:rPr>
              <a:t>: they connect things.</a:t>
            </a:r>
            <a:endParaRPr sz="1600">
              <a:solidFill>
                <a:srgbClr val="FF00FF"/>
              </a:solidFill>
            </a:endParaRPr>
          </a:p>
        </p:txBody>
      </p:sp>
      <p:cxnSp>
        <p:nvCxnSpPr>
          <p:cNvPr id="904" name="Google Shape;904;p28"/>
          <p:cNvCxnSpPr>
            <a:stCxn id="886" idx="0"/>
            <a:endCxn id="903" idx="1"/>
          </p:cNvCxnSpPr>
          <p:nvPr/>
        </p:nvCxnSpPr>
        <p:spPr>
          <a:xfrm flipH="1" rot="10800000">
            <a:off x="3478089" y="1314536"/>
            <a:ext cx="337800" cy="558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28"/>
          <p:cNvSpPr txBox="1"/>
          <p:nvPr/>
        </p:nvSpPr>
        <p:spPr>
          <a:xfrm rot="-289311">
            <a:off x="225882" y="2426853"/>
            <a:ext cx="5542616" cy="92576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Ontologies</a:t>
            </a:r>
            <a:r>
              <a:rPr lang="en" sz="1800">
                <a:solidFill>
                  <a:srgbClr val="FF00FF"/>
                </a:solidFill>
              </a:rPr>
              <a:t>: They define classes and properties. They enable us to structure our data and make it machine-readable. Usually they are domain-specific.</a:t>
            </a:r>
            <a:endParaRPr sz="1800">
              <a:solidFill>
                <a:srgbClr val="FF00FF"/>
              </a:solidFill>
            </a:endParaRPr>
          </a:p>
        </p:txBody>
      </p:sp>
      <p:grpSp>
        <p:nvGrpSpPr>
          <p:cNvPr id="906" name="Google Shape;906;p28"/>
          <p:cNvGrpSpPr/>
          <p:nvPr/>
        </p:nvGrpSpPr>
        <p:grpSpPr>
          <a:xfrm>
            <a:off x="641237" y="3778725"/>
            <a:ext cx="1494713" cy="621288"/>
            <a:chOff x="641237" y="3778725"/>
            <a:chExt cx="1494713" cy="621288"/>
          </a:xfrm>
        </p:grpSpPr>
        <p:grpSp>
          <p:nvGrpSpPr>
            <p:cNvPr id="907" name="Google Shape;907;p28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908" name="Google Shape;908;p28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2" name="Google Shape;912;p28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13" name="Google Shape;913;p28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914" name="Google Shape;914;p28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915" name="Google Shape;915;p28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8" name="Google Shape;928;p28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929" name="Google Shape;929;p2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(Open) Data 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47" name="Google Shape;947;p29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9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9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2" name="Google Shape;952;p29"/>
          <p:cNvCxnSpPr>
            <a:stCxn id="947" idx="5"/>
            <a:endCxn id="949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9"/>
          <p:cNvCxnSpPr>
            <a:stCxn id="947" idx="7"/>
            <a:endCxn id="948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9"/>
          <p:cNvCxnSpPr>
            <a:stCxn id="948" idx="6"/>
            <a:endCxn id="951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9"/>
          <p:cNvCxnSpPr>
            <a:stCxn id="950" idx="0"/>
            <a:endCxn id="951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9"/>
          <p:cNvCxnSpPr>
            <a:stCxn id="949" idx="7"/>
            <a:endCxn id="948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29"/>
          <p:cNvCxnSpPr>
            <a:stCxn id="947" idx="6"/>
            <a:endCxn id="951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29"/>
          <p:cNvCxnSpPr>
            <a:stCxn id="949" idx="6"/>
            <a:endCxn id="951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9"/>
          <p:cNvCxnSpPr>
            <a:stCxn id="949" idx="6"/>
            <a:endCxn id="950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29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9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9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9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9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29"/>
          <p:cNvCxnSpPr>
            <a:stCxn id="960" idx="5"/>
            <a:endCxn id="962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29"/>
          <p:cNvCxnSpPr>
            <a:stCxn id="960" idx="7"/>
            <a:endCxn id="961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29"/>
          <p:cNvCxnSpPr>
            <a:stCxn id="961" idx="6"/>
            <a:endCxn id="964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29"/>
          <p:cNvCxnSpPr>
            <a:stCxn id="963" idx="0"/>
            <a:endCxn id="964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29"/>
          <p:cNvCxnSpPr>
            <a:stCxn id="962" idx="7"/>
            <a:endCxn id="961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29"/>
          <p:cNvCxnSpPr>
            <a:stCxn id="960" idx="6"/>
            <a:endCxn id="964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29"/>
          <p:cNvCxnSpPr>
            <a:stCxn id="962" idx="6"/>
            <a:endCxn id="964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29"/>
          <p:cNvCxnSpPr>
            <a:stCxn id="962" idx="5"/>
            <a:endCxn id="963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29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9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9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9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9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29"/>
          <p:cNvCxnSpPr>
            <a:stCxn id="973" idx="5"/>
            <a:endCxn id="975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9"/>
          <p:cNvCxnSpPr>
            <a:stCxn id="973" idx="7"/>
            <a:endCxn id="974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29"/>
          <p:cNvCxnSpPr>
            <a:stCxn id="974" idx="6"/>
            <a:endCxn id="977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29"/>
          <p:cNvCxnSpPr>
            <a:stCxn id="976" idx="0"/>
            <a:endCxn id="977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9"/>
          <p:cNvCxnSpPr>
            <a:stCxn id="975" idx="7"/>
            <a:endCxn id="974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9"/>
          <p:cNvCxnSpPr>
            <a:stCxn id="973" idx="6"/>
            <a:endCxn id="977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9"/>
          <p:cNvCxnSpPr>
            <a:stCxn id="975" idx="6"/>
            <a:endCxn id="977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29"/>
          <p:cNvCxnSpPr>
            <a:stCxn id="975" idx="5"/>
            <a:endCxn id="976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9"/>
          <p:cNvCxnSpPr>
            <a:stCxn id="948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29"/>
          <p:cNvCxnSpPr>
            <a:stCxn id="950" idx="5"/>
            <a:endCxn id="973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29"/>
          <p:cNvCxnSpPr>
            <a:stCxn id="950" idx="6"/>
            <a:endCxn id="963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29"/>
          <p:cNvCxnSpPr>
            <a:stCxn id="963" idx="5"/>
            <a:endCxn id="977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29"/>
          <p:cNvCxnSpPr>
            <a:stCxn id="949" idx="5"/>
            <a:endCxn id="973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29"/>
          <p:cNvCxnSpPr>
            <a:stCxn id="951" idx="6"/>
            <a:endCxn id="962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29"/>
          <p:cNvCxnSpPr>
            <a:stCxn id="951" idx="7"/>
            <a:endCxn id="960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9"/>
          <p:cNvCxnSpPr>
            <a:stCxn id="947" idx="6"/>
            <a:endCxn id="960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9"/>
          <p:cNvCxnSpPr>
            <a:stCxn id="962" idx="4"/>
            <a:endCxn id="973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29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996" name="Google Shape;996;p29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97" name="Google Shape;997;p29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998" name="Google Shape;998;p2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29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1003" name="Google Shape;1003;p2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29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1008" name="Google Shape;1008;p2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1013" name="Google Shape;1013;p2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29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1018" name="Google Shape;1018;p2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9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1023" name="Google Shape;1023;p2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9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1037" name="Google Shape;1037;p2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29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1051" name="Google Shape;1051;p2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29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1065" name="Google Shape;1065;p2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9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1079" name="Google Shape;1079;p2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29"/>
          <p:cNvGrpSpPr/>
          <p:nvPr/>
        </p:nvGrpSpPr>
        <p:grpSpPr>
          <a:xfrm>
            <a:off x="673650" y="3838575"/>
            <a:ext cx="180600" cy="180600"/>
            <a:chOff x="1482650" y="3318500"/>
            <a:chExt cx="180600" cy="180600"/>
          </a:xfrm>
        </p:grpSpPr>
        <p:sp>
          <p:nvSpPr>
            <p:cNvPr id="1093" name="Google Shape;1093;p2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29"/>
          <p:cNvSpPr txBox="1"/>
          <p:nvPr/>
        </p:nvSpPr>
        <p:spPr>
          <a:xfrm>
            <a:off x="944650" y="3778725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human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8" name="Google Shape;1098;p29"/>
          <p:cNvSpPr txBox="1"/>
          <p:nvPr/>
        </p:nvSpPr>
        <p:spPr>
          <a:xfrm>
            <a:off x="944650" y="4099713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cat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99" name="Google Shape;1099;p29"/>
          <p:cNvGrpSpPr/>
          <p:nvPr/>
        </p:nvGrpSpPr>
        <p:grpSpPr>
          <a:xfrm>
            <a:off x="641237" y="4128256"/>
            <a:ext cx="249875" cy="243224"/>
            <a:chOff x="1348300" y="2276619"/>
            <a:chExt cx="249875" cy="243224"/>
          </a:xfrm>
        </p:grpSpPr>
        <p:sp>
          <p:nvSpPr>
            <p:cNvPr id="1100" name="Google Shape;1100;p2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(Open) Data </a:t>
            </a:r>
            <a:r>
              <a:rPr lang="en" sz="3300">
                <a:solidFill>
                  <a:srgbClr val="457A93"/>
                </a:solidFill>
              </a:rPr>
              <a:t>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18" name="Google Shape;1118;p30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0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0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0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0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3" name="Google Shape;1123;p30"/>
          <p:cNvCxnSpPr>
            <a:stCxn id="1118" idx="5"/>
            <a:endCxn id="1120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30"/>
          <p:cNvCxnSpPr>
            <a:stCxn id="1118" idx="7"/>
            <a:endCxn id="1119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30"/>
          <p:cNvCxnSpPr>
            <a:stCxn id="1119" idx="6"/>
            <a:endCxn id="1122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30"/>
          <p:cNvCxnSpPr>
            <a:stCxn id="1121" idx="0"/>
            <a:endCxn id="1122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30"/>
          <p:cNvCxnSpPr>
            <a:stCxn id="1120" idx="7"/>
            <a:endCxn id="1119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30"/>
          <p:cNvCxnSpPr>
            <a:stCxn id="1118" idx="6"/>
            <a:endCxn id="1122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30"/>
          <p:cNvCxnSpPr>
            <a:stCxn id="1120" idx="6"/>
            <a:endCxn id="1122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30"/>
          <p:cNvCxnSpPr>
            <a:stCxn id="1120" idx="6"/>
            <a:endCxn id="1121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30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0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0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0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0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30"/>
          <p:cNvCxnSpPr>
            <a:stCxn id="1131" idx="5"/>
            <a:endCxn id="1133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30"/>
          <p:cNvCxnSpPr>
            <a:stCxn id="1131" idx="7"/>
            <a:endCxn id="1132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30"/>
          <p:cNvCxnSpPr>
            <a:stCxn id="1132" idx="6"/>
            <a:endCxn id="1135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30"/>
          <p:cNvCxnSpPr>
            <a:stCxn id="1134" idx="0"/>
            <a:endCxn id="1135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30"/>
          <p:cNvCxnSpPr>
            <a:stCxn id="1133" idx="7"/>
            <a:endCxn id="1132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30"/>
          <p:cNvCxnSpPr>
            <a:stCxn id="1131" idx="6"/>
            <a:endCxn id="1135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30"/>
          <p:cNvCxnSpPr>
            <a:stCxn id="1133" idx="6"/>
            <a:endCxn id="1135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30"/>
          <p:cNvCxnSpPr>
            <a:stCxn id="1133" idx="5"/>
            <a:endCxn id="1134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30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0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0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0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0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9" name="Google Shape;1149;p30"/>
          <p:cNvCxnSpPr>
            <a:stCxn id="1144" idx="5"/>
            <a:endCxn id="1146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0"/>
          <p:cNvCxnSpPr>
            <a:stCxn id="1144" idx="7"/>
            <a:endCxn id="1145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30"/>
          <p:cNvCxnSpPr>
            <a:stCxn id="1145" idx="6"/>
            <a:endCxn id="1148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30"/>
          <p:cNvCxnSpPr>
            <a:stCxn id="1147" idx="0"/>
            <a:endCxn id="1148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30"/>
          <p:cNvCxnSpPr>
            <a:stCxn id="1146" idx="7"/>
            <a:endCxn id="1145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0"/>
          <p:cNvCxnSpPr>
            <a:stCxn id="1144" idx="6"/>
            <a:endCxn id="1148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0"/>
          <p:cNvCxnSpPr>
            <a:stCxn id="1146" idx="6"/>
            <a:endCxn id="1148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0"/>
          <p:cNvCxnSpPr>
            <a:stCxn id="1146" idx="5"/>
            <a:endCxn id="1147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30"/>
          <p:cNvCxnSpPr>
            <a:stCxn id="1119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30"/>
          <p:cNvCxnSpPr>
            <a:stCxn id="1121" idx="5"/>
            <a:endCxn id="1144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0"/>
          <p:cNvCxnSpPr>
            <a:stCxn id="1121" idx="6"/>
            <a:endCxn id="1134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0"/>
          <p:cNvCxnSpPr>
            <a:stCxn id="1134" idx="5"/>
            <a:endCxn id="1148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30"/>
          <p:cNvCxnSpPr>
            <a:stCxn id="1120" idx="5"/>
            <a:endCxn id="1144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0"/>
          <p:cNvCxnSpPr>
            <a:stCxn id="1122" idx="6"/>
            <a:endCxn id="1133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30"/>
          <p:cNvCxnSpPr>
            <a:stCxn id="1122" idx="7"/>
            <a:endCxn id="1131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0"/>
          <p:cNvCxnSpPr>
            <a:stCxn id="1118" idx="6"/>
            <a:endCxn id="1131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0"/>
          <p:cNvCxnSpPr>
            <a:stCxn id="1133" idx="4"/>
            <a:endCxn id="1144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Google Shape;1166;p30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167" name="Google Shape;1167;p30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68" name="Google Shape;1168;p30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1169" name="Google Shape;1169;p3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30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1174" name="Google Shape;1174;p3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0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1179" name="Google Shape;1179;p3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30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1184" name="Google Shape;1184;p3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30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1189" name="Google Shape;1189;p3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30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1194" name="Google Shape;1194;p3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30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1209" name="Google Shape;1209;p3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30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1224" name="Google Shape;1224;p3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30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1239" name="Google Shape;1239;p3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30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1254" name="Google Shape;1254;p3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1270" name="Google Shape;1270;p30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4" name="Google Shape;1274;p30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1275" name="Google Shape;1275;p30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0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0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0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9" name="Google Shape;1289;p30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90" name="Google Shape;1290;p30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91" name="Google Shape;1291;p30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1292" name="Google Shape;1292;p30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1293" name="Google Shape;1293;p30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6" name="Google Shape;1306;p30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1307" name="Google Shape;1307;p3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30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1321" name="Google Shape;1321;p3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p30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1335" name="Google Shape;1335;p3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1349" name="Google Shape;1349;p3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30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1363" name="Google Shape;1363;p3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(Open) Data </a:t>
            </a:r>
            <a:r>
              <a:rPr lang="en" sz="3300">
                <a:solidFill>
                  <a:srgbClr val="457A93"/>
                </a:solidFill>
              </a:rPr>
              <a:t>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81" name="Google Shape;1381;p31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1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1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1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1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31"/>
          <p:cNvCxnSpPr>
            <a:stCxn id="1381" idx="5"/>
            <a:endCxn id="1383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31"/>
          <p:cNvCxnSpPr>
            <a:stCxn id="1381" idx="7"/>
            <a:endCxn id="1382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31"/>
          <p:cNvCxnSpPr>
            <a:stCxn id="1382" idx="6"/>
            <a:endCxn id="1385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31"/>
          <p:cNvCxnSpPr>
            <a:stCxn id="1384" idx="0"/>
            <a:endCxn id="1385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31"/>
          <p:cNvCxnSpPr>
            <a:stCxn id="1383" idx="7"/>
            <a:endCxn id="1382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31"/>
          <p:cNvCxnSpPr>
            <a:stCxn id="1381" idx="6"/>
            <a:endCxn id="1385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31"/>
          <p:cNvCxnSpPr>
            <a:stCxn id="1383" idx="6"/>
            <a:endCxn id="1385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31"/>
          <p:cNvCxnSpPr>
            <a:stCxn id="1383" idx="6"/>
            <a:endCxn id="1384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4" name="Google Shape;1394;p31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1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1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1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1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9" name="Google Shape;1399;p31"/>
          <p:cNvCxnSpPr>
            <a:stCxn id="1394" idx="5"/>
            <a:endCxn id="1396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31"/>
          <p:cNvCxnSpPr>
            <a:stCxn id="1394" idx="7"/>
            <a:endCxn id="1395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31"/>
          <p:cNvCxnSpPr>
            <a:stCxn id="1395" idx="6"/>
            <a:endCxn id="1398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31"/>
          <p:cNvCxnSpPr>
            <a:stCxn id="1397" idx="0"/>
            <a:endCxn id="1398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31"/>
          <p:cNvCxnSpPr>
            <a:stCxn id="1396" idx="7"/>
            <a:endCxn id="1395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31"/>
          <p:cNvCxnSpPr>
            <a:stCxn id="1394" idx="6"/>
            <a:endCxn id="1398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31"/>
          <p:cNvCxnSpPr>
            <a:stCxn id="1396" idx="6"/>
            <a:endCxn id="1398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31"/>
          <p:cNvCxnSpPr>
            <a:stCxn id="1396" idx="5"/>
            <a:endCxn id="1397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31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1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1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1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31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p31"/>
          <p:cNvCxnSpPr>
            <a:stCxn id="1407" idx="5"/>
            <a:endCxn id="1409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31"/>
          <p:cNvCxnSpPr>
            <a:stCxn id="1407" idx="7"/>
            <a:endCxn id="1408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31"/>
          <p:cNvCxnSpPr>
            <a:stCxn id="1408" idx="6"/>
            <a:endCxn id="1411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31"/>
          <p:cNvCxnSpPr>
            <a:stCxn id="1410" idx="0"/>
            <a:endCxn id="1411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31"/>
          <p:cNvCxnSpPr>
            <a:stCxn id="1409" idx="7"/>
            <a:endCxn id="1408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31"/>
          <p:cNvCxnSpPr>
            <a:stCxn id="1407" idx="6"/>
            <a:endCxn id="1411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31"/>
          <p:cNvCxnSpPr>
            <a:stCxn id="1409" idx="6"/>
            <a:endCxn id="1411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31"/>
          <p:cNvCxnSpPr>
            <a:stCxn id="1409" idx="5"/>
            <a:endCxn id="1410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31"/>
          <p:cNvCxnSpPr>
            <a:stCxn id="1382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31"/>
          <p:cNvCxnSpPr>
            <a:stCxn id="1384" idx="5"/>
            <a:endCxn id="1407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31"/>
          <p:cNvCxnSpPr>
            <a:stCxn id="1384" idx="6"/>
            <a:endCxn id="1397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31"/>
          <p:cNvCxnSpPr>
            <a:stCxn id="1397" idx="5"/>
            <a:endCxn id="1411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31"/>
          <p:cNvCxnSpPr>
            <a:stCxn id="1383" idx="5"/>
            <a:endCxn id="1407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31"/>
          <p:cNvCxnSpPr>
            <a:stCxn id="1385" idx="6"/>
            <a:endCxn id="1396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31"/>
          <p:cNvCxnSpPr>
            <a:stCxn id="1385" idx="7"/>
            <a:endCxn id="1394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31"/>
          <p:cNvCxnSpPr>
            <a:stCxn id="1381" idx="6"/>
            <a:endCxn id="1394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31"/>
          <p:cNvCxnSpPr>
            <a:stCxn id="1396" idx="4"/>
            <a:endCxn id="1407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31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430" name="Google Shape;1430;p31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31" name="Google Shape;1431;p31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1432" name="Google Shape;1432;p3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1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1437" name="Google Shape;1437;p3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1" name="Google Shape;1441;p31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1442" name="Google Shape;1442;p3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31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1447" name="Google Shape;1447;p3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1" name="Google Shape;1451;p31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1452" name="Google Shape;1452;p3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31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1457" name="Google Shape;1457;p3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31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1472" name="Google Shape;1472;p3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31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1487" name="Google Shape;1487;p3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31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1502" name="Google Shape;1502;p3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31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1517" name="Google Shape;1517;p3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31"/>
          <p:cNvSpPr txBox="1"/>
          <p:nvPr/>
        </p:nvSpPr>
        <p:spPr>
          <a:xfrm rot="4165257">
            <a:off x="4669447" y="2858553"/>
            <a:ext cx="1835849" cy="14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writtenBy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532" name="Google Shape;1532;p31"/>
          <p:cNvCxnSpPr>
            <a:stCxn id="1491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33" name="Google Shape;1533;p31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1534" name="Google Shape;1534;p31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1535" name="Google Shape;1535;p31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9" name="Google Shape;1539;p31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1540" name="Google Shape;1540;p31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1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1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1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1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1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1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1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1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1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4" name="Google Shape;1554;p31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55" name="Google Shape;1555;p31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56" name="Google Shape;1556;p31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1557" name="Google Shape;1557;p31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1558" name="Google Shape;1558;p31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1" name="Google Shape;1571;p31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1572" name="Google Shape;1572;p3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31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1586" name="Google Shape;1586;p3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9" name="Google Shape;1599;p31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1600" name="Google Shape;1600;p3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31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1614" name="Google Shape;1614;p3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7" name="Google Shape;1627;p31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1628" name="Google Shape;1628;p3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46" name="Google Shape;1646;p32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32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2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32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2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1" name="Google Shape;1651;p32"/>
          <p:cNvCxnSpPr>
            <a:stCxn id="1646" idx="5"/>
            <a:endCxn id="1648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32"/>
          <p:cNvCxnSpPr>
            <a:stCxn id="1646" idx="7"/>
            <a:endCxn id="1647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32"/>
          <p:cNvCxnSpPr>
            <a:stCxn id="1647" idx="6"/>
            <a:endCxn id="1650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32"/>
          <p:cNvCxnSpPr>
            <a:stCxn id="1649" idx="0"/>
            <a:endCxn id="1650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32"/>
          <p:cNvCxnSpPr>
            <a:stCxn id="1648" idx="7"/>
            <a:endCxn id="1647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32"/>
          <p:cNvCxnSpPr>
            <a:stCxn id="1646" idx="6"/>
            <a:endCxn id="1650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7" name="Google Shape;1657;p32"/>
          <p:cNvCxnSpPr>
            <a:stCxn id="1648" idx="6"/>
            <a:endCxn id="1650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8" name="Google Shape;1658;p32"/>
          <p:cNvCxnSpPr>
            <a:stCxn id="1648" idx="6"/>
            <a:endCxn id="1649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32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32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2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32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2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4" name="Google Shape;1664;p32"/>
          <p:cNvCxnSpPr>
            <a:stCxn id="1659" idx="5"/>
            <a:endCxn id="1661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32"/>
          <p:cNvCxnSpPr>
            <a:stCxn id="1659" idx="7"/>
            <a:endCxn id="1660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32"/>
          <p:cNvCxnSpPr>
            <a:stCxn id="1660" idx="6"/>
            <a:endCxn id="1663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32"/>
          <p:cNvCxnSpPr>
            <a:stCxn id="1662" idx="0"/>
            <a:endCxn id="1663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32"/>
          <p:cNvCxnSpPr>
            <a:stCxn id="1661" idx="7"/>
            <a:endCxn id="1660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32"/>
          <p:cNvCxnSpPr>
            <a:stCxn id="1659" idx="6"/>
            <a:endCxn id="1663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32"/>
          <p:cNvCxnSpPr>
            <a:stCxn id="1661" idx="6"/>
            <a:endCxn id="1663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32"/>
          <p:cNvCxnSpPr>
            <a:stCxn id="1661" idx="5"/>
            <a:endCxn id="1662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Google Shape;1672;p32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2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2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2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2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32"/>
          <p:cNvCxnSpPr>
            <a:stCxn id="1672" idx="5"/>
            <a:endCxn id="1674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32"/>
          <p:cNvCxnSpPr>
            <a:stCxn id="1672" idx="7"/>
            <a:endCxn id="1673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32"/>
          <p:cNvCxnSpPr>
            <a:stCxn id="1673" idx="6"/>
            <a:endCxn id="1676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32"/>
          <p:cNvCxnSpPr>
            <a:stCxn id="1675" idx="0"/>
            <a:endCxn id="1676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32"/>
          <p:cNvCxnSpPr>
            <a:stCxn id="1674" idx="7"/>
            <a:endCxn id="1673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32"/>
          <p:cNvCxnSpPr>
            <a:stCxn id="1672" idx="6"/>
            <a:endCxn id="1676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32"/>
          <p:cNvCxnSpPr>
            <a:stCxn id="1674" idx="6"/>
            <a:endCxn id="1676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32"/>
          <p:cNvCxnSpPr>
            <a:stCxn id="1674" idx="5"/>
            <a:endCxn id="1675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32"/>
          <p:cNvCxnSpPr>
            <a:stCxn id="1647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32"/>
          <p:cNvCxnSpPr>
            <a:stCxn id="1649" idx="5"/>
            <a:endCxn id="1672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32"/>
          <p:cNvCxnSpPr>
            <a:stCxn id="1649" idx="6"/>
            <a:endCxn id="1662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32"/>
          <p:cNvCxnSpPr>
            <a:stCxn id="1662" idx="5"/>
            <a:endCxn id="1676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2"/>
          <p:cNvCxnSpPr>
            <a:stCxn id="1648" idx="5"/>
            <a:endCxn id="1672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32"/>
          <p:cNvCxnSpPr>
            <a:stCxn id="1650" idx="6"/>
            <a:endCxn id="1661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32"/>
          <p:cNvCxnSpPr>
            <a:stCxn id="1650" idx="7"/>
            <a:endCxn id="1659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32"/>
          <p:cNvCxnSpPr>
            <a:stCxn id="1646" idx="6"/>
            <a:endCxn id="1659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32"/>
          <p:cNvCxnSpPr>
            <a:stCxn id="1661" idx="4"/>
            <a:endCxn id="1672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32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695" name="Google Shape;1695;p32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96" name="Google Shape;1696;p32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1697" name="Google Shape;1697;p3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32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1702" name="Google Shape;1702;p3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32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1707" name="Google Shape;1707;p3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32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1712" name="Google Shape;1712;p3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32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1717" name="Google Shape;1717;p3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1" name="Google Shape;1721;p32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1722" name="Google Shape;1722;p3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1737" name="Google Shape;1737;p3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1" name="Google Shape;1751;p32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1752" name="Google Shape;1752;p3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6" name="Google Shape;1766;p32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1767" name="Google Shape;1767;p3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1" name="Google Shape;1781;p32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1782" name="Google Shape;1782;p3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6" name="Google Shape;1796;p32"/>
          <p:cNvSpPr txBox="1"/>
          <p:nvPr/>
        </p:nvSpPr>
        <p:spPr>
          <a:xfrm rot="4165257">
            <a:off x="4669447" y="2858553"/>
            <a:ext cx="1835849" cy="14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writtenBy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797" name="Google Shape;1797;p32"/>
          <p:cNvCxnSpPr>
            <a:stCxn id="1756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98" name="Google Shape;1798;p32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1799" name="Google Shape;1799;p32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1800" name="Google Shape;1800;p32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4" name="Google Shape;1804;p32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1805" name="Google Shape;1805;p32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9" name="Google Shape;1819;p32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20" name="Google Shape;1820;p32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21" name="Google Shape;1821;p32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1822" name="Google Shape;1822;p32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1823" name="Google Shape;1823;p32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6" name="Google Shape;1836;p32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1837" name="Google Shape;1837;p3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32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1851" name="Google Shape;1851;p3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32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1865" name="Google Shape;1865;p3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8" name="Google Shape;1878;p32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1879" name="Google Shape;1879;p3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32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1893" name="Google Shape;1893;p3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11" name="Google Shape;1911;p33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3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3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33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3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6" name="Google Shape;1916;p33"/>
          <p:cNvCxnSpPr>
            <a:stCxn id="1911" idx="5"/>
            <a:endCxn id="1913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33"/>
          <p:cNvCxnSpPr>
            <a:stCxn id="1911" idx="7"/>
            <a:endCxn id="1912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33"/>
          <p:cNvCxnSpPr>
            <a:stCxn id="1912" idx="6"/>
            <a:endCxn id="1915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33"/>
          <p:cNvCxnSpPr>
            <a:stCxn id="1914" idx="0"/>
            <a:endCxn id="1915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33"/>
          <p:cNvCxnSpPr>
            <a:stCxn id="1913" idx="7"/>
            <a:endCxn id="1912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33"/>
          <p:cNvCxnSpPr>
            <a:stCxn id="1911" idx="6"/>
            <a:endCxn id="1915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33"/>
          <p:cNvCxnSpPr>
            <a:stCxn id="1913" idx="6"/>
            <a:endCxn id="1915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33"/>
          <p:cNvCxnSpPr>
            <a:stCxn id="1913" idx="6"/>
            <a:endCxn id="1914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4" name="Google Shape;1924;p33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3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3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3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3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9" name="Google Shape;1929;p33"/>
          <p:cNvCxnSpPr>
            <a:stCxn id="1924" idx="5"/>
            <a:endCxn id="1926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33"/>
          <p:cNvCxnSpPr>
            <a:stCxn id="1924" idx="7"/>
            <a:endCxn id="1925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33"/>
          <p:cNvCxnSpPr>
            <a:stCxn id="1925" idx="6"/>
            <a:endCxn id="1928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33"/>
          <p:cNvCxnSpPr>
            <a:stCxn id="1927" idx="0"/>
            <a:endCxn id="1928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33"/>
          <p:cNvCxnSpPr>
            <a:stCxn id="1926" idx="7"/>
            <a:endCxn id="1925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33"/>
          <p:cNvCxnSpPr>
            <a:stCxn id="1924" idx="6"/>
            <a:endCxn id="1928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33"/>
          <p:cNvCxnSpPr>
            <a:stCxn id="1926" idx="6"/>
            <a:endCxn id="1928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33"/>
          <p:cNvCxnSpPr>
            <a:stCxn id="1926" idx="5"/>
            <a:endCxn id="1927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7" name="Google Shape;1937;p33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3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33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33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33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2" name="Google Shape;1942;p33"/>
          <p:cNvCxnSpPr>
            <a:stCxn id="1937" idx="5"/>
            <a:endCxn id="1939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33"/>
          <p:cNvCxnSpPr>
            <a:stCxn id="1937" idx="7"/>
            <a:endCxn id="1938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4" name="Google Shape;1944;p33"/>
          <p:cNvCxnSpPr>
            <a:stCxn id="1938" idx="6"/>
            <a:endCxn id="1941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5" name="Google Shape;1945;p33"/>
          <p:cNvCxnSpPr>
            <a:stCxn id="1940" idx="0"/>
            <a:endCxn id="1941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33"/>
          <p:cNvCxnSpPr>
            <a:stCxn id="1939" idx="7"/>
            <a:endCxn id="1938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33"/>
          <p:cNvCxnSpPr>
            <a:stCxn id="1937" idx="6"/>
            <a:endCxn id="1941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33"/>
          <p:cNvCxnSpPr>
            <a:stCxn id="1939" idx="6"/>
            <a:endCxn id="1941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33"/>
          <p:cNvCxnSpPr>
            <a:stCxn id="1939" idx="5"/>
            <a:endCxn id="1940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33"/>
          <p:cNvCxnSpPr>
            <a:stCxn id="1912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33"/>
          <p:cNvCxnSpPr>
            <a:stCxn id="1914" idx="5"/>
            <a:endCxn id="1937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33"/>
          <p:cNvCxnSpPr>
            <a:stCxn id="1914" idx="6"/>
            <a:endCxn id="1927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33"/>
          <p:cNvCxnSpPr>
            <a:stCxn id="1927" idx="5"/>
            <a:endCxn id="1941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33"/>
          <p:cNvCxnSpPr>
            <a:stCxn id="1913" idx="5"/>
            <a:endCxn id="1937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33"/>
          <p:cNvCxnSpPr>
            <a:stCxn id="1915" idx="6"/>
            <a:endCxn id="1926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33"/>
          <p:cNvCxnSpPr>
            <a:stCxn id="1915" idx="7"/>
            <a:endCxn id="1924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7" name="Google Shape;1957;p33"/>
          <p:cNvCxnSpPr>
            <a:stCxn id="1911" idx="6"/>
            <a:endCxn id="1924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8" name="Google Shape;1958;p33"/>
          <p:cNvCxnSpPr>
            <a:stCxn id="1926" idx="4"/>
            <a:endCxn id="1937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9" name="Google Shape;1959;p33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960" name="Google Shape;1960;p33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61" name="Google Shape;1961;p33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1962" name="Google Shape;1962;p3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33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1967" name="Google Shape;1967;p3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1" name="Google Shape;1971;p33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1972" name="Google Shape;1972;p3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33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1977" name="Google Shape;1977;p3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33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1982" name="Google Shape;1982;p3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6" name="Google Shape;1986;p33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1987" name="Google Shape;1987;p3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1" name="Google Shape;2001;p33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2002" name="Google Shape;2002;p3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33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2017" name="Google Shape;2017;p3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3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2032" name="Google Shape;2032;p3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6" name="Google Shape;2046;p33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2047" name="Google Shape;2047;p3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1" name="Google Shape;2061;p33"/>
          <p:cNvSpPr txBox="1"/>
          <p:nvPr/>
        </p:nvSpPr>
        <p:spPr>
          <a:xfrm rot="4165257">
            <a:off x="4669447" y="2858553"/>
            <a:ext cx="1835849" cy="14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writtenBy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2062" name="Google Shape;2062;p33"/>
          <p:cNvCxnSpPr>
            <a:stCxn id="2021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3" name="Google Shape;2063;p33"/>
          <p:cNvSpPr txBox="1"/>
          <p:nvPr/>
        </p:nvSpPr>
        <p:spPr>
          <a:xfrm>
            <a:off x="2188225" y="2505050"/>
            <a:ext cx="1085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cats</a:t>
            </a:r>
            <a:endParaRPr b="1" sz="2400">
              <a:solidFill>
                <a:srgbClr val="FF00FF"/>
              </a:solidFill>
            </a:endParaRPr>
          </a:p>
        </p:txBody>
      </p:sp>
      <p:sp>
        <p:nvSpPr>
          <p:cNvPr id="2064" name="Google Shape;2064;p33"/>
          <p:cNvSpPr txBox="1"/>
          <p:nvPr/>
        </p:nvSpPr>
        <p:spPr>
          <a:xfrm>
            <a:off x="3966213" y="2008050"/>
            <a:ext cx="1431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humans</a:t>
            </a:r>
            <a:endParaRPr b="1" sz="2400">
              <a:solidFill>
                <a:srgbClr val="FF00FF"/>
              </a:solidFill>
            </a:endParaRPr>
          </a:p>
        </p:txBody>
      </p:sp>
      <p:sp>
        <p:nvSpPr>
          <p:cNvPr id="2065" name="Google Shape;2065;p33"/>
          <p:cNvSpPr txBox="1"/>
          <p:nvPr/>
        </p:nvSpPr>
        <p:spPr>
          <a:xfrm>
            <a:off x="4074763" y="3281350"/>
            <a:ext cx="1431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books</a:t>
            </a:r>
            <a:endParaRPr b="1" sz="2400">
              <a:solidFill>
                <a:srgbClr val="FF00FF"/>
              </a:solidFill>
            </a:endParaRPr>
          </a:p>
        </p:txBody>
      </p:sp>
      <p:sp>
        <p:nvSpPr>
          <p:cNvPr id="2066" name="Google Shape;2066;p33"/>
          <p:cNvSpPr txBox="1"/>
          <p:nvPr/>
        </p:nvSpPr>
        <p:spPr>
          <a:xfrm>
            <a:off x="6033900" y="873700"/>
            <a:ext cx="2914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FF"/>
                </a:solidFill>
              </a:rPr>
              <a:t>Knowledge bases</a:t>
            </a:r>
            <a:endParaRPr b="1" i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use ontologies to </a:t>
            </a:r>
            <a:r>
              <a:rPr i="1" lang="en" sz="2400">
                <a:solidFill>
                  <a:srgbClr val="FF00FF"/>
                </a:solidFill>
              </a:rPr>
              <a:t>structure data </a:t>
            </a:r>
            <a:r>
              <a:rPr lang="en" sz="2400">
                <a:solidFill>
                  <a:srgbClr val="FF00FF"/>
                </a:solidFill>
              </a:rPr>
              <a:t>about certain things.</a:t>
            </a:r>
            <a:endParaRPr sz="2400">
              <a:solidFill>
                <a:srgbClr val="FF00FF"/>
              </a:solidFill>
            </a:endParaRPr>
          </a:p>
        </p:txBody>
      </p:sp>
      <p:grpSp>
        <p:nvGrpSpPr>
          <p:cNvPr id="2067" name="Google Shape;2067;p33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2068" name="Google Shape;2068;p33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2069" name="Google Shape;2069;p33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3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3" name="Google Shape;2073;p33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2074" name="Google Shape;2074;p33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3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3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33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3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3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3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3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3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3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3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33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33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8" name="Google Shape;2088;p33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89" name="Google Shape;2089;p33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90" name="Google Shape;2090;p33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2091" name="Google Shape;2091;p33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2092" name="Google Shape;2092;p33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33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33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3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3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3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3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3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3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3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3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3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3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5" name="Google Shape;2105;p33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2106" name="Google Shape;2106;p3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9" name="Google Shape;2119;p33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2120" name="Google Shape;2120;p3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3" name="Google Shape;2133;p33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2134" name="Google Shape;2134;p3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33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2148" name="Google Shape;2148;p3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33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2162" name="Google Shape;2162;p3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732406" y="4901130"/>
            <a:ext cx="41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Roadmap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10750" y="1017725"/>
            <a:ext cx="8198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Presentation: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“A Short History of” Linked Open Data (LOD)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FID Philosophie: philportal.de/PhilFinder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The FID Philosophie’s Approach to LOD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Hands-on: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How to query Wikidata via SPARQL: get a list of persons/entities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How to request data for a certain entity (in Wikidata)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How to request data for a certain entity (in GND)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Data *2006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80" name="Google Shape;2180;p34"/>
          <p:cNvSpPr txBox="1"/>
          <p:nvPr/>
        </p:nvSpPr>
        <p:spPr>
          <a:xfrm>
            <a:off x="410750" y="1017725"/>
            <a:ext cx="8198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URIs as names for things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HTTP URIs so that people can look up those names.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When someone looks up a URI, provide useful information, using the standards (RDF*, SPARQL)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Include links to other URIs. so that they can discover more things.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*2010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86" name="Google Shape;2186;p35"/>
          <p:cNvSpPr txBox="1"/>
          <p:nvPr/>
        </p:nvSpPr>
        <p:spPr>
          <a:xfrm>
            <a:off x="410750" y="1017725"/>
            <a:ext cx="8198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 			Available on the web (whatever format) but with an open licence, </a:t>
            </a:r>
            <a:br>
              <a:rPr lang="en" sz="1800"/>
            </a:br>
            <a:r>
              <a:rPr lang="en" sz="1800"/>
              <a:t>                      to be Open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 			Available as machine-readable structured data (e.g. excel instead </a:t>
            </a:r>
            <a:br>
              <a:rPr lang="en" sz="1800"/>
            </a:br>
            <a:r>
              <a:rPr lang="en" sz="1800"/>
              <a:t>                      of image scan of a table)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 		as (2) plus non-proprietary format (e.g. CSV instead of excel)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★★★★ 		All the above plus, Use open standards from W3C (RDF and</a:t>
            </a:r>
            <a:br>
              <a:rPr lang="en" sz="1800"/>
            </a:br>
            <a:r>
              <a:rPr lang="en" sz="1800"/>
              <a:t>                      SPARQL) to identify things, so that people can point at your stuff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★★★★★ 	All the above, plus: Link your data to other people’s data to </a:t>
            </a:r>
            <a:br>
              <a:rPr lang="en" sz="1800"/>
            </a:br>
            <a:r>
              <a:rPr lang="en" sz="1800"/>
              <a:t>                      provide context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FF"/>
                </a:solidFill>
              </a:rPr>
              <a:t>Linked Open Data</a:t>
            </a:r>
            <a:r>
              <a:rPr lang="en" sz="3300">
                <a:solidFill>
                  <a:srgbClr val="457A93"/>
                </a:solidFill>
              </a:rPr>
              <a:t> *2010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92" name="Google Shape;2192;p36"/>
          <p:cNvSpPr txBox="1"/>
          <p:nvPr/>
        </p:nvSpPr>
        <p:spPr>
          <a:xfrm>
            <a:off x="410750" y="1017725"/>
            <a:ext cx="8198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 			</a:t>
            </a:r>
            <a:r>
              <a:rPr lang="en" sz="1800">
                <a:solidFill>
                  <a:srgbClr val="FF00FF"/>
                </a:solidFill>
              </a:rPr>
              <a:t>Available on the web</a:t>
            </a:r>
            <a:r>
              <a:rPr lang="en" sz="1800"/>
              <a:t> (whatever format) but </a:t>
            </a:r>
            <a:r>
              <a:rPr lang="en" sz="1800">
                <a:solidFill>
                  <a:srgbClr val="FF00FF"/>
                </a:solidFill>
              </a:rPr>
              <a:t>with an open licence</a:t>
            </a:r>
            <a:r>
              <a:rPr lang="en" sz="1800"/>
              <a:t>, </a:t>
            </a:r>
            <a:br>
              <a:rPr lang="en" sz="1800"/>
            </a:br>
            <a:r>
              <a:rPr lang="en" sz="1800"/>
              <a:t>                      to be Open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 			</a:t>
            </a:r>
            <a:r>
              <a:rPr lang="en" sz="1800">
                <a:solidFill>
                  <a:srgbClr val="FF00FF"/>
                </a:solidFill>
              </a:rPr>
              <a:t>Available as machine-readable structured data</a:t>
            </a:r>
            <a:r>
              <a:rPr lang="en" sz="1800"/>
              <a:t> (e.g. excel instead </a:t>
            </a:r>
            <a:br>
              <a:rPr lang="en" sz="1800"/>
            </a:br>
            <a:r>
              <a:rPr lang="en" sz="1800"/>
              <a:t>                      of image scan of a table)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 		as (2) plus </a:t>
            </a:r>
            <a:r>
              <a:rPr lang="en" sz="1800">
                <a:solidFill>
                  <a:srgbClr val="FF00FF"/>
                </a:solidFill>
              </a:rPr>
              <a:t>non-proprietary format</a:t>
            </a:r>
            <a:r>
              <a:rPr lang="en" sz="1800"/>
              <a:t> (e.g. CSV instead of excel)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★★★★ 		All the above plus, </a:t>
            </a:r>
            <a:r>
              <a:rPr lang="en" sz="1800">
                <a:solidFill>
                  <a:srgbClr val="FF00FF"/>
                </a:solidFill>
              </a:rPr>
              <a:t>Use open standards</a:t>
            </a:r>
            <a:r>
              <a:rPr lang="en" sz="1800"/>
              <a:t> from W3C (RDF and</a:t>
            </a:r>
            <a:br>
              <a:rPr lang="en" sz="1800"/>
            </a:br>
            <a:r>
              <a:rPr lang="en" sz="1800"/>
              <a:t>                      SPARQL) </a:t>
            </a:r>
            <a:r>
              <a:rPr lang="en" sz="1800">
                <a:solidFill>
                  <a:srgbClr val="FF00FF"/>
                </a:solidFill>
              </a:rPr>
              <a:t>to identify things, so that people can point at your stuff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★★★★★ 	All the above, plus: </a:t>
            </a:r>
            <a:r>
              <a:rPr lang="en" sz="1800">
                <a:solidFill>
                  <a:srgbClr val="FF00FF"/>
                </a:solidFill>
              </a:rPr>
              <a:t>Link your data to other people’s data to 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                      provide context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2193" name="Google Shape;2193;p36"/>
          <p:cNvSpPr/>
          <p:nvPr/>
        </p:nvSpPr>
        <p:spPr>
          <a:xfrm>
            <a:off x="460675" y="1097250"/>
            <a:ext cx="1045800" cy="23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36"/>
          <p:cNvSpPr txBox="1"/>
          <p:nvPr/>
        </p:nvSpPr>
        <p:spPr>
          <a:xfrm>
            <a:off x="410750" y="1017725"/>
            <a:ext cx="14568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should be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FF"/>
                </a:solidFill>
              </a:rPr>
              <a:t>Linked Open Data</a:t>
            </a:r>
            <a:r>
              <a:rPr lang="en" sz="3300">
                <a:solidFill>
                  <a:srgbClr val="457A93"/>
                </a:solidFill>
              </a:rPr>
              <a:t> *2010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00" name="Google Shape;2200;p37"/>
          <p:cNvSpPr txBox="1"/>
          <p:nvPr/>
        </p:nvSpPr>
        <p:spPr>
          <a:xfrm>
            <a:off x="410750" y="1017725"/>
            <a:ext cx="8198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 			</a:t>
            </a:r>
            <a:r>
              <a:rPr lang="en" sz="1800">
                <a:solidFill>
                  <a:srgbClr val="FF00FF"/>
                </a:solidFill>
              </a:rPr>
              <a:t>Available on the web</a:t>
            </a:r>
            <a:r>
              <a:rPr lang="en" sz="1800"/>
              <a:t> (whatever format) but </a:t>
            </a:r>
            <a:r>
              <a:rPr lang="en" sz="1800">
                <a:solidFill>
                  <a:srgbClr val="FF00FF"/>
                </a:solidFill>
              </a:rPr>
              <a:t>with an open licence</a:t>
            </a:r>
            <a:r>
              <a:rPr lang="en" sz="1800"/>
              <a:t>, </a:t>
            </a:r>
            <a:br>
              <a:rPr lang="en" sz="1800"/>
            </a:br>
            <a:r>
              <a:rPr lang="en" sz="1800"/>
              <a:t>                      to be Open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 			</a:t>
            </a:r>
            <a:r>
              <a:rPr lang="en" sz="1800">
                <a:solidFill>
                  <a:srgbClr val="FF00FF"/>
                </a:solidFill>
              </a:rPr>
              <a:t>Available as machine-readable structured data</a:t>
            </a:r>
            <a:r>
              <a:rPr lang="en" sz="1800"/>
              <a:t> (e.g. excel instead </a:t>
            </a:r>
            <a:br>
              <a:rPr lang="en" sz="1800"/>
            </a:br>
            <a:r>
              <a:rPr lang="en" sz="1800"/>
              <a:t>                      of image scan of a table)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 		as (2) plus </a:t>
            </a:r>
            <a:r>
              <a:rPr lang="en" sz="1800">
                <a:solidFill>
                  <a:srgbClr val="FF00FF"/>
                </a:solidFill>
              </a:rPr>
              <a:t>non-proprietary format</a:t>
            </a:r>
            <a:r>
              <a:rPr lang="en" sz="1800"/>
              <a:t> (e.g. CSV instead of excel)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★★★★ 		All the above plus, </a:t>
            </a:r>
            <a:r>
              <a:rPr lang="en" sz="1800">
                <a:solidFill>
                  <a:srgbClr val="FF00FF"/>
                </a:solidFill>
              </a:rPr>
              <a:t>Use open standards</a:t>
            </a:r>
            <a:r>
              <a:rPr lang="en" sz="1800"/>
              <a:t> from W3C (RDF and</a:t>
            </a:r>
            <a:br>
              <a:rPr lang="en" sz="1800"/>
            </a:br>
            <a:r>
              <a:rPr lang="en" sz="1800"/>
              <a:t>                      SPARQL) </a:t>
            </a:r>
            <a:r>
              <a:rPr lang="en" sz="1800">
                <a:solidFill>
                  <a:srgbClr val="FF00FF"/>
                </a:solidFill>
              </a:rPr>
              <a:t>to identify things, so that people can point at your stuff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★★★★★ 	All the above, plus: </a:t>
            </a:r>
            <a:r>
              <a:rPr lang="en" sz="1800">
                <a:solidFill>
                  <a:srgbClr val="FF00FF"/>
                </a:solidFill>
              </a:rPr>
              <a:t>Link your data to other people’s data to 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                      provide context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2201" name="Google Shape;2201;p37"/>
          <p:cNvSpPr/>
          <p:nvPr/>
        </p:nvSpPr>
        <p:spPr>
          <a:xfrm>
            <a:off x="460675" y="1097250"/>
            <a:ext cx="1045800" cy="23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37"/>
          <p:cNvSpPr txBox="1"/>
          <p:nvPr/>
        </p:nvSpPr>
        <p:spPr>
          <a:xfrm>
            <a:off x="410750" y="1017725"/>
            <a:ext cx="14568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should be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highlight>
                  <a:schemeClr val="lt1"/>
                </a:highlight>
              </a:rPr>
              <a:t>and</a:t>
            </a:r>
            <a:endParaRPr b="1" sz="1800">
              <a:solidFill>
                <a:srgbClr val="FF00FF"/>
              </a:solidFill>
              <a:highlight>
                <a:schemeClr val="lt1"/>
              </a:highlight>
            </a:endParaRPr>
          </a:p>
        </p:txBody>
      </p:sp>
      <p:sp>
        <p:nvSpPr>
          <p:cNvPr id="2203" name="Google Shape;2203;p37"/>
          <p:cNvSpPr txBox="1"/>
          <p:nvPr/>
        </p:nvSpPr>
        <p:spPr>
          <a:xfrm rot="-571282">
            <a:off x="4087938" y="3750362"/>
            <a:ext cx="2967074" cy="426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“the LOD mantra”</a:t>
            </a:r>
            <a:endParaRPr b="1" sz="2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09" name="Google Shape;2209;p38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8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8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8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8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4" name="Google Shape;2214;p38"/>
          <p:cNvCxnSpPr>
            <a:stCxn id="2209" idx="5"/>
            <a:endCxn id="2211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38"/>
          <p:cNvCxnSpPr>
            <a:stCxn id="2209" idx="7"/>
            <a:endCxn id="2210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38"/>
          <p:cNvCxnSpPr>
            <a:stCxn id="2210" idx="6"/>
            <a:endCxn id="2213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38"/>
          <p:cNvCxnSpPr>
            <a:stCxn id="2212" idx="0"/>
            <a:endCxn id="2213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38"/>
          <p:cNvCxnSpPr>
            <a:stCxn id="2211" idx="7"/>
            <a:endCxn id="2210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38"/>
          <p:cNvCxnSpPr>
            <a:stCxn id="2209" idx="6"/>
            <a:endCxn id="2213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38"/>
          <p:cNvCxnSpPr>
            <a:stCxn id="2211" idx="6"/>
            <a:endCxn id="2213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38"/>
          <p:cNvCxnSpPr>
            <a:stCxn id="2211" idx="6"/>
            <a:endCxn id="2212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2" name="Google Shape;2222;p38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8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38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38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38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7" name="Google Shape;2227;p38"/>
          <p:cNvCxnSpPr>
            <a:stCxn id="2222" idx="5"/>
            <a:endCxn id="2224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38"/>
          <p:cNvCxnSpPr>
            <a:stCxn id="2222" idx="7"/>
            <a:endCxn id="2223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38"/>
          <p:cNvCxnSpPr>
            <a:stCxn id="2223" idx="6"/>
            <a:endCxn id="2226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38"/>
          <p:cNvCxnSpPr>
            <a:stCxn id="2225" idx="0"/>
            <a:endCxn id="2226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1" name="Google Shape;2231;p38"/>
          <p:cNvCxnSpPr>
            <a:stCxn id="2224" idx="7"/>
            <a:endCxn id="2223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38"/>
          <p:cNvCxnSpPr>
            <a:stCxn id="2222" idx="6"/>
            <a:endCxn id="2226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38"/>
          <p:cNvCxnSpPr>
            <a:stCxn id="2224" idx="6"/>
            <a:endCxn id="2226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38"/>
          <p:cNvCxnSpPr>
            <a:stCxn id="2224" idx="5"/>
            <a:endCxn id="2225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5" name="Google Shape;2235;p38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8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38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8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38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0" name="Google Shape;2240;p38"/>
          <p:cNvCxnSpPr>
            <a:stCxn id="2235" idx="5"/>
            <a:endCxn id="2237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38"/>
          <p:cNvCxnSpPr>
            <a:stCxn id="2235" idx="7"/>
            <a:endCxn id="2236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2" name="Google Shape;2242;p38"/>
          <p:cNvCxnSpPr>
            <a:stCxn id="2236" idx="6"/>
            <a:endCxn id="2239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3" name="Google Shape;2243;p38"/>
          <p:cNvCxnSpPr>
            <a:stCxn id="2238" idx="0"/>
            <a:endCxn id="2239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38"/>
          <p:cNvCxnSpPr>
            <a:stCxn id="2237" idx="7"/>
            <a:endCxn id="2236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38"/>
          <p:cNvCxnSpPr>
            <a:stCxn id="2235" idx="6"/>
            <a:endCxn id="2239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38"/>
          <p:cNvCxnSpPr>
            <a:stCxn id="2237" idx="6"/>
            <a:endCxn id="2239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38"/>
          <p:cNvCxnSpPr>
            <a:stCxn id="2237" idx="5"/>
            <a:endCxn id="2238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38"/>
          <p:cNvCxnSpPr>
            <a:stCxn id="2210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38"/>
          <p:cNvCxnSpPr>
            <a:stCxn id="2212" idx="5"/>
            <a:endCxn id="2235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38"/>
          <p:cNvCxnSpPr>
            <a:stCxn id="2212" idx="6"/>
            <a:endCxn id="2225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38"/>
          <p:cNvCxnSpPr>
            <a:stCxn id="2225" idx="5"/>
            <a:endCxn id="2239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2" name="Google Shape;2252;p38"/>
          <p:cNvCxnSpPr>
            <a:stCxn id="2211" idx="5"/>
            <a:endCxn id="2235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3" name="Google Shape;2253;p38"/>
          <p:cNvCxnSpPr>
            <a:stCxn id="2213" idx="6"/>
            <a:endCxn id="2224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38"/>
          <p:cNvCxnSpPr>
            <a:stCxn id="2213" idx="7"/>
            <a:endCxn id="2222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38"/>
          <p:cNvCxnSpPr>
            <a:stCxn id="2209" idx="6"/>
            <a:endCxn id="2222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38"/>
          <p:cNvCxnSpPr>
            <a:stCxn id="2224" idx="4"/>
            <a:endCxn id="2235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7" name="Google Shape;2257;p38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2258" name="Google Shape;2258;p38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59" name="Google Shape;2259;p38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2260" name="Google Shape;2260;p3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4" name="Google Shape;2264;p38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2265" name="Google Shape;2265;p3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9" name="Google Shape;2269;p38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2270" name="Google Shape;2270;p3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4" name="Google Shape;2274;p38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2275" name="Google Shape;2275;p3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9" name="Google Shape;2279;p38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2280" name="Google Shape;2280;p3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38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2285" name="Google Shape;2285;p3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9" name="Google Shape;2299;p38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2300" name="Google Shape;2300;p3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4" name="Google Shape;2314;p38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2315" name="Google Shape;2315;p3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9" name="Google Shape;2329;p38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2330" name="Google Shape;2330;p3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4" name="Google Shape;2344;p38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2345" name="Google Shape;2345;p3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9" name="Google Shape;2359;p38"/>
          <p:cNvSpPr txBox="1"/>
          <p:nvPr/>
        </p:nvSpPr>
        <p:spPr>
          <a:xfrm rot="4165257">
            <a:off x="4669447" y="2858553"/>
            <a:ext cx="1835849" cy="14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writtenBy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2360" name="Google Shape;2360;p38"/>
          <p:cNvCxnSpPr>
            <a:stCxn id="2319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1" name="Google Shape;2361;p38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Linked Data (LD)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Linked Open Data (LOD)</a:t>
            </a:r>
            <a:endParaRPr sz="1800">
              <a:solidFill>
                <a:srgbClr val="FF00FF"/>
              </a:solidFill>
            </a:endParaRPr>
          </a:p>
        </p:txBody>
      </p:sp>
      <p:grpSp>
        <p:nvGrpSpPr>
          <p:cNvPr id="2362" name="Google Shape;2362;p38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2363" name="Google Shape;2363;p38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2364" name="Google Shape;2364;p38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8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8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8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8" name="Google Shape;2368;p38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2369" name="Google Shape;2369;p38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8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8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8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8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8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8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8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38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8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8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8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8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8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3" name="Google Shape;2383;p38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84" name="Google Shape;2384;p38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85" name="Google Shape;2385;p38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2386" name="Google Shape;2386;p38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2387" name="Google Shape;2387;p38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8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8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8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8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8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8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8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8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8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8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8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8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0" name="Google Shape;2400;p38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2401" name="Google Shape;2401;p3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38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2415" name="Google Shape;2415;p3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38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2429" name="Google Shape;2429;p3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2" name="Google Shape;2442;p38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2443" name="Google Shape;2443;p3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6" name="Google Shape;2456;p38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2457" name="Google Shape;2457;p3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</a:t>
            </a:r>
            <a:r>
              <a:rPr lang="en" sz="3300">
                <a:solidFill>
                  <a:srgbClr val="457A93"/>
                </a:solidFill>
              </a:rPr>
              <a:t>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75" name="Google Shape;2475;p39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39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39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39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39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0" name="Google Shape;2480;p39"/>
          <p:cNvCxnSpPr>
            <a:stCxn id="2475" idx="5"/>
            <a:endCxn id="2477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39"/>
          <p:cNvCxnSpPr>
            <a:stCxn id="2475" idx="7"/>
            <a:endCxn id="2476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2" name="Google Shape;2482;p39"/>
          <p:cNvCxnSpPr>
            <a:stCxn id="2476" idx="6"/>
            <a:endCxn id="2479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3" name="Google Shape;2483;p39"/>
          <p:cNvCxnSpPr>
            <a:stCxn id="2478" idx="0"/>
            <a:endCxn id="2479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4" name="Google Shape;2484;p39"/>
          <p:cNvCxnSpPr>
            <a:stCxn id="2477" idx="7"/>
            <a:endCxn id="2476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39"/>
          <p:cNvCxnSpPr>
            <a:stCxn id="2475" idx="6"/>
            <a:endCxn id="2479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6" name="Google Shape;2486;p39"/>
          <p:cNvCxnSpPr>
            <a:stCxn id="2477" idx="6"/>
            <a:endCxn id="2479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7" name="Google Shape;2487;p39"/>
          <p:cNvCxnSpPr>
            <a:stCxn id="2477" idx="6"/>
            <a:endCxn id="2478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8" name="Google Shape;2488;p39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39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39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39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39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3" name="Google Shape;2493;p39"/>
          <p:cNvCxnSpPr>
            <a:stCxn id="2488" idx="5"/>
            <a:endCxn id="2490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4" name="Google Shape;2494;p39"/>
          <p:cNvCxnSpPr>
            <a:stCxn id="2488" idx="7"/>
            <a:endCxn id="2489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39"/>
          <p:cNvCxnSpPr>
            <a:stCxn id="2489" idx="6"/>
            <a:endCxn id="2492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39"/>
          <p:cNvCxnSpPr>
            <a:stCxn id="2491" idx="0"/>
            <a:endCxn id="2492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7" name="Google Shape;2497;p39"/>
          <p:cNvCxnSpPr>
            <a:stCxn id="2490" idx="7"/>
            <a:endCxn id="2489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39"/>
          <p:cNvCxnSpPr>
            <a:stCxn id="2488" idx="6"/>
            <a:endCxn id="2492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p39"/>
          <p:cNvCxnSpPr>
            <a:stCxn id="2490" idx="6"/>
            <a:endCxn id="2492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39"/>
          <p:cNvCxnSpPr>
            <a:stCxn id="2490" idx="5"/>
            <a:endCxn id="2491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1" name="Google Shape;2501;p39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39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39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39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39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6" name="Google Shape;2506;p39"/>
          <p:cNvCxnSpPr>
            <a:stCxn id="2501" idx="5"/>
            <a:endCxn id="2503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39"/>
          <p:cNvCxnSpPr>
            <a:stCxn id="2501" idx="7"/>
            <a:endCxn id="2502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39"/>
          <p:cNvCxnSpPr>
            <a:stCxn id="2502" idx="6"/>
            <a:endCxn id="2505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39"/>
          <p:cNvCxnSpPr>
            <a:stCxn id="2504" idx="0"/>
            <a:endCxn id="2505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39"/>
          <p:cNvCxnSpPr>
            <a:stCxn id="2503" idx="7"/>
            <a:endCxn id="2502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39"/>
          <p:cNvCxnSpPr>
            <a:stCxn id="2501" idx="6"/>
            <a:endCxn id="2505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39"/>
          <p:cNvCxnSpPr>
            <a:stCxn id="2503" idx="6"/>
            <a:endCxn id="2505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39"/>
          <p:cNvCxnSpPr>
            <a:stCxn id="2503" idx="5"/>
            <a:endCxn id="2504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39"/>
          <p:cNvCxnSpPr>
            <a:stCxn id="2476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39"/>
          <p:cNvCxnSpPr>
            <a:stCxn id="2478" idx="5"/>
            <a:endCxn id="2501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6" name="Google Shape;2516;p39"/>
          <p:cNvCxnSpPr>
            <a:stCxn id="2478" idx="6"/>
            <a:endCxn id="2491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39"/>
          <p:cNvCxnSpPr>
            <a:stCxn id="2491" idx="5"/>
            <a:endCxn id="2505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39"/>
          <p:cNvCxnSpPr>
            <a:stCxn id="2477" idx="5"/>
            <a:endCxn id="2501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39"/>
          <p:cNvCxnSpPr>
            <a:stCxn id="2479" idx="6"/>
            <a:endCxn id="2490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0" name="Google Shape;2520;p39"/>
          <p:cNvCxnSpPr>
            <a:stCxn id="2479" idx="7"/>
            <a:endCxn id="2488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1" name="Google Shape;2521;p39"/>
          <p:cNvCxnSpPr>
            <a:stCxn id="2475" idx="6"/>
            <a:endCxn id="2488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2" name="Google Shape;2522;p39"/>
          <p:cNvCxnSpPr>
            <a:stCxn id="2490" idx="4"/>
            <a:endCxn id="2501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3" name="Google Shape;2523;p39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2524" name="Google Shape;2524;p39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25" name="Google Shape;2525;p39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2526" name="Google Shape;2526;p3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39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2531" name="Google Shape;2531;p3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5" name="Google Shape;2535;p39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2536" name="Google Shape;2536;p3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39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2541" name="Google Shape;2541;p3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39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2546" name="Google Shape;2546;p3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0" name="Google Shape;2550;p39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2551" name="Google Shape;2551;p3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5" name="Google Shape;2565;p39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2566" name="Google Shape;2566;p3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0" name="Google Shape;2580;p39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2581" name="Google Shape;2581;p3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5" name="Google Shape;2595;p39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2596" name="Google Shape;2596;p3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0" name="Google Shape;2610;p39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2611" name="Google Shape;2611;p3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5" name="Google Shape;2625;p39"/>
          <p:cNvCxnSpPr>
            <a:stCxn id="2585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6" name="Google Shape;2626;p39"/>
          <p:cNvSpPr txBox="1"/>
          <p:nvPr/>
        </p:nvSpPr>
        <p:spPr>
          <a:xfrm rot="4165374">
            <a:off x="5233487" y="2751042"/>
            <a:ext cx="1050737" cy="357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P50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(author)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2627" name="Google Shape;2627;p39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2628" name="Google Shape;2628;p39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2629" name="Google Shape;2629;p39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9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9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9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3" name="Google Shape;2633;p39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2634" name="Google Shape;2634;p39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9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9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9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9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9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9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9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9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9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9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9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9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9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48" name="Google Shape;2648;p39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649" name="Google Shape;2649;p39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650" name="Google Shape;2650;p39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2651" name="Google Shape;2651;p39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2652" name="Google Shape;2652;p39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9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9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9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9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9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9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9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9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9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9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9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9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5" name="Google Shape;2665;p39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2666" name="Google Shape;2666;p3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9" name="Google Shape;2679;p39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2680" name="Google Shape;2680;p3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3" name="Google Shape;2693;p39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2694" name="Google Shape;2694;p3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7" name="Google Shape;2707;p39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2708" name="Google Shape;2708;p3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1" name="Google Shape;2721;p39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2722" name="Google Shape;2722;p3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40" name="Google Shape;2740;p40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40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40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40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40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5" name="Google Shape;2745;p40"/>
          <p:cNvCxnSpPr>
            <a:stCxn id="2740" idx="5"/>
            <a:endCxn id="2742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40"/>
          <p:cNvCxnSpPr>
            <a:stCxn id="2740" idx="7"/>
            <a:endCxn id="2741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40"/>
          <p:cNvCxnSpPr>
            <a:stCxn id="2741" idx="6"/>
            <a:endCxn id="2744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40"/>
          <p:cNvCxnSpPr>
            <a:stCxn id="2743" idx="0"/>
            <a:endCxn id="2744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9" name="Google Shape;2749;p40"/>
          <p:cNvCxnSpPr>
            <a:stCxn id="2742" idx="7"/>
            <a:endCxn id="2741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40"/>
          <p:cNvCxnSpPr>
            <a:stCxn id="2740" idx="6"/>
            <a:endCxn id="2744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40"/>
          <p:cNvCxnSpPr>
            <a:stCxn id="2742" idx="6"/>
            <a:endCxn id="2744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40"/>
          <p:cNvCxnSpPr>
            <a:stCxn id="2742" idx="6"/>
            <a:endCxn id="2743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3" name="Google Shape;2753;p40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40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40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40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40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8" name="Google Shape;2758;p40"/>
          <p:cNvCxnSpPr>
            <a:stCxn id="2753" idx="5"/>
            <a:endCxn id="2755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9" name="Google Shape;2759;p40"/>
          <p:cNvCxnSpPr>
            <a:stCxn id="2753" idx="7"/>
            <a:endCxn id="2754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0" name="Google Shape;2760;p40"/>
          <p:cNvCxnSpPr>
            <a:stCxn id="2754" idx="6"/>
            <a:endCxn id="2757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1" name="Google Shape;2761;p40"/>
          <p:cNvCxnSpPr>
            <a:stCxn id="2756" idx="0"/>
            <a:endCxn id="2757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2" name="Google Shape;2762;p40"/>
          <p:cNvCxnSpPr>
            <a:stCxn id="2755" idx="7"/>
            <a:endCxn id="2754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3" name="Google Shape;2763;p40"/>
          <p:cNvCxnSpPr>
            <a:stCxn id="2753" idx="6"/>
            <a:endCxn id="2757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4" name="Google Shape;2764;p40"/>
          <p:cNvCxnSpPr>
            <a:stCxn id="2755" idx="6"/>
            <a:endCxn id="2757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5" name="Google Shape;2765;p40"/>
          <p:cNvCxnSpPr>
            <a:stCxn id="2755" idx="5"/>
            <a:endCxn id="2756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6" name="Google Shape;2766;p40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40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40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40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40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1" name="Google Shape;2771;p40"/>
          <p:cNvCxnSpPr>
            <a:stCxn id="2766" idx="5"/>
            <a:endCxn id="2768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2" name="Google Shape;2772;p40"/>
          <p:cNvCxnSpPr>
            <a:stCxn id="2766" idx="7"/>
            <a:endCxn id="2767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3" name="Google Shape;2773;p40"/>
          <p:cNvCxnSpPr>
            <a:stCxn id="2767" idx="6"/>
            <a:endCxn id="2770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4" name="Google Shape;2774;p40"/>
          <p:cNvCxnSpPr>
            <a:stCxn id="2769" idx="0"/>
            <a:endCxn id="2770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5" name="Google Shape;2775;p40"/>
          <p:cNvCxnSpPr>
            <a:stCxn id="2768" idx="7"/>
            <a:endCxn id="2767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6" name="Google Shape;2776;p40"/>
          <p:cNvCxnSpPr>
            <a:stCxn id="2766" idx="6"/>
            <a:endCxn id="2770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7" name="Google Shape;2777;p40"/>
          <p:cNvCxnSpPr>
            <a:stCxn id="2768" idx="6"/>
            <a:endCxn id="2770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8" name="Google Shape;2778;p40"/>
          <p:cNvCxnSpPr>
            <a:stCxn id="2768" idx="5"/>
            <a:endCxn id="2769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9" name="Google Shape;2779;p40"/>
          <p:cNvCxnSpPr>
            <a:stCxn id="2741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0" name="Google Shape;2780;p40"/>
          <p:cNvCxnSpPr>
            <a:stCxn id="2743" idx="5"/>
            <a:endCxn id="2766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1" name="Google Shape;2781;p40"/>
          <p:cNvCxnSpPr>
            <a:stCxn id="2743" idx="6"/>
            <a:endCxn id="2756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2" name="Google Shape;2782;p40"/>
          <p:cNvCxnSpPr>
            <a:stCxn id="2756" idx="5"/>
            <a:endCxn id="2770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3" name="Google Shape;2783;p40"/>
          <p:cNvCxnSpPr>
            <a:stCxn id="2742" idx="5"/>
            <a:endCxn id="2766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4" name="Google Shape;2784;p40"/>
          <p:cNvCxnSpPr>
            <a:stCxn id="2744" idx="6"/>
            <a:endCxn id="2755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5" name="Google Shape;2785;p40"/>
          <p:cNvCxnSpPr>
            <a:stCxn id="2744" idx="7"/>
            <a:endCxn id="2753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40"/>
          <p:cNvCxnSpPr>
            <a:stCxn id="2740" idx="6"/>
            <a:endCxn id="2753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7" name="Google Shape;2787;p40"/>
          <p:cNvCxnSpPr>
            <a:stCxn id="2755" idx="4"/>
            <a:endCxn id="2766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8" name="Google Shape;2788;p40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2789" name="Google Shape;2789;p40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90" name="Google Shape;2790;p40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2791" name="Google Shape;2791;p4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5" name="Google Shape;2795;p40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2796" name="Google Shape;2796;p4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40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2801" name="Google Shape;2801;p4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5" name="Google Shape;2805;p40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2806" name="Google Shape;2806;p4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0" name="Google Shape;2810;p40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2811" name="Google Shape;2811;p4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40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2816" name="Google Shape;2816;p4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Google Shape;2830;p40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2831" name="Google Shape;2831;p4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5" name="Google Shape;2845;p40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2846" name="Google Shape;2846;p4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0" name="Google Shape;2860;p40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2861" name="Google Shape;2861;p4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5" name="Google Shape;2875;p40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2876" name="Google Shape;2876;p4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0" name="Google Shape;2890;p40"/>
          <p:cNvCxnSpPr>
            <a:stCxn id="2850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1" name="Google Shape;2891;p40"/>
          <p:cNvSpPr txBox="1"/>
          <p:nvPr/>
        </p:nvSpPr>
        <p:spPr>
          <a:xfrm rot="4165374">
            <a:off x="5233487" y="2751042"/>
            <a:ext cx="1050737" cy="357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P50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(author)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892" name="Google Shape;2892;p40"/>
          <p:cNvSpPr txBox="1"/>
          <p:nvPr/>
        </p:nvSpPr>
        <p:spPr>
          <a:xfrm>
            <a:off x="6069350" y="902225"/>
            <a:ext cx="30747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https://www.wikidata.org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FF"/>
                </a:solidFill>
              </a:rPr>
              <a:t>“Wikidata is a </a:t>
            </a:r>
            <a:r>
              <a:rPr b="1" i="1" lang="en" sz="1200">
                <a:solidFill>
                  <a:srgbClr val="FF00FF"/>
                </a:solidFill>
              </a:rPr>
              <a:t>free </a:t>
            </a:r>
            <a:r>
              <a:rPr i="1" lang="en" sz="1200">
                <a:solidFill>
                  <a:srgbClr val="FF00FF"/>
                </a:solidFill>
              </a:rPr>
              <a:t>and </a:t>
            </a:r>
            <a:r>
              <a:rPr b="1" i="1" lang="en" sz="1200">
                <a:solidFill>
                  <a:srgbClr val="FF00FF"/>
                </a:solidFill>
              </a:rPr>
              <a:t>open knowledge base</a:t>
            </a:r>
            <a:r>
              <a:rPr i="1" lang="en" sz="1200">
                <a:solidFill>
                  <a:srgbClr val="FF00FF"/>
                </a:solidFill>
              </a:rPr>
              <a:t> that can be </a:t>
            </a:r>
            <a:r>
              <a:rPr b="1" i="1" lang="en" sz="1200">
                <a:solidFill>
                  <a:srgbClr val="FF00FF"/>
                </a:solidFill>
              </a:rPr>
              <a:t>read </a:t>
            </a:r>
            <a:r>
              <a:rPr i="1" lang="en" sz="1200">
                <a:solidFill>
                  <a:srgbClr val="FF00FF"/>
                </a:solidFill>
              </a:rPr>
              <a:t>and </a:t>
            </a:r>
            <a:r>
              <a:rPr b="1" i="1" lang="en" sz="1200">
                <a:solidFill>
                  <a:srgbClr val="FF00FF"/>
                </a:solidFill>
              </a:rPr>
              <a:t>edited </a:t>
            </a:r>
            <a:r>
              <a:rPr i="1" lang="en" sz="1200">
                <a:solidFill>
                  <a:srgbClr val="FF00FF"/>
                </a:solidFill>
              </a:rPr>
              <a:t>by both </a:t>
            </a:r>
            <a:r>
              <a:rPr b="1" i="1" lang="en" sz="1200">
                <a:solidFill>
                  <a:srgbClr val="FF00FF"/>
                </a:solidFill>
              </a:rPr>
              <a:t>humans </a:t>
            </a:r>
            <a:r>
              <a:rPr i="1" lang="en" sz="1200">
                <a:solidFill>
                  <a:srgbClr val="FF00FF"/>
                </a:solidFill>
              </a:rPr>
              <a:t>and </a:t>
            </a:r>
            <a:r>
              <a:rPr b="1" i="1" lang="en" sz="1200">
                <a:solidFill>
                  <a:srgbClr val="FF00FF"/>
                </a:solidFill>
              </a:rPr>
              <a:t>machines</a:t>
            </a:r>
            <a:r>
              <a:rPr i="1" lang="en" sz="1200">
                <a:solidFill>
                  <a:srgbClr val="FF00FF"/>
                </a:solidFill>
              </a:rPr>
              <a:t>.</a:t>
            </a:r>
            <a:endParaRPr i="1"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FF"/>
                </a:solidFill>
              </a:rPr>
              <a:t>Wikidata acts as central storage for the structured data of its Wikimedia sister projects including Wikipedia, Wikivoyage, Wiktionary, Wikisource, and others.”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600">
                <a:solidFill>
                  <a:srgbClr val="FF00FF"/>
                </a:solidFill>
              </a:rPr>
              <a:t>(https://www.wikidata.org/wiki/Wikidata:Main_Page)</a:t>
            </a:r>
            <a:endParaRPr sz="600">
              <a:solidFill>
                <a:srgbClr val="FF00FF"/>
              </a:solidFill>
            </a:endParaRPr>
          </a:p>
        </p:txBody>
      </p:sp>
      <p:grpSp>
        <p:nvGrpSpPr>
          <p:cNvPr id="2893" name="Google Shape;2893;p40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2894" name="Google Shape;2894;p40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2895" name="Google Shape;2895;p40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40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40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40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9" name="Google Shape;2899;p40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2900" name="Google Shape;2900;p40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40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40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40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40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40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40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40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40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40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40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40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40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40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4" name="Google Shape;2914;p40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15" name="Google Shape;2915;p40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16" name="Google Shape;2916;p40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2917" name="Google Shape;2917;p40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2918" name="Google Shape;2918;p40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40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1" name="Google Shape;2931;p40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2932" name="Google Shape;2932;p4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5" name="Google Shape;2945;p40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2946" name="Google Shape;2946;p4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9" name="Google Shape;2959;p40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2960" name="Google Shape;2960;p4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3" name="Google Shape;2973;p40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2974" name="Google Shape;2974;p4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7" name="Google Shape;2987;p40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2988" name="Google Shape;2988;p4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</a:t>
            </a:r>
            <a:r>
              <a:rPr lang="en" sz="3300">
                <a:solidFill>
                  <a:srgbClr val="457A93"/>
                </a:solidFill>
              </a:rPr>
              <a:t>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06" name="Google Shape;3006;p41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41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41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41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41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1" name="Google Shape;3011;p41"/>
          <p:cNvCxnSpPr>
            <a:stCxn id="3006" idx="5"/>
            <a:endCxn id="3008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2" name="Google Shape;3012;p41"/>
          <p:cNvCxnSpPr>
            <a:stCxn id="3006" idx="7"/>
            <a:endCxn id="3007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3" name="Google Shape;3013;p41"/>
          <p:cNvCxnSpPr>
            <a:stCxn id="3007" idx="6"/>
            <a:endCxn id="3010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4" name="Google Shape;3014;p41"/>
          <p:cNvCxnSpPr>
            <a:stCxn id="3009" idx="0"/>
            <a:endCxn id="3010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5" name="Google Shape;3015;p41"/>
          <p:cNvCxnSpPr>
            <a:stCxn id="3008" idx="7"/>
            <a:endCxn id="3007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6" name="Google Shape;3016;p41"/>
          <p:cNvCxnSpPr>
            <a:stCxn id="3006" idx="6"/>
            <a:endCxn id="3010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7" name="Google Shape;3017;p41"/>
          <p:cNvCxnSpPr>
            <a:stCxn id="3008" idx="6"/>
            <a:endCxn id="3010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8" name="Google Shape;3018;p41"/>
          <p:cNvCxnSpPr>
            <a:stCxn id="3008" idx="6"/>
            <a:endCxn id="3009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9" name="Google Shape;3019;p41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41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41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41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41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4" name="Google Shape;3024;p41"/>
          <p:cNvCxnSpPr>
            <a:stCxn id="3019" idx="5"/>
            <a:endCxn id="3021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5" name="Google Shape;3025;p41"/>
          <p:cNvCxnSpPr>
            <a:stCxn id="3019" idx="7"/>
            <a:endCxn id="3020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6" name="Google Shape;3026;p41"/>
          <p:cNvCxnSpPr>
            <a:stCxn id="3020" idx="6"/>
            <a:endCxn id="3023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7" name="Google Shape;3027;p41"/>
          <p:cNvCxnSpPr>
            <a:stCxn id="3022" idx="0"/>
            <a:endCxn id="3023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8" name="Google Shape;3028;p41"/>
          <p:cNvCxnSpPr>
            <a:stCxn id="3021" idx="7"/>
            <a:endCxn id="3020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9" name="Google Shape;3029;p41"/>
          <p:cNvCxnSpPr>
            <a:stCxn id="3019" idx="6"/>
            <a:endCxn id="3023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0" name="Google Shape;3030;p41"/>
          <p:cNvCxnSpPr>
            <a:stCxn id="3021" idx="6"/>
            <a:endCxn id="3023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41"/>
          <p:cNvCxnSpPr>
            <a:stCxn id="3021" idx="5"/>
            <a:endCxn id="3022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2" name="Google Shape;3032;p41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41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41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41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41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7" name="Google Shape;3037;p41"/>
          <p:cNvCxnSpPr>
            <a:stCxn id="3032" idx="5"/>
            <a:endCxn id="3034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8" name="Google Shape;3038;p41"/>
          <p:cNvCxnSpPr>
            <a:stCxn id="3032" idx="7"/>
            <a:endCxn id="3033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9" name="Google Shape;3039;p41"/>
          <p:cNvCxnSpPr>
            <a:stCxn id="3033" idx="6"/>
            <a:endCxn id="3036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0" name="Google Shape;3040;p41"/>
          <p:cNvCxnSpPr>
            <a:stCxn id="3035" idx="0"/>
            <a:endCxn id="3036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1" name="Google Shape;3041;p41"/>
          <p:cNvCxnSpPr>
            <a:stCxn id="3034" idx="7"/>
            <a:endCxn id="3033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2" name="Google Shape;3042;p41"/>
          <p:cNvCxnSpPr>
            <a:stCxn id="3032" idx="6"/>
            <a:endCxn id="3036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3" name="Google Shape;3043;p41"/>
          <p:cNvCxnSpPr>
            <a:stCxn id="3034" idx="6"/>
            <a:endCxn id="3036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4" name="Google Shape;3044;p41"/>
          <p:cNvCxnSpPr>
            <a:stCxn id="3034" idx="5"/>
            <a:endCxn id="3035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5" name="Google Shape;3045;p41"/>
          <p:cNvCxnSpPr>
            <a:stCxn id="3007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6" name="Google Shape;3046;p41"/>
          <p:cNvCxnSpPr>
            <a:stCxn id="3009" idx="5"/>
            <a:endCxn id="3032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7" name="Google Shape;3047;p41"/>
          <p:cNvCxnSpPr>
            <a:stCxn id="3009" idx="6"/>
            <a:endCxn id="3022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8" name="Google Shape;3048;p41"/>
          <p:cNvCxnSpPr>
            <a:stCxn id="3022" idx="5"/>
            <a:endCxn id="3036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9" name="Google Shape;3049;p41"/>
          <p:cNvCxnSpPr>
            <a:stCxn id="3008" idx="5"/>
            <a:endCxn id="3032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0" name="Google Shape;3050;p41"/>
          <p:cNvCxnSpPr>
            <a:stCxn id="3010" idx="6"/>
            <a:endCxn id="3021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1" name="Google Shape;3051;p41"/>
          <p:cNvCxnSpPr>
            <a:stCxn id="3010" idx="7"/>
            <a:endCxn id="3019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2" name="Google Shape;3052;p41"/>
          <p:cNvCxnSpPr>
            <a:stCxn id="3006" idx="6"/>
            <a:endCxn id="3019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3" name="Google Shape;3053;p41"/>
          <p:cNvCxnSpPr>
            <a:stCxn id="3021" idx="4"/>
            <a:endCxn id="3032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4" name="Google Shape;3054;p41"/>
          <p:cNvSpPr txBox="1"/>
          <p:nvPr/>
        </p:nvSpPr>
        <p:spPr>
          <a:xfrm rot="-996466">
            <a:off x="2580734" y="1425570"/>
            <a:ext cx="1835782" cy="550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P1429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(has pet)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3055" name="Google Shape;3055;p41"/>
          <p:cNvCxnSpPr>
            <a:stCxn id="3056" idx="2"/>
          </p:cNvCxnSpPr>
          <p:nvPr/>
        </p:nvCxnSpPr>
        <p:spPr>
          <a:xfrm flipH="1">
            <a:off x="2668825" y="1759350"/>
            <a:ext cx="1797300" cy="51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57" name="Google Shape;3057;p41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3058" name="Google Shape;3058;p4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1" name="Google Shape;3061;p41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3062" name="Google Shape;3062;p4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6" name="Google Shape;3066;p41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3067" name="Google Shape;3067;p4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1" name="Google Shape;3071;p41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3072" name="Google Shape;3072;p4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41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3077" name="Google Shape;3077;p41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1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1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1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1" name="Google Shape;3081;p41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3082" name="Google Shape;3082;p4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6" name="Google Shape;3096;p41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3097" name="Google Shape;3097;p4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1" name="Google Shape;3111;p41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3112" name="Google Shape;3112;p4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6" name="Google Shape;3126;p41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3127" name="Google Shape;3127;p4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1" name="Google Shape;3141;p41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3142" name="Google Shape;3142;p41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1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1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1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1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1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1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1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1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1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1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1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1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1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6" name="Google Shape;3156;p41"/>
          <p:cNvSpPr txBox="1"/>
          <p:nvPr/>
        </p:nvSpPr>
        <p:spPr>
          <a:xfrm rot="4165374">
            <a:off x="5233487" y="2751042"/>
            <a:ext cx="1050737" cy="357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P50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(author)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3157" name="Google Shape;3157;p41"/>
          <p:cNvCxnSpPr>
            <a:stCxn id="3116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58" name="Google Shape;3158;p41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3159" name="Google Shape;3159;p41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3160" name="Google Shape;3160;p41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41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41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41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4" name="Google Shape;3164;p41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3165" name="Google Shape;3165;p41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41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41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41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41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41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41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41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41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41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41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41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41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41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79" name="Google Shape;3179;p41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180" name="Google Shape;3180;p41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181" name="Google Shape;3181;p41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3182" name="Google Shape;3182;p41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3183" name="Google Shape;3183;p41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41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41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41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41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41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41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41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41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41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41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41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41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6" name="Google Shape;3196;p41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3197" name="Google Shape;3197;p4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0" name="Google Shape;3210;p41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3211" name="Google Shape;3211;p4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4" name="Google Shape;3224;p41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3225" name="Google Shape;3225;p4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8" name="Google Shape;3238;p41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3239" name="Google Shape;3239;p4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2" name="Google Shape;3252;p41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3253" name="Google Shape;3253;p41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1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1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1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1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1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1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1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1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1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1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1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1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</a:t>
            </a:r>
            <a:r>
              <a:rPr lang="en" sz="3300">
                <a:solidFill>
                  <a:srgbClr val="457A93"/>
                </a:solidFill>
              </a:rPr>
              <a:t>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71" name="Google Shape;3271;p42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42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42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42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42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6" name="Google Shape;3276;p42"/>
          <p:cNvCxnSpPr>
            <a:stCxn id="3271" idx="5"/>
            <a:endCxn id="3273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7" name="Google Shape;3277;p42"/>
          <p:cNvCxnSpPr>
            <a:stCxn id="3271" idx="7"/>
            <a:endCxn id="3272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8" name="Google Shape;3278;p42"/>
          <p:cNvCxnSpPr>
            <a:stCxn id="3272" idx="6"/>
            <a:endCxn id="3275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9" name="Google Shape;3279;p42"/>
          <p:cNvCxnSpPr>
            <a:stCxn id="3274" idx="0"/>
            <a:endCxn id="3275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0" name="Google Shape;3280;p42"/>
          <p:cNvCxnSpPr>
            <a:stCxn id="3273" idx="7"/>
            <a:endCxn id="3272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1" name="Google Shape;3281;p42"/>
          <p:cNvCxnSpPr>
            <a:stCxn id="3271" idx="6"/>
            <a:endCxn id="3275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2" name="Google Shape;3282;p42"/>
          <p:cNvCxnSpPr>
            <a:stCxn id="3273" idx="6"/>
            <a:endCxn id="3275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3" name="Google Shape;3283;p42"/>
          <p:cNvCxnSpPr>
            <a:stCxn id="3273" idx="6"/>
            <a:endCxn id="3274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4" name="Google Shape;3284;p42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42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42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42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42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9" name="Google Shape;3289;p42"/>
          <p:cNvCxnSpPr>
            <a:stCxn id="3284" idx="5"/>
            <a:endCxn id="3286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0" name="Google Shape;3290;p42"/>
          <p:cNvCxnSpPr>
            <a:stCxn id="3284" idx="7"/>
            <a:endCxn id="3285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1" name="Google Shape;3291;p42"/>
          <p:cNvCxnSpPr>
            <a:stCxn id="3285" idx="6"/>
            <a:endCxn id="3288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2" name="Google Shape;3292;p42"/>
          <p:cNvCxnSpPr>
            <a:stCxn id="3287" idx="0"/>
            <a:endCxn id="3288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3" name="Google Shape;3293;p42"/>
          <p:cNvCxnSpPr>
            <a:stCxn id="3286" idx="7"/>
            <a:endCxn id="3285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4" name="Google Shape;3294;p42"/>
          <p:cNvCxnSpPr>
            <a:stCxn id="3284" idx="6"/>
            <a:endCxn id="3288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5" name="Google Shape;3295;p42"/>
          <p:cNvCxnSpPr>
            <a:stCxn id="3286" idx="6"/>
            <a:endCxn id="3288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6" name="Google Shape;3296;p42"/>
          <p:cNvCxnSpPr>
            <a:stCxn id="3286" idx="5"/>
            <a:endCxn id="3287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7" name="Google Shape;3297;p42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42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42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42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42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2" name="Google Shape;3302;p42"/>
          <p:cNvCxnSpPr>
            <a:stCxn id="3297" idx="5"/>
            <a:endCxn id="3299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3" name="Google Shape;3303;p42"/>
          <p:cNvCxnSpPr>
            <a:stCxn id="3297" idx="7"/>
            <a:endCxn id="3298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4" name="Google Shape;3304;p42"/>
          <p:cNvCxnSpPr>
            <a:stCxn id="3298" idx="6"/>
            <a:endCxn id="3301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5" name="Google Shape;3305;p42"/>
          <p:cNvCxnSpPr>
            <a:stCxn id="3300" idx="0"/>
            <a:endCxn id="3301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6" name="Google Shape;3306;p42"/>
          <p:cNvCxnSpPr>
            <a:stCxn id="3299" idx="7"/>
            <a:endCxn id="3298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7" name="Google Shape;3307;p42"/>
          <p:cNvCxnSpPr>
            <a:stCxn id="3297" idx="6"/>
            <a:endCxn id="3301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8" name="Google Shape;3308;p42"/>
          <p:cNvCxnSpPr>
            <a:stCxn id="3299" idx="6"/>
            <a:endCxn id="3301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9" name="Google Shape;3309;p42"/>
          <p:cNvCxnSpPr>
            <a:stCxn id="3299" idx="5"/>
            <a:endCxn id="3300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0" name="Google Shape;3310;p42"/>
          <p:cNvCxnSpPr>
            <a:stCxn id="3272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1" name="Google Shape;3311;p42"/>
          <p:cNvCxnSpPr>
            <a:stCxn id="3274" idx="5"/>
            <a:endCxn id="3297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2" name="Google Shape;3312;p42"/>
          <p:cNvCxnSpPr>
            <a:stCxn id="3274" idx="6"/>
            <a:endCxn id="3287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3" name="Google Shape;3313;p42"/>
          <p:cNvCxnSpPr>
            <a:stCxn id="3287" idx="5"/>
            <a:endCxn id="3301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4" name="Google Shape;3314;p42"/>
          <p:cNvCxnSpPr>
            <a:stCxn id="3273" idx="5"/>
            <a:endCxn id="3297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5" name="Google Shape;3315;p42"/>
          <p:cNvCxnSpPr>
            <a:stCxn id="3275" idx="6"/>
            <a:endCxn id="3286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6" name="Google Shape;3316;p42"/>
          <p:cNvCxnSpPr>
            <a:stCxn id="3275" idx="7"/>
            <a:endCxn id="3284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7" name="Google Shape;3317;p42"/>
          <p:cNvCxnSpPr>
            <a:stCxn id="3271" idx="6"/>
            <a:endCxn id="3284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8" name="Google Shape;3318;p42"/>
          <p:cNvCxnSpPr>
            <a:stCxn id="3286" idx="4"/>
            <a:endCxn id="3297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9" name="Google Shape;3319;p42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3320" name="Google Shape;3320;p4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4" name="Google Shape;3324;p42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3325" name="Google Shape;3325;p4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4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4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9" name="Google Shape;3329;p42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3330" name="Google Shape;3330;p4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4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4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4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4" name="Google Shape;3334;p42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3335" name="Google Shape;3335;p4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4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4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4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9" name="Google Shape;3339;p42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3340" name="Google Shape;3340;p42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42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42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42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4" name="Google Shape;3344;p42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3345" name="Google Shape;3345;p4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4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4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4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4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4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4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4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4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4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4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4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9" name="Google Shape;3359;p42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3360" name="Google Shape;3360;p4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4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4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4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4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4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4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4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4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4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4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4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4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4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4" name="Google Shape;3374;p42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3375" name="Google Shape;3375;p4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4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4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4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4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4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4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4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4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4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4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4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4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4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9" name="Google Shape;3389;p42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3390" name="Google Shape;3390;p4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4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4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4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4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4" name="Google Shape;3404;p42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3405" name="Google Shape;3405;p42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2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2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2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42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2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42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42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42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42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42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2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42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42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9" name="Google Shape;3419;p42"/>
          <p:cNvSpPr txBox="1"/>
          <p:nvPr/>
        </p:nvSpPr>
        <p:spPr>
          <a:xfrm rot="4165213">
            <a:off x="5123156" y="2885495"/>
            <a:ext cx="762991" cy="14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P50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3420" name="Google Shape;3420;p42"/>
          <p:cNvCxnSpPr>
            <a:stCxn id="3379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1" name="Google Shape;3421;p42"/>
          <p:cNvSpPr txBox="1"/>
          <p:nvPr/>
        </p:nvSpPr>
        <p:spPr>
          <a:xfrm rot="-7075">
            <a:off x="5606824" y="3294208"/>
            <a:ext cx="1166102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Q220002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422" name="Google Shape;3422;p42"/>
          <p:cNvSpPr txBox="1"/>
          <p:nvPr/>
        </p:nvSpPr>
        <p:spPr>
          <a:xfrm rot="-7075">
            <a:off x="5125824" y="2503883"/>
            <a:ext cx="1166102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Q9312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3423" name="Google Shape;3423;p42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3424" name="Google Shape;3424;p42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3425" name="Google Shape;3425;p42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42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42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42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9" name="Google Shape;3429;p42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3430" name="Google Shape;3430;p42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42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42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42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42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42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42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42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42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42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42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42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42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42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4" name="Google Shape;3444;p42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445" name="Google Shape;3445;p42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446" name="Google Shape;3446;p42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3447" name="Google Shape;3447;p42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3448" name="Google Shape;3448;p42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42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42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42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42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42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42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42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42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42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42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42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42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61" name="Google Shape;3461;p42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3462" name="Google Shape;3462;p4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4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5" name="Google Shape;3475;p42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3476" name="Google Shape;3476;p4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9" name="Google Shape;3489;p42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3490" name="Google Shape;3490;p4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4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3" name="Google Shape;3503;p42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3504" name="Google Shape;3504;p4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4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7" name="Google Shape;3517;p42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3518" name="Google Shape;3518;p42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2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2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2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42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42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2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2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42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2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2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2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 *2006/2010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36" name="Google Shape;3536;p43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43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43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43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43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1" name="Google Shape;3541;p43"/>
          <p:cNvCxnSpPr>
            <a:stCxn id="3536" idx="5"/>
            <a:endCxn id="3538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2" name="Google Shape;3542;p43"/>
          <p:cNvCxnSpPr>
            <a:stCxn id="3536" idx="7"/>
            <a:endCxn id="3537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3" name="Google Shape;3543;p43"/>
          <p:cNvCxnSpPr>
            <a:stCxn id="3537" idx="6"/>
            <a:endCxn id="3540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4" name="Google Shape;3544;p43"/>
          <p:cNvCxnSpPr>
            <a:stCxn id="3539" idx="0"/>
            <a:endCxn id="3540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5" name="Google Shape;3545;p43"/>
          <p:cNvCxnSpPr>
            <a:stCxn id="3538" idx="7"/>
            <a:endCxn id="3537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6" name="Google Shape;3546;p43"/>
          <p:cNvCxnSpPr>
            <a:stCxn id="3536" idx="6"/>
            <a:endCxn id="3540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7" name="Google Shape;3547;p43"/>
          <p:cNvCxnSpPr>
            <a:stCxn id="3538" idx="6"/>
            <a:endCxn id="3540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8" name="Google Shape;3548;p43"/>
          <p:cNvCxnSpPr>
            <a:stCxn id="3538" idx="6"/>
            <a:endCxn id="3539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9" name="Google Shape;3549;p43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43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43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43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43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4" name="Google Shape;3554;p43"/>
          <p:cNvCxnSpPr>
            <a:stCxn id="3549" idx="5"/>
            <a:endCxn id="3551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5" name="Google Shape;3555;p43"/>
          <p:cNvCxnSpPr>
            <a:stCxn id="3549" idx="7"/>
            <a:endCxn id="3550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6" name="Google Shape;3556;p43"/>
          <p:cNvCxnSpPr>
            <a:stCxn id="3550" idx="6"/>
            <a:endCxn id="3553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7" name="Google Shape;3557;p43"/>
          <p:cNvCxnSpPr>
            <a:stCxn id="3552" idx="0"/>
            <a:endCxn id="3553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8" name="Google Shape;3558;p43"/>
          <p:cNvCxnSpPr>
            <a:stCxn id="3551" idx="7"/>
            <a:endCxn id="3550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9" name="Google Shape;3559;p43"/>
          <p:cNvCxnSpPr>
            <a:stCxn id="3549" idx="6"/>
            <a:endCxn id="3553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0" name="Google Shape;3560;p43"/>
          <p:cNvCxnSpPr>
            <a:stCxn id="3551" idx="6"/>
            <a:endCxn id="3553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1" name="Google Shape;3561;p43"/>
          <p:cNvCxnSpPr>
            <a:stCxn id="3551" idx="5"/>
            <a:endCxn id="3552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2" name="Google Shape;3562;p43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3" name="Google Shape;3563;p43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43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43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43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7" name="Google Shape;3567;p43"/>
          <p:cNvCxnSpPr>
            <a:stCxn id="3562" idx="5"/>
            <a:endCxn id="3564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8" name="Google Shape;3568;p43"/>
          <p:cNvCxnSpPr>
            <a:stCxn id="3562" idx="7"/>
            <a:endCxn id="3563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9" name="Google Shape;3569;p43"/>
          <p:cNvCxnSpPr>
            <a:stCxn id="3563" idx="6"/>
            <a:endCxn id="3566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0" name="Google Shape;3570;p43"/>
          <p:cNvCxnSpPr>
            <a:stCxn id="3565" idx="0"/>
            <a:endCxn id="3566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1" name="Google Shape;3571;p43"/>
          <p:cNvCxnSpPr>
            <a:stCxn id="3564" idx="7"/>
            <a:endCxn id="3563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2" name="Google Shape;3572;p43"/>
          <p:cNvCxnSpPr>
            <a:stCxn id="3562" idx="6"/>
            <a:endCxn id="3566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3" name="Google Shape;3573;p43"/>
          <p:cNvCxnSpPr>
            <a:stCxn id="3564" idx="6"/>
            <a:endCxn id="3566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4" name="Google Shape;3574;p43"/>
          <p:cNvCxnSpPr>
            <a:stCxn id="3564" idx="5"/>
            <a:endCxn id="3565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5" name="Google Shape;3575;p43"/>
          <p:cNvCxnSpPr>
            <a:stCxn id="3537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6" name="Google Shape;3576;p43"/>
          <p:cNvCxnSpPr>
            <a:stCxn id="3539" idx="5"/>
            <a:endCxn id="3562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7" name="Google Shape;3577;p43"/>
          <p:cNvCxnSpPr>
            <a:stCxn id="3539" idx="6"/>
            <a:endCxn id="3552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8" name="Google Shape;3578;p43"/>
          <p:cNvCxnSpPr>
            <a:stCxn id="3552" idx="5"/>
            <a:endCxn id="3566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9" name="Google Shape;3579;p43"/>
          <p:cNvCxnSpPr>
            <a:stCxn id="3538" idx="5"/>
            <a:endCxn id="3562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0" name="Google Shape;3580;p43"/>
          <p:cNvCxnSpPr>
            <a:stCxn id="3540" idx="6"/>
            <a:endCxn id="3551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1" name="Google Shape;3581;p43"/>
          <p:cNvCxnSpPr>
            <a:stCxn id="3540" idx="7"/>
            <a:endCxn id="3549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2" name="Google Shape;3582;p43"/>
          <p:cNvCxnSpPr>
            <a:stCxn id="3536" idx="6"/>
            <a:endCxn id="3549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3" name="Google Shape;3583;p43"/>
          <p:cNvCxnSpPr>
            <a:stCxn id="3551" idx="4"/>
            <a:endCxn id="3562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84" name="Google Shape;3584;p43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3585" name="Google Shape;3585;p4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4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9" name="Google Shape;3589;p43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3590" name="Google Shape;3590;p4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4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4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4" name="Google Shape;3594;p43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3595" name="Google Shape;3595;p4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9" name="Google Shape;3599;p43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3600" name="Google Shape;3600;p4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4" name="Google Shape;3604;p43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3605" name="Google Shape;3605;p4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9" name="Google Shape;3609;p43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3610" name="Google Shape;3610;p4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4" name="Google Shape;3624;p43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3625" name="Google Shape;3625;p4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9" name="Google Shape;3639;p43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3640" name="Google Shape;3640;p4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4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4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4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4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4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4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4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4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4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4" name="Google Shape;3654;p43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3655" name="Google Shape;3655;p4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4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4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43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3670" name="Google Shape;3670;p43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3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43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3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3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3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3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3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43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43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43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43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3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4" name="Google Shape;3684;p43"/>
          <p:cNvSpPr txBox="1"/>
          <p:nvPr/>
        </p:nvSpPr>
        <p:spPr>
          <a:xfrm rot="4165213">
            <a:off x="5123156" y="2885495"/>
            <a:ext cx="762991" cy="14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P50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3685" name="Google Shape;3685;p43"/>
          <p:cNvCxnSpPr>
            <a:stCxn id="3644" idx="0"/>
          </p:cNvCxnSpPr>
          <p:nvPr/>
        </p:nvCxnSpPr>
        <p:spPr>
          <a:xfrm rot="10800000">
            <a:off x="5228839" y="2690627"/>
            <a:ext cx="280800" cy="63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6" name="Google Shape;3686;p43"/>
          <p:cNvSpPr txBox="1"/>
          <p:nvPr/>
        </p:nvSpPr>
        <p:spPr>
          <a:xfrm rot="-7075">
            <a:off x="5606824" y="3294208"/>
            <a:ext cx="1166102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Q220002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687" name="Google Shape;3687;p43"/>
          <p:cNvSpPr txBox="1"/>
          <p:nvPr/>
        </p:nvSpPr>
        <p:spPr>
          <a:xfrm rot="-7075">
            <a:off x="5125824" y="2503883"/>
            <a:ext cx="1166102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Q9312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688" name="Google Shape;3688;p43"/>
          <p:cNvSpPr txBox="1"/>
          <p:nvPr/>
        </p:nvSpPr>
        <p:spPr>
          <a:xfrm rot="-7075">
            <a:off x="7054724" y="2503883"/>
            <a:ext cx="1166102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Q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5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3689" name="Google Shape;3689;p43"/>
          <p:cNvGrpSpPr/>
          <p:nvPr/>
        </p:nvGrpSpPr>
        <p:grpSpPr>
          <a:xfrm>
            <a:off x="5824849" y="2503127"/>
            <a:ext cx="1835700" cy="142800"/>
            <a:chOff x="5824849" y="2431727"/>
            <a:chExt cx="1835700" cy="142800"/>
          </a:xfrm>
        </p:grpSpPr>
        <p:cxnSp>
          <p:nvCxnSpPr>
            <p:cNvPr id="3690" name="Google Shape;3690;p43"/>
            <p:cNvCxnSpPr/>
            <p:nvPr/>
          </p:nvCxnSpPr>
          <p:spPr>
            <a:xfrm>
              <a:off x="6118100" y="2574525"/>
              <a:ext cx="13263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91" name="Google Shape;3691;p43"/>
            <p:cNvSpPr txBox="1"/>
            <p:nvPr/>
          </p:nvSpPr>
          <p:spPr>
            <a:xfrm rot="-3371">
              <a:off x="5824849" y="2432627"/>
              <a:ext cx="1835701" cy="1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FF"/>
                  </a:solidFill>
                </a:rPr>
                <a:t>instance of</a:t>
              </a:r>
              <a:endParaRPr sz="1800">
                <a:solidFill>
                  <a:srgbClr val="FF00FF"/>
                </a:solidFill>
              </a:endParaRPr>
            </a:p>
          </p:txBody>
        </p:sp>
      </p:grpSp>
      <p:grpSp>
        <p:nvGrpSpPr>
          <p:cNvPr id="3692" name="Google Shape;3692;p43"/>
          <p:cNvGrpSpPr/>
          <p:nvPr/>
        </p:nvGrpSpPr>
        <p:grpSpPr>
          <a:xfrm>
            <a:off x="6427849" y="3293452"/>
            <a:ext cx="1835700" cy="142800"/>
            <a:chOff x="6457474" y="3225802"/>
            <a:chExt cx="1835700" cy="142800"/>
          </a:xfrm>
        </p:grpSpPr>
        <p:cxnSp>
          <p:nvCxnSpPr>
            <p:cNvPr id="3693" name="Google Shape;3693;p43"/>
            <p:cNvCxnSpPr/>
            <p:nvPr/>
          </p:nvCxnSpPr>
          <p:spPr>
            <a:xfrm>
              <a:off x="6750725" y="3368600"/>
              <a:ext cx="13263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94" name="Google Shape;3694;p43"/>
            <p:cNvSpPr txBox="1"/>
            <p:nvPr/>
          </p:nvSpPr>
          <p:spPr>
            <a:xfrm rot="-3371">
              <a:off x="6457474" y="3226702"/>
              <a:ext cx="1835701" cy="1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FF"/>
                  </a:solidFill>
                </a:rPr>
                <a:t>instance of</a:t>
              </a:r>
              <a:endParaRPr sz="1800">
                <a:solidFill>
                  <a:srgbClr val="FF00FF"/>
                </a:solidFill>
              </a:endParaRPr>
            </a:p>
          </p:txBody>
        </p:sp>
      </p:grpSp>
      <p:sp>
        <p:nvSpPr>
          <p:cNvPr id="3695" name="Google Shape;3695;p43"/>
          <p:cNvSpPr txBox="1"/>
          <p:nvPr/>
        </p:nvSpPr>
        <p:spPr>
          <a:xfrm rot="-7459">
            <a:off x="7660548" y="3555810"/>
            <a:ext cx="1382703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Q12765855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3696" name="Google Shape;3696;p43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3697" name="Google Shape;3697;p43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3698" name="Google Shape;3698;p43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43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43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43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2" name="Google Shape;3702;p43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3703" name="Google Shape;3703;p43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43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43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43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43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43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43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43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43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43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43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43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43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43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7" name="Google Shape;3717;p43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718" name="Google Shape;3718;p43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719" name="Google Shape;3719;p43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3720" name="Google Shape;3720;p43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3721" name="Google Shape;3721;p43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43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43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43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43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43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43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43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43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43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43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43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43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4" name="Google Shape;3734;p43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3735" name="Google Shape;3735;p4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4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4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4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4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4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4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4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4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4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4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8" name="Google Shape;3748;p43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3749" name="Google Shape;3749;p4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4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4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4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4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4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4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4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4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4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4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4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4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2" name="Google Shape;3762;p43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3763" name="Google Shape;3763;p4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4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4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4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4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4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4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4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4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4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6" name="Google Shape;3776;p43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3777" name="Google Shape;3777;p4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4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4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4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4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4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4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4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4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4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4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4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4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0" name="Google Shape;3790;p43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3791" name="Google Shape;3791;p4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4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4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4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4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4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4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4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4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4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4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4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4" name="Google Shape;3804;p43"/>
          <p:cNvSpPr txBox="1"/>
          <p:nvPr/>
        </p:nvSpPr>
        <p:spPr>
          <a:xfrm rot="-7030">
            <a:off x="1809274" y="3762895"/>
            <a:ext cx="586801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Q5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805" name="Google Shape;3805;p43"/>
          <p:cNvSpPr txBox="1"/>
          <p:nvPr/>
        </p:nvSpPr>
        <p:spPr>
          <a:xfrm rot="-6641">
            <a:off x="1809274" y="4089383"/>
            <a:ext cx="1397703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Q25265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806" name="Google Shape;3806;p43"/>
          <p:cNvSpPr txBox="1"/>
          <p:nvPr/>
        </p:nvSpPr>
        <p:spPr>
          <a:xfrm rot="-6641">
            <a:off x="1809274" y="4371083"/>
            <a:ext cx="1397703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Q571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732406" y="4901130"/>
            <a:ext cx="41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“A Short History of” Linked Open Data (LOD)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10750" y="1017725"/>
            <a:ext cx="8198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Disclaimer: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Shortened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Simplified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Focused on the principles relevant to the workshop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References can be found in the slides’ notes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0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Knowledge Graphs *2012 (by Google)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12" name="Google Shape;3812;p44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44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4" name="Google Shape;3814;p44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5" name="Google Shape;3815;p44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6" name="Google Shape;3816;p44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7" name="Google Shape;3817;p44"/>
          <p:cNvCxnSpPr>
            <a:stCxn id="3812" idx="5"/>
            <a:endCxn id="3814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8" name="Google Shape;3818;p44"/>
          <p:cNvCxnSpPr>
            <a:stCxn id="3812" idx="7"/>
            <a:endCxn id="3813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9" name="Google Shape;3819;p44"/>
          <p:cNvCxnSpPr>
            <a:stCxn id="3813" idx="6"/>
            <a:endCxn id="3816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0" name="Google Shape;3820;p44"/>
          <p:cNvCxnSpPr>
            <a:stCxn id="3815" idx="0"/>
            <a:endCxn id="3816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1" name="Google Shape;3821;p44"/>
          <p:cNvCxnSpPr>
            <a:stCxn id="3814" idx="7"/>
            <a:endCxn id="3813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2" name="Google Shape;3822;p44"/>
          <p:cNvCxnSpPr>
            <a:stCxn id="3812" idx="6"/>
            <a:endCxn id="3816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3" name="Google Shape;3823;p44"/>
          <p:cNvCxnSpPr>
            <a:stCxn id="3814" idx="6"/>
            <a:endCxn id="3816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4" name="Google Shape;3824;p44"/>
          <p:cNvCxnSpPr>
            <a:stCxn id="3814" idx="6"/>
            <a:endCxn id="3815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5" name="Google Shape;3825;p44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6" name="Google Shape;3826;p44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7" name="Google Shape;3827;p44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8" name="Google Shape;3828;p44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9" name="Google Shape;3829;p44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0" name="Google Shape;3830;p44"/>
          <p:cNvCxnSpPr>
            <a:stCxn id="3825" idx="5"/>
            <a:endCxn id="3827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1" name="Google Shape;3831;p44"/>
          <p:cNvCxnSpPr>
            <a:stCxn id="3825" idx="7"/>
            <a:endCxn id="3826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2" name="Google Shape;3832;p44"/>
          <p:cNvCxnSpPr>
            <a:stCxn id="3826" idx="6"/>
            <a:endCxn id="3829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3" name="Google Shape;3833;p44"/>
          <p:cNvCxnSpPr>
            <a:stCxn id="3828" idx="0"/>
            <a:endCxn id="3829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4" name="Google Shape;3834;p44"/>
          <p:cNvCxnSpPr>
            <a:stCxn id="3827" idx="7"/>
            <a:endCxn id="3826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5" name="Google Shape;3835;p44"/>
          <p:cNvCxnSpPr>
            <a:stCxn id="3825" idx="6"/>
            <a:endCxn id="3829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6" name="Google Shape;3836;p44"/>
          <p:cNvCxnSpPr>
            <a:stCxn id="3827" idx="6"/>
            <a:endCxn id="3829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7" name="Google Shape;3837;p44"/>
          <p:cNvCxnSpPr>
            <a:stCxn id="3827" idx="5"/>
            <a:endCxn id="3828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8" name="Google Shape;3838;p44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44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44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44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44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3" name="Google Shape;3843;p44"/>
          <p:cNvCxnSpPr>
            <a:stCxn id="3838" idx="5"/>
            <a:endCxn id="3840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4" name="Google Shape;3844;p44"/>
          <p:cNvCxnSpPr>
            <a:stCxn id="3838" idx="7"/>
            <a:endCxn id="3839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5" name="Google Shape;3845;p44"/>
          <p:cNvCxnSpPr>
            <a:stCxn id="3839" idx="6"/>
            <a:endCxn id="3842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6" name="Google Shape;3846;p44"/>
          <p:cNvCxnSpPr>
            <a:stCxn id="3841" idx="0"/>
            <a:endCxn id="3842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7" name="Google Shape;3847;p44"/>
          <p:cNvCxnSpPr>
            <a:stCxn id="3840" idx="7"/>
            <a:endCxn id="3839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8" name="Google Shape;3848;p44"/>
          <p:cNvCxnSpPr>
            <a:stCxn id="3838" idx="6"/>
            <a:endCxn id="3842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9" name="Google Shape;3849;p44"/>
          <p:cNvCxnSpPr>
            <a:stCxn id="3840" idx="6"/>
            <a:endCxn id="3842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0" name="Google Shape;3850;p44"/>
          <p:cNvCxnSpPr>
            <a:stCxn id="3840" idx="5"/>
            <a:endCxn id="3841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1" name="Google Shape;3851;p44"/>
          <p:cNvCxnSpPr>
            <a:stCxn id="3813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2" name="Google Shape;3852;p44"/>
          <p:cNvCxnSpPr>
            <a:stCxn id="3815" idx="5"/>
            <a:endCxn id="3838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3" name="Google Shape;3853;p44"/>
          <p:cNvCxnSpPr>
            <a:stCxn id="3815" idx="6"/>
            <a:endCxn id="3828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4" name="Google Shape;3854;p44"/>
          <p:cNvCxnSpPr>
            <a:stCxn id="3828" idx="5"/>
            <a:endCxn id="3842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5" name="Google Shape;3855;p44"/>
          <p:cNvCxnSpPr>
            <a:stCxn id="3814" idx="5"/>
            <a:endCxn id="3838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6" name="Google Shape;3856;p44"/>
          <p:cNvCxnSpPr>
            <a:stCxn id="3816" idx="6"/>
            <a:endCxn id="3827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7" name="Google Shape;3857;p44"/>
          <p:cNvCxnSpPr>
            <a:stCxn id="3816" idx="7"/>
            <a:endCxn id="3825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8" name="Google Shape;3858;p44"/>
          <p:cNvCxnSpPr>
            <a:stCxn id="3812" idx="6"/>
            <a:endCxn id="3825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9" name="Google Shape;3859;p44"/>
          <p:cNvCxnSpPr>
            <a:stCxn id="3827" idx="4"/>
            <a:endCxn id="3838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60" name="Google Shape;3860;p44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3861" name="Google Shape;3861;p44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44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44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44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5" name="Google Shape;3865;p44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3866" name="Google Shape;3866;p44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44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44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44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0" name="Google Shape;3870;p44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3871" name="Google Shape;3871;p44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44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44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44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5" name="Google Shape;3875;p44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3876" name="Google Shape;3876;p44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44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44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44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0" name="Google Shape;3880;p44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3881" name="Google Shape;3881;p44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44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44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44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5" name="Google Shape;3885;p44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3886" name="Google Shape;3886;p44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44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44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44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44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44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44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44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44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44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44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44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44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44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0" name="Google Shape;3900;p44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3901" name="Google Shape;3901;p44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44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44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44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4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44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44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44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44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44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44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44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44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44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5" name="Google Shape;3915;p44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3916" name="Google Shape;3916;p44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4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44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44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44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44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44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44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44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44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44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4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44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44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0" name="Google Shape;3930;p44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3931" name="Google Shape;3931;p44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4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44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44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4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4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4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4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4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4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44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44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4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44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5" name="Google Shape;3945;p44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3946" name="Google Shape;3946;p44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44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44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44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44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44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44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44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44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0" name="Google Shape;3960;p44"/>
          <p:cNvSpPr/>
          <p:nvPr/>
        </p:nvSpPr>
        <p:spPr>
          <a:xfrm>
            <a:off x="3648375" y="1535675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1" name="Google Shape;3961;p44"/>
          <p:cNvSpPr/>
          <p:nvPr/>
        </p:nvSpPr>
        <p:spPr>
          <a:xfrm>
            <a:off x="3520750" y="2865775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2" name="Google Shape;3962;p44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3963" name="Google Shape;3963;p44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3964" name="Google Shape;3964;p44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44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44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44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8" name="Google Shape;3968;p44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3969" name="Google Shape;3969;p44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44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44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44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44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44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44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44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44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44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44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44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44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44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3" name="Google Shape;3983;p44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984" name="Google Shape;3984;p44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985" name="Google Shape;3985;p44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3986" name="Google Shape;3986;p44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3987" name="Google Shape;3987;p44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44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44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44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44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44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44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44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44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44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44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44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44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00" name="Google Shape;4000;p44"/>
          <p:cNvSpPr/>
          <p:nvPr/>
        </p:nvSpPr>
        <p:spPr>
          <a:xfrm>
            <a:off x="1684600" y="2139050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1" name="Google Shape;4001;p44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4002" name="Google Shape;4002;p44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44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44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44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44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44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44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44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44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44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44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44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44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5" name="Google Shape;4015;p44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4016" name="Google Shape;4016;p44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44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44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44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44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44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4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44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44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4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44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44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4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9" name="Google Shape;4029;p44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4030" name="Google Shape;4030;p44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4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44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44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44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44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44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44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44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44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44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44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44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3" name="Google Shape;4043;p44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4044" name="Google Shape;4044;p44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44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44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4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44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44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44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44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44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44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44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44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44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7" name="Google Shape;4057;p44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4058" name="Google Shape;4058;p44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44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44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44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44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44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44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44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44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44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44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44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44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4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76" name="Google Shape;4076;p45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45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8" name="Google Shape;4078;p45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45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0" name="Google Shape;4080;p45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1" name="Google Shape;4081;p45"/>
          <p:cNvCxnSpPr>
            <a:stCxn id="4076" idx="5"/>
            <a:endCxn id="4078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2" name="Google Shape;4082;p45"/>
          <p:cNvCxnSpPr>
            <a:stCxn id="4076" idx="7"/>
            <a:endCxn id="4077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3" name="Google Shape;4083;p45"/>
          <p:cNvCxnSpPr>
            <a:stCxn id="4077" idx="6"/>
            <a:endCxn id="4080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4" name="Google Shape;4084;p45"/>
          <p:cNvCxnSpPr>
            <a:stCxn id="4079" idx="0"/>
            <a:endCxn id="4080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5" name="Google Shape;4085;p45"/>
          <p:cNvCxnSpPr>
            <a:stCxn id="4078" idx="7"/>
            <a:endCxn id="4077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6" name="Google Shape;4086;p45"/>
          <p:cNvCxnSpPr>
            <a:stCxn id="4076" idx="6"/>
            <a:endCxn id="4080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7" name="Google Shape;4087;p45"/>
          <p:cNvCxnSpPr>
            <a:stCxn id="4078" idx="6"/>
            <a:endCxn id="4080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8" name="Google Shape;4088;p45"/>
          <p:cNvCxnSpPr>
            <a:stCxn id="4078" idx="6"/>
            <a:endCxn id="4079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9" name="Google Shape;4089;p45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0" name="Google Shape;4090;p45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1" name="Google Shape;4091;p45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2" name="Google Shape;4092;p45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3" name="Google Shape;4093;p45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4" name="Google Shape;4094;p45"/>
          <p:cNvCxnSpPr>
            <a:stCxn id="4089" idx="5"/>
            <a:endCxn id="4091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5" name="Google Shape;4095;p45"/>
          <p:cNvCxnSpPr>
            <a:stCxn id="4089" idx="7"/>
            <a:endCxn id="4090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6" name="Google Shape;4096;p45"/>
          <p:cNvCxnSpPr>
            <a:stCxn id="4090" idx="6"/>
            <a:endCxn id="4093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7" name="Google Shape;4097;p45"/>
          <p:cNvCxnSpPr>
            <a:stCxn id="4092" idx="0"/>
            <a:endCxn id="4093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8" name="Google Shape;4098;p45"/>
          <p:cNvCxnSpPr>
            <a:stCxn id="4091" idx="7"/>
            <a:endCxn id="4090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9" name="Google Shape;4099;p45"/>
          <p:cNvCxnSpPr>
            <a:stCxn id="4089" idx="6"/>
            <a:endCxn id="4093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0" name="Google Shape;4100;p45"/>
          <p:cNvCxnSpPr>
            <a:stCxn id="4091" idx="6"/>
            <a:endCxn id="4093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1" name="Google Shape;4101;p45"/>
          <p:cNvCxnSpPr>
            <a:stCxn id="4091" idx="5"/>
            <a:endCxn id="4092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2" name="Google Shape;4102;p45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3" name="Google Shape;4103;p45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4" name="Google Shape;4104;p45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5" name="Google Shape;4105;p45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45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7" name="Google Shape;4107;p45"/>
          <p:cNvCxnSpPr>
            <a:stCxn id="4102" idx="5"/>
            <a:endCxn id="4104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8" name="Google Shape;4108;p45"/>
          <p:cNvCxnSpPr>
            <a:stCxn id="4102" idx="7"/>
            <a:endCxn id="4103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9" name="Google Shape;4109;p45"/>
          <p:cNvCxnSpPr>
            <a:stCxn id="4103" idx="6"/>
            <a:endCxn id="4106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0" name="Google Shape;4110;p45"/>
          <p:cNvCxnSpPr>
            <a:stCxn id="4105" idx="0"/>
            <a:endCxn id="4106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1" name="Google Shape;4111;p45"/>
          <p:cNvCxnSpPr>
            <a:stCxn id="4104" idx="7"/>
            <a:endCxn id="4103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2" name="Google Shape;4112;p45"/>
          <p:cNvCxnSpPr>
            <a:stCxn id="4102" idx="6"/>
            <a:endCxn id="4106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3" name="Google Shape;4113;p45"/>
          <p:cNvCxnSpPr>
            <a:stCxn id="4104" idx="6"/>
            <a:endCxn id="4106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4" name="Google Shape;4114;p45"/>
          <p:cNvCxnSpPr>
            <a:stCxn id="4104" idx="5"/>
            <a:endCxn id="4105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5" name="Google Shape;4115;p45"/>
          <p:cNvCxnSpPr>
            <a:stCxn id="4077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6" name="Google Shape;4116;p45"/>
          <p:cNvCxnSpPr>
            <a:stCxn id="4079" idx="5"/>
            <a:endCxn id="4102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7" name="Google Shape;4117;p45"/>
          <p:cNvCxnSpPr>
            <a:stCxn id="4079" idx="6"/>
            <a:endCxn id="4092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8" name="Google Shape;4118;p45"/>
          <p:cNvCxnSpPr>
            <a:stCxn id="4092" idx="5"/>
            <a:endCxn id="4106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9" name="Google Shape;4119;p45"/>
          <p:cNvCxnSpPr>
            <a:stCxn id="4078" idx="5"/>
            <a:endCxn id="4102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0" name="Google Shape;4120;p45"/>
          <p:cNvCxnSpPr>
            <a:stCxn id="4080" idx="6"/>
            <a:endCxn id="4091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1" name="Google Shape;4121;p45"/>
          <p:cNvCxnSpPr>
            <a:stCxn id="4080" idx="7"/>
            <a:endCxn id="4089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2" name="Google Shape;4122;p45"/>
          <p:cNvCxnSpPr>
            <a:stCxn id="4076" idx="6"/>
            <a:endCxn id="4089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3" name="Google Shape;4123;p45"/>
          <p:cNvCxnSpPr>
            <a:stCxn id="4091" idx="4"/>
            <a:endCxn id="4102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4" name="Google Shape;4124;p45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4125" name="Google Shape;4125;p45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45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45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45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9" name="Google Shape;4129;p45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4130" name="Google Shape;4130;p45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45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45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45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4" name="Google Shape;4134;p45"/>
          <p:cNvGrpSpPr/>
          <p:nvPr/>
        </p:nvGrpSpPr>
        <p:grpSpPr>
          <a:xfrm>
            <a:off x="4195975" y="2571163"/>
            <a:ext cx="180600" cy="180600"/>
            <a:chOff x="1482650" y="3318500"/>
            <a:chExt cx="180600" cy="180600"/>
          </a:xfrm>
        </p:grpSpPr>
        <p:sp>
          <p:nvSpPr>
            <p:cNvPr id="4135" name="Google Shape;4135;p45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45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45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45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9" name="Google Shape;4139;p45"/>
          <p:cNvGrpSpPr/>
          <p:nvPr/>
        </p:nvGrpSpPr>
        <p:grpSpPr>
          <a:xfrm>
            <a:off x="5359400" y="1925025"/>
            <a:ext cx="180600" cy="180600"/>
            <a:chOff x="1482650" y="3318500"/>
            <a:chExt cx="180600" cy="180600"/>
          </a:xfrm>
        </p:grpSpPr>
        <p:sp>
          <p:nvSpPr>
            <p:cNvPr id="4140" name="Google Shape;4140;p45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45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45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45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4" name="Google Shape;4144;p45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4145" name="Google Shape;4145;p45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45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45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45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9" name="Google Shape;4149;p45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4150" name="Google Shape;4150;p45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45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45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45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45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45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45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45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45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45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45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45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45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45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4" name="Google Shape;4164;p45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4165" name="Google Shape;4165;p45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45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45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45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9" name="Google Shape;4179;p45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4180" name="Google Shape;4180;p45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45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45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45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45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45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45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45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45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45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45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45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45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45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4" name="Google Shape;4194;p45"/>
          <p:cNvGrpSpPr/>
          <p:nvPr/>
        </p:nvGrpSpPr>
        <p:grpSpPr>
          <a:xfrm>
            <a:off x="5174821" y="3906363"/>
            <a:ext cx="180610" cy="118212"/>
            <a:chOff x="3262175" y="3748708"/>
            <a:chExt cx="294825" cy="192967"/>
          </a:xfrm>
        </p:grpSpPr>
        <p:sp>
          <p:nvSpPr>
            <p:cNvPr id="4195" name="Google Shape;4195;p45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45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45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45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45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45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45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45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45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45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45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45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45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45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9" name="Google Shape;4209;p45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4210" name="Google Shape;4210;p45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45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45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45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45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45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45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45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45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45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45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45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45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45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4" name="Google Shape;4224;p45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4225" name="Google Shape;4225;p45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4226" name="Google Shape;4226;p45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45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45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45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0" name="Google Shape;4230;p45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4231" name="Google Shape;4231;p45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45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45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45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45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45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45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45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45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45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45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45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45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45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5" name="Google Shape;4245;p45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246" name="Google Shape;4246;p45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247" name="Google Shape;4247;p45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248" name="Google Shape;4248;p45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4249" name="Google Shape;4249;p45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45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45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45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45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45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45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45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45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45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45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45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45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62" name="Google Shape;4262;p45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4263" name="Google Shape;4263;p45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45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45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45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45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45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45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45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45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45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45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45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45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6" name="Google Shape;4276;p45"/>
          <p:cNvGrpSpPr/>
          <p:nvPr/>
        </p:nvGrpSpPr>
        <p:grpSpPr>
          <a:xfrm>
            <a:off x="1838400" y="2623631"/>
            <a:ext cx="249875" cy="243224"/>
            <a:chOff x="1348300" y="2276619"/>
            <a:chExt cx="249875" cy="243224"/>
          </a:xfrm>
        </p:grpSpPr>
        <p:sp>
          <p:nvSpPr>
            <p:cNvPr id="4277" name="Google Shape;4277;p45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45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45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45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45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45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45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45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45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45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45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45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45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0" name="Google Shape;4290;p45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4291" name="Google Shape;4291;p45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45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45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45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45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45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45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45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45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45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45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45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45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4" name="Google Shape;4304;p45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4305" name="Google Shape;4305;p45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45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45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45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45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45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45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45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45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45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45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45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45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8" name="Google Shape;4318;p45"/>
          <p:cNvGrpSpPr/>
          <p:nvPr/>
        </p:nvGrpSpPr>
        <p:grpSpPr>
          <a:xfrm>
            <a:off x="2199125" y="3115969"/>
            <a:ext cx="249875" cy="243224"/>
            <a:chOff x="1348300" y="2276619"/>
            <a:chExt cx="249875" cy="243224"/>
          </a:xfrm>
        </p:grpSpPr>
        <p:sp>
          <p:nvSpPr>
            <p:cNvPr id="4319" name="Google Shape;4319;p45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45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45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45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45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45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45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45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45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45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45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45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45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2" name="Google Shape;4332;p45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World Wide Web: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*1989</a:t>
            </a:r>
            <a:br>
              <a:rPr lang="en" sz="1800">
                <a:solidFill>
                  <a:srgbClr val="FF00FF"/>
                </a:solidFill>
              </a:rPr>
            </a:b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Semantic Web: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*1994/1999/2000</a:t>
            </a:r>
            <a:br>
              <a:rPr lang="en" sz="1800">
                <a:solidFill>
                  <a:srgbClr val="FF00FF"/>
                </a:solidFill>
              </a:rPr>
            </a:b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b="1" lang="en" sz="1800">
                <a:solidFill>
                  <a:srgbClr val="FF00FF"/>
                </a:solidFill>
              </a:rPr>
              <a:t>Linked Open Data</a:t>
            </a:r>
            <a:r>
              <a:rPr lang="en" sz="1800">
                <a:solidFill>
                  <a:srgbClr val="FF00FF"/>
                </a:solidFill>
              </a:rPr>
              <a:t>: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*2006/2010</a:t>
            </a:r>
            <a:br>
              <a:rPr lang="en" sz="1800">
                <a:solidFill>
                  <a:srgbClr val="FF00FF"/>
                </a:solidFill>
              </a:rPr>
            </a:b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Knowledge Graphs: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*2012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6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>
                <a:solidFill>
                  <a:srgbClr val="457A93"/>
                </a:solidFill>
              </a:rPr>
              <a:t>Linked Open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38" name="Google Shape;4338;p46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9" name="Google Shape;4339;p46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0" name="Google Shape;4340;p46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1" name="Google Shape;4341;p46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2" name="Google Shape;4342;p46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3" name="Google Shape;4343;p46"/>
          <p:cNvCxnSpPr>
            <a:stCxn id="4338" idx="5"/>
            <a:endCxn id="4340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4" name="Google Shape;4344;p46"/>
          <p:cNvCxnSpPr>
            <a:stCxn id="4338" idx="7"/>
            <a:endCxn id="4339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5" name="Google Shape;4345;p46"/>
          <p:cNvCxnSpPr>
            <a:stCxn id="4339" idx="6"/>
            <a:endCxn id="4342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6" name="Google Shape;4346;p46"/>
          <p:cNvCxnSpPr>
            <a:stCxn id="4341" idx="0"/>
            <a:endCxn id="4342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7" name="Google Shape;4347;p46"/>
          <p:cNvCxnSpPr>
            <a:stCxn id="4340" idx="7"/>
            <a:endCxn id="4339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8" name="Google Shape;4348;p46"/>
          <p:cNvCxnSpPr>
            <a:stCxn id="4338" idx="6"/>
            <a:endCxn id="4342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9" name="Google Shape;4349;p46"/>
          <p:cNvCxnSpPr>
            <a:stCxn id="4340" idx="6"/>
            <a:endCxn id="4342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0" name="Google Shape;4350;p46"/>
          <p:cNvCxnSpPr>
            <a:stCxn id="4340" idx="6"/>
            <a:endCxn id="4341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1" name="Google Shape;4351;p46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2" name="Google Shape;4352;p46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3" name="Google Shape;4353;p46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4" name="Google Shape;4354;p46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5" name="Google Shape;4355;p46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6" name="Google Shape;4356;p46"/>
          <p:cNvCxnSpPr>
            <a:stCxn id="4351" idx="5"/>
            <a:endCxn id="4353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7" name="Google Shape;4357;p46"/>
          <p:cNvCxnSpPr>
            <a:stCxn id="4351" idx="7"/>
            <a:endCxn id="4352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8" name="Google Shape;4358;p46"/>
          <p:cNvCxnSpPr>
            <a:stCxn id="4352" idx="6"/>
            <a:endCxn id="4355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9" name="Google Shape;4359;p46"/>
          <p:cNvCxnSpPr>
            <a:stCxn id="4354" idx="0"/>
            <a:endCxn id="4355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0" name="Google Shape;4360;p46"/>
          <p:cNvCxnSpPr>
            <a:stCxn id="4353" idx="7"/>
            <a:endCxn id="4352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1" name="Google Shape;4361;p46"/>
          <p:cNvCxnSpPr>
            <a:stCxn id="4351" idx="6"/>
            <a:endCxn id="4355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2" name="Google Shape;4362;p46"/>
          <p:cNvCxnSpPr>
            <a:stCxn id="4353" idx="6"/>
            <a:endCxn id="4355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3" name="Google Shape;4363;p46"/>
          <p:cNvCxnSpPr>
            <a:stCxn id="4353" idx="5"/>
            <a:endCxn id="4354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4" name="Google Shape;4364;p46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5" name="Google Shape;4365;p46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6" name="Google Shape;4366;p46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7" name="Google Shape;4367;p46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p46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9" name="Google Shape;4369;p46"/>
          <p:cNvCxnSpPr>
            <a:stCxn id="4364" idx="5"/>
            <a:endCxn id="4366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0" name="Google Shape;4370;p46"/>
          <p:cNvCxnSpPr>
            <a:stCxn id="4364" idx="7"/>
            <a:endCxn id="4365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1" name="Google Shape;4371;p46"/>
          <p:cNvCxnSpPr>
            <a:stCxn id="4365" idx="6"/>
            <a:endCxn id="4368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2" name="Google Shape;4372;p46"/>
          <p:cNvCxnSpPr>
            <a:stCxn id="4367" idx="0"/>
            <a:endCxn id="4368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3" name="Google Shape;4373;p46"/>
          <p:cNvCxnSpPr>
            <a:stCxn id="4366" idx="7"/>
            <a:endCxn id="4365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4" name="Google Shape;4374;p46"/>
          <p:cNvCxnSpPr>
            <a:stCxn id="4364" idx="6"/>
            <a:endCxn id="4368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5" name="Google Shape;4375;p46"/>
          <p:cNvCxnSpPr>
            <a:stCxn id="4366" idx="6"/>
            <a:endCxn id="4368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6" name="Google Shape;4376;p46"/>
          <p:cNvCxnSpPr>
            <a:stCxn id="4366" idx="5"/>
            <a:endCxn id="4367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7" name="Google Shape;4377;p46"/>
          <p:cNvCxnSpPr>
            <a:stCxn id="4339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8" name="Google Shape;4378;p46"/>
          <p:cNvCxnSpPr>
            <a:stCxn id="4341" idx="5"/>
            <a:endCxn id="4364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9" name="Google Shape;4379;p46"/>
          <p:cNvCxnSpPr>
            <a:stCxn id="4341" idx="6"/>
            <a:endCxn id="4354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0" name="Google Shape;4380;p46"/>
          <p:cNvCxnSpPr>
            <a:stCxn id="4354" idx="5"/>
            <a:endCxn id="4368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1" name="Google Shape;4381;p46"/>
          <p:cNvCxnSpPr>
            <a:stCxn id="4340" idx="5"/>
            <a:endCxn id="4364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2" name="Google Shape;4382;p46"/>
          <p:cNvCxnSpPr>
            <a:stCxn id="4342" idx="6"/>
            <a:endCxn id="4353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3" name="Google Shape;4383;p46"/>
          <p:cNvCxnSpPr>
            <a:stCxn id="4342" idx="7"/>
            <a:endCxn id="4351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4" name="Google Shape;4384;p46"/>
          <p:cNvCxnSpPr>
            <a:stCxn id="4338" idx="6"/>
            <a:endCxn id="4351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5" name="Google Shape;4385;p46"/>
          <p:cNvCxnSpPr>
            <a:stCxn id="4353" idx="4"/>
            <a:endCxn id="4364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86" name="Google Shape;4386;p46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4387" name="Google Shape;4387;p46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46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46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46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1" name="Google Shape;4391;p46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4392" name="Google Shape;4392;p46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46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46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46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6" name="Google Shape;4396;p46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4397" name="Google Shape;4397;p46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46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46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46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1" name="Google Shape;4401;p46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4402" name="Google Shape;4402;p46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46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46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46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46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46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46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46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46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46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46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46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46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46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6" name="Google Shape;4416;p46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4417" name="Google Shape;4417;p46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46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46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46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46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46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46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46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46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46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46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46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46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46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1" name="Google Shape;4431;p46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4432" name="Google Shape;4432;p46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46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46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46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46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46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46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46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46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46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46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46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46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46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6" name="Google Shape;4446;p46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4447" name="Google Shape;4447;p46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46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46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46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46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46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46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46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46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46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46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46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46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46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1" name="Google Shape;4461;p46"/>
          <p:cNvGrpSpPr/>
          <p:nvPr/>
        </p:nvGrpSpPr>
        <p:grpSpPr>
          <a:xfrm>
            <a:off x="4188408" y="2602363"/>
            <a:ext cx="180610" cy="118212"/>
            <a:chOff x="3262175" y="3748708"/>
            <a:chExt cx="294825" cy="192967"/>
          </a:xfrm>
        </p:grpSpPr>
        <p:sp>
          <p:nvSpPr>
            <p:cNvPr id="4462" name="Google Shape;4462;p46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46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46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46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46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46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46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46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46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46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46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46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46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46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6" name="Google Shape;4476;p46"/>
          <p:cNvGrpSpPr/>
          <p:nvPr/>
        </p:nvGrpSpPr>
        <p:grpSpPr>
          <a:xfrm>
            <a:off x="5359400" y="1904852"/>
            <a:ext cx="180600" cy="207185"/>
            <a:chOff x="2488075" y="2198840"/>
            <a:chExt cx="180600" cy="207185"/>
          </a:xfrm>
        </p:grpSpPr>
        <p:grpSp>
          <p:nvGrpSpPr>
            <p:cNvPr id="4477" name="Google Shape;4477;p46"/>
            <p:cNvGrpSpPr/>
            <p:nvPr/>
          </p:nvGrpSpPr>
          <p:grpSpPr>
            <a:xfrm>
              <a:off x="2488075" y="2225425"/>
              <a:ext cx="180600" cy="180600"/>
              <a:chOff x="1873050" y="2674075"/>
              <a:chExt cx="180600" cy="180600"/>
            </a:xfrm>
          </p:grpSpPr>
          <p:sp>
            <p:nvSpPr>
              <p:cNvPr id="4478" name="Google Shape;4478;p46"/>
              <p:cNvSpPr/>
              <p:nvPr/>
            </p:nvSpPr>
            <p:spPr>
              <a:xfrm>
                <a:off x="1873050" y="2674075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46"/>
              <p:cNvSpPr/>
              <p:nvPr/>
            </p:nvSpPr>
            <p:spPr>
              <a:xfrm>
                <a:off x="1935300" y="2706775"/>
                <a:ext cx="56100" cy="1152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80" name="Google Shape;4480;p46"/>
            <p:cNvSpPr/>
            <p:nvPr/>
          </p:nvSpPr>
          <p:spPr>
            <a:xfrm rot="1798005">
              <a:off x="2622235" y="2205726"/>
              <a:ext cx="38439" cy="39928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46"/>
            <p:cNvSpPr/>
            <p:nvPr/>
          </p:nvSpPr>
          <p:spPr>
            <a:xfrm rot="-1701672">
              <a:off x="2495214" y="2205764"/>
              <a:ext cx="38524" cy="39865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2" name="Google Shape;4482;p46"/>
          <p:cNvGrpSpPr/>
          <p:nvPr/>
        </p:nvGrpSpPr>
        <p:grpSpPr>
          <a:xfrm>
            <a:off x="5174825" y="3875175"/>
            <a:ext cx="180600" cy="180600"/>
            <a:chOff x="1482650" y="3318500"/>
            <a:chExt cx="180600" cy="180600"/>
          </a:xfrm>
        </p:grpSpPr>
        <p:sp>
          <p:nvSpPr>
            <p:cNvPr id="4483" name="Google Shape;4483;p46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46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46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46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7" name="Google Shape;4487;p46"/>
          <p:cNvGrpSpPr/>
          <p:nvPr/>
        </p:nvGrpSpPr>
        <p:grpSpPr>
          <a:xfrm>
            <a:off x="2231946" y="3204263"/>
            <a:ext cx="180610" cy="118212"/>
            <a:chOff x="3262175" y="3748708"/>
            <a:chExt cx="294825" cy="192967"/>
          </a:xfrm>
        </p:grpSpPr>
        <p:sp>
          <p:nvSpPr>
            <p:cNvPr id="4488" name="Google Shape;4488;p46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46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46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46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46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46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46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46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46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46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46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46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46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46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2" name="Google Shape;4502;p46"/>
          <p:cNvGrpSpPr/>
          <p:nvPr/>
        </p:nvGrpSpPr>
        <p:grpSpPr>
          <a:xfrm>
            <a:off x="1873050" y="2674075"/>
            <a:ext cx="180600" cy="180600"/>
            <a:chOff x="1482650" y="3318500"/>
            <a:chExt cx="180600" cy="180600"/>
          </a:xfrm>
        </p:grpSpPr>
        <p:sp>
          <p:nvSpPr>
            <p:cNvPr id="4503" name="Google Shape;4503;p46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46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46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46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7" name="Google Shape;4507;p46"/>
          <p:cNvSpPr/>
          <p:nvPr/>
        </p:nvSpPr>
        <p:spPr>
          <a:xfrm>
            <a:off x="3648375" y="1535675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8" name="Google Shape;4508;p46"/>
          <p:cNvSpPr/>
          <p:nvPr/>
        </p:nvSpPr>
        <p:spPr>
          <a:xfrm>
            <a:off x="3520750" y="2865775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9" name="Google Shape;4509;p46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4510" name="Google Shape;4510;p46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4511" name="Google Shape;4511;p46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46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46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46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5" name="Google Shape;4515;p46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4516" name="Google Shape;4516;p46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46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46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46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46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46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46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46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46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46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6" name="Google Shape;4526;p46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46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46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46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0" name="Google Shape;4530;p46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531" name="Google Shape;4531;p46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532" name="Google Shape;4532;p46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533" name="Google Shape;4533;p46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4534" name="Google Shape;4534;p46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5" name="Google Shape;4535;p46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6" name="Google Shape;4536;p46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7" name="Google Shape;4537;p46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8" name="Google Shape;4538;p46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46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0" name="Google Shape;4540;p46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1" name="Google Shape;4541;p46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2" name="Google Shape;4542;p46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3" name="Google Shape;4543;p46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46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46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46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47" name="Google Shape;4547;p46"/>
          <p:cNvSpPr/>
          <p:nvPr/>
        </p:nvSpPr>
        <p:spPr>
          <a:xfrm>
            <a:off x="1684600" y="2139050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8" name="Google Shape;4548;p46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4549" name="Google Shape;4549;p46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46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46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46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46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46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46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46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46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46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46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46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46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2" name="Google Shape;4562;p46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4563" name="Google Shape;4563;p46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46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46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46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46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46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46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46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46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46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46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46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46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6" name="Google Shape;4576;p46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4577" name="Google Shape;4577;p46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46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46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46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46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46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46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46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46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46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46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46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46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0" name="Google Shape;4590;p46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In reality LOD might look more like this: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4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5" name="Google Shape;4595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96" name="Google Shape;4596;p47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7" name="Google Shape;4597;p47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8" name="Google Shape;4598;p47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47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0" name="Google Shape;4600;p47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1" name="Google Shape;4601;p47"/>
          <p:cNvCxnSpPr>
            <a:stCxn id="4596" idx="5"/>
            <a:endCxn id="4598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2" name="Google Shape;4602;p47"/>
          <p:cNvCxnSpPr>
            <a:stCxn id="4596" idx="7"/>
            <a:endCxn id="4597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3" name="Google Shape;4603;p47"/>
          <p:cNvCxnSpPr>
            <a:stCxn id="4597" idx="6"/>
            <a:endCxn id="4600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4" name="Google Shape;4604;p47"/>
          <p:cNvCxnSpPr>
            <a:stCxn id="4599" idx="0"/>
            <a:endCxn id="4600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5" name="Google Shape;4605;p47"/>
          <p:cNvCxnSpPr>
            <a:stCxn id="4598" idx="7"/>
            <a:endCxn id="4597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6" name="Google Shape;4606;p47"/>
          <p:cNvCxnSpPr>
            <a:stCxn id="4596" idx="6"/>
            <a:endCxn id="4600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7" name="Google Shape;4607;p47"/>
          <p:cNvCxnSpPr>
            <a:stCxn id="4598" idx="6"/>
            <a:endCxn id="4600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8" name="Google Shape;4608;p47"/>
          <p:cNvCxnSpPr>
            <a:stCxn id="4598" idx="6"/>
            <a:endCxn id="4599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9" name="Google Shape;4609;p47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0" name="Google Shape;4610;p47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1" name="Google Shape;4611;p47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47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3" name="Google Shape;4613;p47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4" name="Google Shape;4614;p47"/>
          <p:cNvCxnSpPr>
            <a:stCxn id="4609" idx="5"/>
            <a:endCxn id="4611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5" name="Google Shape;4615;p47"/>
          <p:cNvCxnSpPr>
            <a:stCxn id="4609" idx="7"/>
            <a:endCxn id="4610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6" name="Google Shape;4616;p47"/>
          <p:cNvCxnSpPr>
            <a:stCxn id="4610" idx="6"/>
            <a:endCxn id="4613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7" name="Google Shape;4617;p47"/>
          <p:cNvCxnSpPr>
            <a:stCxn id="4612" idx="0"/>
            <a:endCxn id="4613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8" name="Google Shape;4618;p47"/>
          <p:cNvCxnSpPr>
            <a:stCxn id="4611" idx="7"/>
            <a:endCxn id="4610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9" name="Google Shape;4619;p47"/>
          <p:cNvCxnSpPr>
            <a:stCxn id="4609" idx="6"/>
            <a:endCxn id="4613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0" name="Google Shape;4620;p47"/>
          <p:cNvCxnSpPr>
            <a:stCxn id="4611" idx="6"/>
            <a:endCxn id="4613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1" name="Google Shape;4621;p47"/>
          <p:cNvCxnSpPr>
            <a:stCxn id="4611" idx="5"/>
            <a:endCxn id="4612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2" name="Google Shape;4622;p47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3" name="Google Shape;4623;p47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4" name="Google Shape;4624;p47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5" name="Google Shape;4625;p47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6" name="Google Shape;4626;p47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7" name="Google Shape;4627;p47"/>
          <p:cNvCxnSpPr>
            <a:stCxn id="4622" idx="5"/>
            <a:endCxn id="4624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8" name="Google Shape;4628;p47"/>
          <p:cNvCxnSpPr>
            <a:stCxn id="4622" idx="7"/>
            <a:endCxn id="4623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9" name="Google Shape;4629;p47"/>
          <p:cNvCxnSpPr>
            <a:stCxn id="4623" idx="6"/>
            <a:endCxn id="4626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0" name="Google Shape;4630;p47"/>
          <p:cNvCxnSpPr>
            <a:stCxn id="4625" idx="0"/>
            <a:endCxn id="4626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1" name="Google Shape;4631;p47"/>
          <p:cNvCxnSpPr>
            <a:stCxn id="4624" idx="7"/>
            <a:endCxn id="4623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2" name="Google Shape;4632;p47"/>
          <p:cNvCxnSpPr>
            <a:stCxn id="4622" idx="6"/>
            <a:endCxn id="4626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3" name="Google Shape;4633;p47"/>
          <p:cNvCxnSpPr>
            <a:stCxn id="4624" idx="6"/>
            <a:endCxn id="4626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4" name="Google Shape;4634;p47"/>
          <p:cNvCxnSpPr>
            <a:stCxn id="4624" idx="5"/>
            <a:endCxn id="4625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5" name="Google Shape;4635;p47"/>
          <p:cNvCxnSpPr>
            <a:stCxn id="4597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6" name="Google Shape;4636;p47"/>
          <p:cNvCxnSpPr>
            <a:stCxn id="4599" idx="5"/>
            <a:endCxn id="4622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7" name="Google Shape;4637;p47"/>
          <p:cNvCxnSpPr>
            <a:stCxn id="4599" idx="6"/>
            <a:endCxn id="4612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8" name="Google Shape;4638;p47"/>
          <p:cNvCxnSpPr>
            <a:stCxn id="4612" idx="5"/>
            <a:endCxn id="4626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9" name="Google Shape;4639;p47"/>
          <p:cNvCxnSpPr>
            <a:stCxn id="4598" idx="5"/>
            <a:endCxn id="4622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0" name="Google Shape;4640;p47"/>
          <p:cNvCxnSpPr>
            <a:stCxn id="4600" idx="6"/>
            <a:endCxn id="4611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1" name="Google Shape;4641;p47"/>
          <p:cNvCxnSpPr>
            <a:stCxn id="4600" idx="7"/>
            <a:endCxn id="4609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2" name="Google Shape;4642;p47"/>
          <p:cNvCxnSpPr>
            <a:stCxn id="4596" idx="6"/>
            <a:endCxn id="4609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3" name="Google Shape;4643;p47"/>
          <p:cNvCxnSpPr>
            <a:stCxn id="4611" idx="4"/>
            <a:endCxn id="4622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44" name="Google Shape;4644;p47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4645" name="Google Shape;4645;p47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47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47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47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9" name="Google Shape;4649;p47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4650" name="Google Shape;4650;p47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47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47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47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4" name="Google Shape;4654;p47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4655" name="Google Shape;4655;p47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47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47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47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9" name="Google Shape;4659;p47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4660" name="Google Shape;4660;p47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47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47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47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47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47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47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47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47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47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47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47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47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47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4" name="Google Shape;4674;p47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4675" name="Google Shape;4675;p47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47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47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47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47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47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47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47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47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47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47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47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47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47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9" name="Google Shape;4689;p47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4690" name="Google Shape;4690;p47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47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47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47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47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47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47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47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47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47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47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47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47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47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4" name="Google Shape;4704;p47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4705" name="Google Shape;4705;p47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47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47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47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47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47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47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47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47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47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47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47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47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47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9" name="Google Shape;4719;p47"/>
          <p:cNvGrpSpPr/>
          <p:nvPr/>
        </p:nvGrpSpPr>
        <p:grpSpPr>
          <a:xfrm>
            <a:off x="4188408" y="2602363"/>
            <a:ext cx="180610" cy="118212"/>
            <a:chOff x="3262175" y="3748708"/>
            <a:chExt cx="294825" cy="192967"/>
          </a:xfrm>
        </p:grpSpPr>
        <p:sp>
          <p:nvSpPr>
            <p:cNvPr id="4720" name="Google Shape;4720;p47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47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47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47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47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47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47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47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47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47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47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47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47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47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4" name="Google Shape;4734;p47"/>
          <p:cNvGrpSpPr/>
          <p:nvPr/>
        </p:nvGrpSpPr>
        <p:grpSpPr>
          <a:xfrm>
            <a:off x="5359400" y="1904852"/>
            <a:ext cx="180600" cy="207185"/>
            <a:chOff x="2488075" y="2198840"/>
            <a:chExt cx="180600" cy="207185"/>
          </a:xfrm>
        </p:grpSpPr>
        <p:grpSp>
          <p:nvGrpSpPr>
            <p:cNvPr id="4735" name="Google Shape;4735;p47"/>
            <p:cNvGrpSpPr/>
            <p:nvPr/>
          </p:nvGrpSpPr>
          <p:grpSpPr>
            <a:xfrm>
              <a:off x="2488075" y="2225425"/>
              <a:ext cx="180600" cy="180600"/>
              <a:chOff x="1873050" y="2674075"/>
              <a:chExt cx="180600" cy="180600"/>
            </a:xfrm>
          </p:grpSpPr>
          <p:sp>
            <p:nvSpPr>
              <p:cNvPr id="4736" name="Google Shape;4736;p47"/>
              <p:cNvSpPr/>
              <p:nvPr/>
            </p:nvSpPr>
            <p:spPr>
              <a:xfrm>
                <a:off x="1873050" y="2674075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47"/>
              <p:cNvSpPr/>
              <p:nvPr/>
            </p:nvSpPr>
            <p:spPr>
              <a:xfrm>
                <a:off x="1935300" y="2706775"/>
                <a:ext cx="56100" cy="1152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38" name="Google Shape;4738;p47"/>
            <p:cNvSpPr/>
            <p:nvPr/>
          </p:nvSpPr>
          <p:spPr>
            <a:xfrm rot="1798005">
              <a:off x="2622235" y="2205726"/>
              <a:ext cx="38439" cy="39928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47"/>
            <p:cNvSpPr/>
            <p:nvPr/>
          </p:nvSpPr>
          <p:spPr>
            <a:xfrm rot="-1701672">
              <a:off x="2495214" y="2205764"/>
              <a:ext cx="38524" cy="39865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0" name="Google Shape;4740;p47"/>
          <p:cNvGrpSpPr/>
          <p:nvPr/>
        </p:nvGrpSpPr>
        <p:grpSpPr>
          <a:xfrm>
            <a:off x="5174825" y="3875175"/>
            <a:ext cx="180600" cy="180600"/>
            <a:chOff x="1482650" y="3318500"/>
            <a:chExt cx="180600" cy="180600"/>
          </a:xfrm>
        </p:grpSpPr>
        <p:sp>
          <p:nvSpPr>
            <p:cNvPr id="4741" name="Google Shape;4741;p47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47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47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47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5" name="Google Shape;4745;p47"/>
          <p:cNvGrpSpPr/>
          <p:nvPr/>
        </p:nvGrpSpPr>
        <p:grpSpPr>
          <a:xfrm>
            <a:off x="2231946" y="3204263"/>
            <a:ext cx="180610" cy="118212"/>
            <a:chOff x="3262175" y="3748708"/>
            <a:chExt cx="294825" cy="192967"/>
          </a:xfrm>
        </p:grpSpPr>
        <p:sp>
          <p:nvSpPr>
            <p:cNvPr id="4746" name="Google Shape;4746;p47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47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47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47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47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47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47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47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47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47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47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47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47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47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0" name="Google Shape;4760;p47"/>
          <p:cNvGrpSpPr/>
          <p:nvPr/>
        </p:nvGrpSpPr>
        <p:grpSpPr>
          <a:xfrm>
            <a:off x="1873050" y="2674075"/>
            <a:ext cx="180600" cy="180600"/>
            <a:chOff x="1482650" y="3318500"/>
            <a:chExt cx="180600" cy="180600"/>
          </a:xfrm>
        </p:grpSpPr>
        <p:sp>
          <p:nvSpPr>
            <p:cNvPr id="4761" name="Google Shape;4761;p47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47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47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47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5" name="Google Shape;4765;p47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In reality LOD might look more like this:</a:t>
            </a: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A </a:t>
            </a:r>
            <a:r>
              <a:rPr b="1" lang="en" sz="1800">
                <a:solidFill>
                  <a:srgbClr val="FF00FF"/>
                </a:solidFill>
              </a:rPr>
              <a:t>knowledge base about cats</a:t>
            </a:r>
            <a:r>
              <a:rPr lang="en" sz="1800">
                <a:solidFill>
                  <a:srgbClr val="FF00FF"/>
                </a:solidFill>
              </a:rPr>
              <a:t> may also contain information about </a:t>
            </a:r>
            <a:r>
              <a:rPr b="1" lang="en" sz="1800">
                <a:solidFill>
                  <a:srgbClr val="FF00FF"/>
                </a:solidFill>
              </a:rPr>
              <a:t>cat owners</a:t>
            </a:r>
            <a:r>
              <a:rPr lang="en" sz="1800">
                <a:solidFill>
                  <a:srgbClr val="FF00FF"/>
                </a:solidFill>
              </a:rPr>
              <a:t> and maybe </a:t>
            </a:r>
            <a:r>
              <a:rPr b="1" lang="en" sz="1800">
                <a:solidFill>
                  <a:srgbClr val="FF00FF"/>
                </a:solidFill>
              </a:rPr>
              <a:t>books about cats</a:t>
            </a:r>
            <a:r>
              <a:rPr lang="en" sz="1800">
                <a:solidFill>
                  <a:srgbClr val="FF00FF"/>
                </a:solidFill>
              </a:rPr>
              <a:t>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4766" name="Google Shape;4766;p47"/>
          <p:cNvSpPr/>
          <p:nvPr/>
        </p:nvSpPr>
        <p:spPr>
          <a:xfrm>
            <a:off x="3648375" y="1535675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7" name="Google Shape;4767;p47"/>
          <p:cNvSpPr/>
          <p:nvPr/>
        </p:nvSpPr>
        <p:spPr>
          <a:xfrm>
            <a:off x="3520750" y="2865775"/>
            <a:ext cx="2193900" cy="1323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8" name="Google Shape;4768;p47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4769" name="Google Shape;4769;p47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4770" name="Google Shape;4770;p47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47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47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47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4" name="Google Shape;4774;p47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4775" name="Google Shape;4775;p47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47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47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47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47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47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47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47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47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4" name="Google Shape;4784;p47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5" name="Google Shape;4785;p47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47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7" name="Google Shape;4787;p47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47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9" name="Google Shape;4789;p47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790" name="Google Shape;4790;p47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791" name="Google Shape;4791;p47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792" name="Google Shape;4792;p47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4793" name="Google Shape;4793;p47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47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47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6" name="Google Shape;4796;p47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7" name="Google Shape;4797;p47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8" name="Google Shape;4798;p47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9" name="Google Shape;4799;p47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0" name="Google Shape;4800;p47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1" name="Google Shape;4801;p47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2" name="Google Shape;4802;p47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3" name="Google Shape;4803;p47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4" name="Google Shape;4804;p47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5" name="Google Shape;4805;p47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6" name="Google Shape;4806;p47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4807" name="Google Shape;4807;p47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47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47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47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47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47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47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47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47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47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47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47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47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0" name="Google Shape;4820;p47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4821" name="Google Shape;4821;p47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47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47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47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47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47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47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47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47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47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47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47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47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4" name="Google Shape;4834;p47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4835" name="Google Shape;4835;p47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47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47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47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47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47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47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47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47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47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47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47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47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8" name="Google Shape;4848;p47"/>
          <p:cNvSpPr/>
          <p:nvPr/>
        </p:nvSpPr>
        <p:spPr>
          <a:xfrm>
            <a:off x="1684600" y="2139050"/>
            <a:ext cx="2193900" cy="13230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9" name="Google Shape;4849;p47"/>
          <p:cNvSpPr txBox="1"/>
          <p:nvPr/>
        </p:nvSpPr>
        <p:spPr>
          <a:xfrm>
            <a:off x="2188225" y="2505050"/>
            <a:ext cx="1085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cats</a:t>
            </a:r>
            <a:endParaRPr b="1" sz="2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3" name="Shape 4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55" name="Google Shape;4855;p48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6" name="Google Shape;4856;p48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7" name="Google Shape;4857;p48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8" name="Google Shape;4858;p48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9" name="Google Shape;4859;p48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0" name="Google Shape;4860;p48"/>
          <p:cNvCxnSpPr>
            <a:stCxn id="4855" idx="5"/>
            <a:endCxn id="4857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1" name="Google Shape;4861;p48"/>
          <p:cNvCxnSpPr>
            <a:stCxn id="4855" idx="7"/>
            <a:endCxn id="4856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2" name="Google Shape;4862;p48"/>
          <p:cNvCxnSpPr>
            <a:stCxn id="4856" idx="6"/>
            <a:endCxn id="4859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3" name="Google Shape;4863;p48"/>
          <p:cNvCxnSpPr>
            <a:stCxn id="4858" idx="0"/>
            <a:endCxn id="4859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4" name="Google Shape;4864;p48"/>
          <p:cNvCxnSpPr>
            <a:stCxn id="4857" idx="7"/>
            <a:endCxn id="4856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5" name="Google Shape;4865;p48"/>
          <p:cNvCxnSpPr>
            <a:stCxn id="4855" idx="6"/>
            <a:endCxn id="4859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6" name="Google Shape;4866;p48"/>
          <p:cNvCxnSpPr>
            <a:stCxn id="4857" idx="6"/>
            <a:endCxn id="4859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7" name="Google Shape;4867;p48"/>
          <p:cNvCxnSpPr>
            <a:stCxn id="4857" idx="6"/>
            <a:endCxn id="4858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8" name="Google Shape;4868;p48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9" name="Google Shape;4869;p48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0" name="Google Shape;4870;p48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1" name="Google Shape;4871;p48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2" name="Google Shape;4872;p48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3" name="Google Shape;4873;p48"/>
          <p:cNvCxnSpPr>
            <a:stCxn id="4868" idx="5"/>
            <a:endCxn id="4870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4" name="Google Shape;4874;p48"/>
          <p:cNvCxnSpPr>
            <a:stCxn id="4868" idx="7"/>
            <a:endCxn id="4869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5" name="Google Shape;4875;p48"/>
          <p:cNvCxnSpPr>
            <a:stCxn id="4869" idx="6"/>
            <a:endCxn id="4872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6" name="Google Shape;4876;p48"/>
          <p:cNvCxnSpPr>
            <a:stCxn id="4871" idx="0"/>
            <a:endCxn id="4872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7" name="Google Shape;4877;p48"/>
          <p:cNvCxnSpPr>
            <a:stCxn id="4870" idx="7"/>
            <a:endCxn id="4869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8" name="Google Shape;4878;p48"/>
          <p:cNvCxnSpPr>
            <a:stCxn id="4868" idx="6"/>
            <a:endCxn id="4872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9" name="Google Shape;4879;p48"/>
          <p:cNvCxnSpPr>
            <a:stCxn id="4870" idx="6"/>
            <a:endCxn id="4872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0" name="Google Shape;4880;p48"/>
          <p:cNvCxnSpPr>
            <a:stCxn id="4870" idx="5"/>
            <a:endCxn id="4871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1" name="Google Shape;4881;p48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2" name="Google Shape;4882;p48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3" name="Google Shape;4883;p48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4" name="Google Shape;4884;p48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5" name="Google Shape;4885;p48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6" name="Google Shape;4886;p48"/>
          <p:cNvCxnSpPr>
            <a:stCxn id="4881" idx="5"/>
            <a:endCxn id="4883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7" name="Google Shape;4887;p48"/>
          <p:cNvCxnSpPr>
            <a:stCxn id="4881" idx="7"/>
            <a:endCxn id="4882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8" name="Google Shape;4888;p48"/>
          <p:cNvCxnSpPr>
            <a:stCxn id="4882" idx="6"/>
            <a:endCxn id="4885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9" name="Google Shape;4889;p48"/>
          <p:cNvCxnSpPr>
            <a:stCxn id="4884" idx="0"/>
            <a:endCxn id="4885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0" name="Google Shape;4890;p48"/>
          <p:cNvCxnSpPr>
            <a:stCxn id="4883" idx="7"/>
            <a:endCxn id="4882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1" name="Google Shape;4891;p48"/>
          <p:cNvCxnSpPr>
            <a:stCxn id="4881" idx="6"/>
            <a:endCxn id="4885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2" name="Google Shape;4892;p48"/>
          <p:cNvCxnSpPr>
            <a:stCxn id="4883" idx="6"/>
            <a:endCxn id="4885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3" name="Google Shape;4893;p48"/>
          <p:cNvCxnSpPr>
            <a:stCxn id="4883" idx="5"/>
            <a:endCxn id="4884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4" name="Google Shape;4894;p48"/>
          <p:cNvCxnSpPr>
            <a:stCxn id="4856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5" name="Google Shape;4895;p48"/>
          <p:cNvCxnSpPr>
            <a:stCxn id="4858" idx="5"/>
            <a:endCxn id="4881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6" name="Google Shape;4896;p48"/>
          <p:cNvCxnSpPr>
            <a:stCxn id="4858" idx="6"/>
            <a:endCxn id="4871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7" name="Google Shape;4897;p48"/>
          <p:cNvCxnSpPr>
            <a:stCxn id="4871" idx="5"/>
            <a:endCxn id="4885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8" name="Google Shape;4898;p48"/>
          <p:cNvCxnSpPr>
            <a:stCxn id="4857" idx="5"/>
            <a:endCxn id="4881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9" name="Google Shape;4899;p48"/>
          <p:cNvCxnSpPr>
            <a:stCxn id="4859" idx="6"/>
            <a:endCxn id="4870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0" name="Google Shape;4900;p48"/>
          <p:cNvCxnSpPr>
            <a:stCxn id="4859" idx="7"/>
            <a:endCxn id="4868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1" name="Google Shape;4901;p48"/>
          <p:cNvCxnSpPr>
            <a:stCxn id="4855" idx="6"/>
            <a:endCxn id="4868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2" name="Google Shape;4902;p48"/>
          <p:cNvCxnSpPr>
            <a:stCxn id="4870" idx="4"/>
            <a:endCxn id="4881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03" name="Google Shape;4903;p48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4904" name="Google Shape;4904;p4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4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4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4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8" name="Google Shape;4908;p48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4909" name="Google Shape;4909;p4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4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4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4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3" name="Google Shape;4913;p48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4914" name="Google Shape;4914;p4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4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4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4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8" name="Google Shape;4918;p48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4919" name="Google Shape;4919;p4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4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4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4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4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4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4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4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4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4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4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4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4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4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3" name="Google Shape;4933;p48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4934" name="Google Shape;4934;p4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4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4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4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4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4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4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4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4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4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4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4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4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4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8" name="Google Shape;4948;p48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4949" name="Google Shape;4949;p4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4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4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4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4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4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4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4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4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4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4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4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4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4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3" name="Google Shape;4963;p48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4964" name="Google Shape;4964;p4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4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4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4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4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4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4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4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4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4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4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4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4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4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8" name="Google Shape;4978;p48"/>
          <p:cNvGrpSpPr/>
          <p:nvPr/>
        </p:nvGrpSpPr>
        <p:grpSpPr>
          <a:xfrm>
            <a:off x="4188408" y="2602363"/>
            <a:ext cx="180610" cy="118212"/>
            <a:chOff x="3262175" y="3748708"/>
            <a:chExt cx="294825" cy="192967"/>
          </a:xfrm>
        </p:grpSpPr>
        <p:sp>
          <p:nvSpPr>
            <p:cNvPr id="4979" name="Google Shape;4979;p4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4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4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4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4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4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4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4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4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4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4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4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4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4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3" name="Google Shape;4993;p48"/>
          <p:cNvGrpSpPr/>
          <p:nvPr/>
        </p:nvGrpSpPr>
        <p:grpSpPr>
          <a:xfrm>
            <a:off x="5359400" y="1904852"/>
            <a:ext cx="180600" cy="207185"/>
            <a:chOff x="2488075" y="2198840"/>
            <a:chExt cx="180600" cy="207185"/>
          </a:xfrm>
        </p:grpSpPr>
        <p:grpSp>
          <p:nvGrpSpPr>
            <p:cNvPr id="4994" name="Google Shape;4994;p48"/>
            <p:cNvGrpSpPr/>
            <p:nvPr/>
          </p:nvGrpSpPr>
          <p:grpSpPr>
            <a:xfrm>
              <a:off x="2488075" y="2225425"/>
              <a:ext cx="180600" cy="180600"/>
              <a:chOff x="1873050" y="2674075"/>
              <a:chExt cx="180600" cy="180600"/>
            </a:xfrm>
          </p:grpSpPr>
          <p:sp>
            <p:nvSpPr>
              <p:cNvPr id="4995" name="Google Shape;4995;p48"/>
              <p:cNvSpPr/>
              <p:nvPr/>
            </p:nvSpPr>
            <p:spPr>
              <a:xfrm>
                <a:off x="1873050" y="2674075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48"/>
              <p:cNvSpPr/>
              <p:nvPr/>
            </p:nvSpPr>
            <p:spPr>
              <a:xfrm>
                <a:off x="1935300" y="2706775"/>
                <a:ext cx="56100" cy="1152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7" name="Google Shape;4997;p48"/>
            <p:cNvSpPr/>
            <p:nvPr/>
          </p:nvSpPr>
          <p:spPr>
            <a:xfrm rot="1798005">
              <a:off x="2622235" y="2205726"/>
              <a:ext cx="38439" cy="39928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48"/>
            <p:cNvSpPr/>
            <p:nvPr/>
          </p:nvSpPr>
          <p:spPr>
            <a:xfrm rot="-1701672">
              <a:off x="2495214" y="2205764"/>
              <a:ext cx="38524" cy="39865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9" name="Google Shape;4999;p48"/>
          <p:cNvGrpSpPr/>
          <p:nvPr/>
        </p:nvGrpSpPr>
        <p:grpSpPr>
          <a:xfrm>
            <a:off x="5174825" y="3875175"/>
            <a:ext cx="180600" cy="180600"/>
            <a:chOff x="1482650" y="3318500"/>
            <a:chExt cx="180600" cy="180600"/>
          </a:xfrm>
        </p:grpSpPr>
        <p:sp>
          <p:nvSpPr>
            <p:cNvPr id="5000" name="Google Shape;5000;p4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4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4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4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4" name="Google Shape;5004;p48"/>
          <p:cNvGrpSpPr/>
          <p:nvPr/>
        </p:nvGrpSpPr>
        <p:grpSpPr>
          <a:xfrm>
            <a:off x="2231946" y="3204263"/>
            <a:ext cx="180610" cy="118212"/>
            <a:chOff x="3262175" y="3748708"/>
            <a:chExt cx="294825" cy="192967"/>
          </a:xfrm>
        </p:grpSpPr>
        <p:sp>
          <p:nvSpPr>
            <p:cNvPr id="5005" name="Google Shape;5005;p48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48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48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48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48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48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48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48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48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48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48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48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48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48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9" name="Google Shape;5019;p48"/>
          <p:cNvGrpSpPr/>
          <p:nvPr/>
        </p:nvGrpSpPr>
        <p:grpSpPr>
          <a:xfrm>
            <a:off x="1873050" y="2674075"/>
            <a:ext cx="180600" cy="180600"/>
            <a:chOff x="1482650" y="3318500"/>
            <a:chExt cx="180600" cy="180600"/>
          </a:xfrm>
        </p:grpSpPr>
        <p:sp>
          <p:nvSpPr>
            <p:cNvPr id="5020" name="Google Shape;5020;p48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48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48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48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4" name="Google Shape;5024;p48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025" name="Google Shape;5025;p48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Some more…</a:t>
            </a:r>
            <a:endParaRPr sz="1800">
              <a:solidFill>
                <a:srgbClr val="FF00FF"/>
              </a:solidFill>
            </a:endParaRPr>
          </a:p>
        </p:txBody>
      </p:sp>
      <p:grpSp>
        <p:nvGrpSpPr>
          <p:cNvPr id="5026" name="Google Shape;5026;p48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5027" name="Google Shape;5027;p48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5028" name="Google Shape;5028;p48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48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0" name="Google Shape;5030;p48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48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2" name="Google Shape;5032;p48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5033" name="Google Shape;5033;p48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48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48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6" name="Google Shape;5036;p48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48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48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48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48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48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2" name="Google Shape;5042;p48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3" name="Google Shape;5043;p48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4" name="Google Shape;5044;p48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5" name="Google Shape;5045;p48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48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47" name="Google Shape;5047;p48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048" name="Google Shape;5048;p48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049" name="Google Shape;5049;p48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5050" name="Google Shape;5050;p48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5051" name="Google Shape;5051;p48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2" name="Google Shape;5052;p48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3" name="Google Shape;5053;p48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4" name="Google Shape;5054;p48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5" name="Google Shape;5055;p48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6" name="Google Shape;5056;p48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7" name="Google Shape;5057;p48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8" name="Google Shape;5058;p48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9" name="Google Shape;5059;p48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0" name="Google Shape;5060;p48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1" name="Google Shape;5061;p48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2" name="Google Shape;5062;p48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3" name="Google Shape;5063;p48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64" name="Google Shape;5064;p48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5065" name="Google Shape;5065;p4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4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4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4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4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4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4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4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4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4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4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4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4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8" name="Google Shape;5078;p48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5079" name="Google Shape;5079;p4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4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4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4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4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4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4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4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4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4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4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4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4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2" name="Google Shape;5092;p48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5093" name="Google Shape;5093;p48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48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48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48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48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48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48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48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48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48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48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48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48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9" name="Shape 5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0" name="Google Shape;5110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11" name="Google Shape;5111;p49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2" name="Google Shape;5112;p49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3" name="Google Shape;5113;p49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4" name="Google Shape;5114;p49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5" name="Google Shape;5115;p49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6" name="Google Shape;5116;p49"/>
          <p:cNvCxnSpPr>
            <a:stCxn id="5111" idx="5"/>
            <a:endCxn id="5113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7" name="Google Shape;5117;p49"/>
          <p:cNvCxnSpPr>
            <a:stCxn id="5111" idx="7"/>
            <a:endCxn id="5112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8" name="Google Shape;5118;p49"/>
          <p:cNvCxnSpPr>
            <a:stCxn id="5112" idx="6"/>
            <a:endCxn id="5115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9" name="Google Shape;5119;p49"/>
          <p:cNvCxnSpPr>
            <a:stCxn id="5114" idx="0"/>
            <a:endCxn id="5115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0" name="Google Shape;5120;p49"/>
          <p:cNvCxnSpPr>
            <a:stCxn id="5113" idx="7"/>
            <a:endCxn id="5112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1" name="Google Shape;5121;p49"/>
          <p:cNvCxnSpPr>
            <a:stCxn id="5111" idx="6"/>
            <a:endCxn id="5115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2" name="Google Shape;5122;p49"/>
          <p:cNvCxnSpPr>
            <a:stCxn id="5113" idx="6"/>
            <a:endCxn id="5115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3" name="Google Shape;5123;p49"/>
          <p:cNvCxnSpPr>
            <a:stCxn id="5113" idx="6"/>
            <a:endCxn id="5114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4" name="Google Shape;5124;p49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5" name="Google Shape;5125;p49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6" name="Google Shape;5126;p49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7" name="Google Shape;5127;p49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8" name="Google Shape;5128;p49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9" name="Google Shape;5129;p49"/>
          <p:cNvCxnSpPr>
            <a:stCxn id="5124" idx="5"/>
            <a:endCxn id="5126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0" name="Google Shape;5130;p49"/>
          <p:cNvCxnSpPr>
            <a:stCxn id="5124" idx="7"/>
            <a:endCxn id="5125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1" name="Google Shape;5131;p49"/>
          <p:cNvCxnSpPr>
            <a:stCxn id="5125" idx="6"/>
            <a:endCxn id="5128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2" name="Google Shape;5132;p49"/>
          <p:cNvCxnSpPr>
            <a:stCxn id="5127" idx="0"/>
            <a:endCxn id="5128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3" name="Google Shape;5133;p49"/>
          <p:cNvCxnSpPr>
            <a:stCxn id="5126" idx="7"/>
            <a:endCxn id="5125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4" name="Google Shape;5134;p49"/>
          <p:cNvCxnSpPr>
            <a:stCxn id="5124" idx="6"/>
            <a:endCxn id="5128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5" name="Google Shape;5135;p49"/>
          <p:cNvCxnSpPr>
            <a:stCxn id="5126" idx="6"/>
            <a:endCxn id="5128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6" name="Google Shape;5136;p49"/>
          <p:cNvCxnSpPr>
            <a:stCxn id="5126" idx="5"/>
            <a:endCxn id="5127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7" name="Google Shape;5137;p49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8" name="Google Shape;5138;p49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9" name="Google Shape;5139;p49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0" name="Google Shape;5140;p49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1" name="Google Shape;5141;p49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2" name="Google Shape;5142;p49"/>
          <p:cNvCxnSpPr>
            <a:stCxn id="5137" idx="5"/>
            <a:endCxn id="5139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3" name="Google Shape;5143;p49"/>
          <p:cNvCxnSpPr>
            <a:stCxn id="5137" idx="7"/>
            <a:endCxn id="5138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4" name="Google Shape;5144;p49"/>
          <p:cNvCxnSpPr>
            <a:stCxn id="5138" idx="6"/>
            <a:endCxn id="5141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5" name="Google Shape;5145;p49"/>
          <p:cNvCxnSpPr>
            <a:stCxn id="5140" idx="0"/>
            <a:endCxn id="5141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6" name="Google Shape;5146;p49"/>
          <p:cNvCxnSpPr>
            <a:stCxn id="5139" idx="7"/>
            <a:endCxn id="5138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7" name="Google Shape;5147;p49"/>
          <p:cNvCxnSpPr>
            <a:stCxn id="5137" idx="6"/>
            <a:endCxn id="5141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8" name="Google Shape;5148;p49"/>
          <p:cNvCxnSpPr>
            <a:stCxn id="5139" idx="6"/>
            <a:endCxn id="5141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9" name="Google Shape;5149;p49"/>
          <p:cNvCxnSpPr>
            <a:stCxn id="5139" idx="5"/>
            <a:endCxn id="5140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0" name="Google Shape;5150;p49"/>
          <p:cNvCxnSpPr>
            <a:stCxn id="5112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1" name="Google Shape;5151;p49"/>
          <p:cNvCxnSpPr>
            <a:stCxn id="5114" idx="5"/>
            <a:endCxn id="5137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2" name="Google Shape;5152;p49"/>
          <p:cNvCxnSpPr>
            <a:stCxn id="5114" idx="6"/>
            <a:endCxn id="5127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3" name="Google Shape;5153;p49"/>
          <p:cNvCxnSpPr>
            <a:stCxn id="5127" idx="5"/>
            <a:endCxn id="5141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4" name="Google Shape;5154;p49"/>
          <p:cNvCxnSpPr>
            <a:stCxn id="5113" idx="5"/>
            <a:endCxn id="5137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5" name="Google Shape;5155;p49"/>
          <p:cNvCxnSpPr>
            <a:stCxn id="5115" idx="6"/>
            <a:endCxn id="5126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6" name="Google Shape;5156;p49"/>
          <p:cNvCxnSpPr>
            <a:stCxn id="5115" idx="7"/>
            <a:endCxn id="5124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7" name="Google Shape;5157;p49"/>
          <p:cNvCxnSpPr>
            <a:stCxn id="5111" idx="6"/>
            <a:endCxn id="5124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8" name="Google Shape;5158;p49"/>
          <p:cNvCxnSpPr>
            <a:stCxn id="5126" idx="4"/>
            <a:endCxn id="5137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59" name="Google Shape;5159;p49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5160" name="Google Shape;5160;p4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4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4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4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4" name="Google Shape;5164;p49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5165" name="Google Shape;5165;p4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4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4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4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9" name="Google Shape;5169;p49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5170" name="Google Shape;5170;p4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4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4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4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4" name="Google Shape;5174;p49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5175" name="Google Shape;5175;p4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4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4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4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4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4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4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4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4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4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4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4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4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4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9" name="Google Shape;5189;p49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5190" name="Google Shape;5190;p4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4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4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4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4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4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4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4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4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4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4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4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4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4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4" name="Google Shape;5204;p49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5205" name="Google Shape;5205;p4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4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4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4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4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4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4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4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4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4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4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4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4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4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9" name="Google Shape;5219;p49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5220" name="Google Shape;5220;p4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4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4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4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4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4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4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4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4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4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4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4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4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4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4" name="Google Shape;5234;p49"/>
          <p:cNvGrpSpPr/>
          <p:nvPr/>
        </p:nvGrpSpPr>
        <p:grpSpPr>
          <a:xfrm>
            <a:off x="4188408" y="2602363"/>
            <a:ext cx="180610" cy="118212"/>
            <a:chOff x="3262175" y="3748708"/>
            <a:chExt cx="294825" cy="192967"/>
          </a:xfrm>
        </p:grpSpPr>
        <p:sp>
          <p:nvSpPr>
            <p:cNvPr id="5235" name="Google Shape;5235;p4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4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7" name="Google Shape;5237;p4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4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4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4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4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4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4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4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4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4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4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4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9" name="Google Shape;5249;p49"/>
          <p:cNvGrpSpPr/>
          <p:nvPr/>
        </p:nvGrpSpPr>
        <p:grpSpPr>
          <a:xfrm>
            <a:off x="5359400" y="1904852"/>
            <a:ext cx="180600" cy="207185"/>
            <a:chOff x="2488075" y="2198840"/>
            <a:chExt cx="180600" cy="207185"/>
          </a:xfrm>
        </p:grpSpPr>
        <p:grpSp>
          <p:nvGrpSpPr>
            <p:cNvPr id="5250" name="Google Shape;5250;p49"/>
            <p:cNvGrpSpPr/>
            <p:nvPr/>
          </p:nvGrpSpPr>
          <p:grpSpPr>
            <a:xfrm>
              <a:off x="2488075" y="2225425"/>
              <a:ext cx="180600" cy="180600"/>
              <a:chOff x="1873050" y="2674075"/>
              <a:chExt cx="180600" cy="180600"/>
            </a:xfrm>
          </p:grpSpPr>
          <p:sp>
            <p:nvSpPr>
              <p:cNvPr id="5251" name="Google Shape;5251;p49"/>
              <p:cNvSpPr/>
              <p:nvPr/>
            </p:nvSpPr>
            <p:spPr>
              <a:xfrm>
                <a:off x="1873050" y="2674075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2" name="Google Shape;5252;p49"/>
              <p:cNvSpPr/>
              <p:nvPr/>
            </p:nvSpPr>
            <p:spPr>
              <a:xfrm>
                <a:off x="1935300" y="2706775"/>
                <a:ext cx="56100" cy="1152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3" name="Google Shape;5253;p49"/>
            <p:cNvSpPr/>
            <p:nvPr/>
          </p:nvSpPr>
          <p:spPr>
            <a:xfrm rot="1798005">
              <a:off x="2622235" y="2205726"/>
              <a:ext cx="38439" cy="39928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49"/>
            <p:cNvSpPr/>
            <p:nvPr/>
          </p:nvSpPr>
          <p:spPr>
            <a:xfrm rot="-1701672">
              <a:off x="2495214" y="2205764"/>
              <a:ext cx="38524" cy="39865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5" name="Google Shape;5255;p49"/>
          <p:cNvGrpSpPr/>
          <p:nvPr/>
        </p:nvGrpSpPr>
        <p:grpSpPr>
          <a:xfrm>
            <a:off x="5174825" y="3875175"/>
            <a:ext cx="180600" cy="180600"/>
            <a:chOff x="1482650" y="3318500"/>
            <a:chExt cx="180600" cy="180600"/>
          </a:xfrm>
        </p:grpSpPr>
        <p:sp>
          <p:nvSpPr>
            <p:cNvPr id="5256" name="Google Shape;5256;p4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4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4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4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0" name="Google Shape;5260;p49"/>
          <p:cNvGrpSpPr/>
          <p:nvPr/>
        </p:nvGrpSpPr>
        <p:grpSpPr>
          <a:xfrm>
            <a:off x="2231946" y="3204263"/>
            <a:ext cx="180610" cy="118212"/>
            <a:chOff x="3262175" y="3748708"/>
            <a:chExt cx="294825" cy="192967"/>
          </a:xfrm>
        </p:grpSpPr>
        <p:sp>
          <p:nvSpPr>
            <p:cNvPr id="5261" name="Google Shape;5261;p49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49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49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49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49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49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49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49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49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49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49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49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49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49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5" name="Google Shape;5275;p49"/>
          <p:cNvGrpSpPr/>
          <p:nvPr/>
        </p:nvGrpSpPr>
        <p:grpSpPr>
          <a:xfrm>
            <a:off x="1873050" y="2674075"/>
            <a:ext cx="180600" cy="180600"/>
            <a:chOff x="1482650" y="3318500"/>
            <a:chExt cx="180600" cy="180600"/>
          </a:xfrm>
        </p:grpSpPr>
        <p:sp>
          <p:nvSpPr>
            <p:cNvPr id="5276" name="Google Shape;5276;p49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49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49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49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0" name="Google Shape;5280;p49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Give links and data “meaningful names”:</a:t>
            </a:r>
            <a:br>
              <a:rPr lang="en" sz="1800">
                <a:solidFill>
                  <a:srgbClr val="FF00FF"/>
                </a:solidFill>
              </a:rPr>
            </a:br>
            <a:r>
              <a:rPr b="1" lang="en" sz="1800">
                <a:solidFill>
                  <a:srgbClr val="FF00FF"/>
                </a:solidFill>
              </a:rPr>
              <a:t>ontologies </a:t>
            </a:r>
            <a:r>
              <a:rPr lang="en" sz="1800">
                <a:solidFill>
                  <a:srgbClr val="FF00FF"/>
                </a:solidFill>
              </a:rPr>
              <a:t>&amp; </a:t>
            </a:r>
            <a:r>
              <a:rPr b="1" lang="en" sz="1800">
                <a:solidFill>
                  <a:srgbClr val="FF00FF"/>
                </a:solidFill>
              </a:rPr>
              <a:t>standards</a:t>
            </a:r>
            <a:endParaRPr b="1"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>
                <a:solidFill>
                  <a:srgbClr val="FF00FF"/>
                </a:solidFill>
              </a:rPr>
              <a:t>wikidata.org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>
                <a:solidFill>
                  <a:srgbClr val="FF00FF"/>
                </a:solidFill>
              </a:rPr>
              <a:t>schema.org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>
                <a:solidFill>
                  <a:srgbClr val="FF00FF"/>
                </a:solidFill>
              </a:rPr>
              <a:t>dublincore.org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>
                <a:solidFill>
                  <a:srgbClr val="FF00FF"/>
                </a:solidFill>
              </a:rPr>
              <a:t>cidoc-crm.org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>
                <a:solidFill>
                  <a:srgbClr val="FF00FF"/>
                </a:solidFill>
              </a:rPr>
              <a:t>…</a:t>
            </a:r>
            <a:endParaRPr sz="1800">
              <a:solidFill>
                <a:srgbClr val="FF00FF"/>
              </a:solidFill>
            </a:endParaRPr>
          </a:p>
        </p:txBody>
      </p:sp>
      <p:grpSp>
        <p:nvGrpSpPr>
          <p:cNvPr id="5281" name="Google Shape;5281;p49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5282" name="Google Shape;5282;p49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5283" name="Google Shape;5283;p49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4" name="Google Shape;5284;p49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5" name="Google Shape;5285;p49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6" name="Google Shape;5286;p49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7" name="Google Shape;5287;p49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5288" name="Google Shape;5288;p49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49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49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1" name="Google Shape;5291;p49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2" name="Google Shape;5292;p49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3" name="Google Shape;5293;p49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4" name="Google Shape;5294;p49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5" name="Google Shape;5295;p49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6" name="Google Shape;5296;p49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7" name="Google Shape;5297;p49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8" name="Google Shape;5298;p49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9" name="Google Shape;5299;p49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0" name="Google Shape;5300;p49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1" name="Google Shape;5301;p49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2" name="Google Shape;5302;p49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303" name="Google Shape;5303;p49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304" name="Google Shape;5304;p49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5305" name="Google Shape;5305;p49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5306" name="Google Shape;5306;p49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7" name="Google Shape;5307;p49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8" name="Google Shape;5308;p49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9" name="Google Shape;5309;p49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0" name="Google Shape;5310;p49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1" name="Google Shape;5311;p49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2" name="Google Shape;5312;p49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3" name="Google Shape;5313;p49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4" name="Google Shape;5314;p49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5" name="Google Shape;5315;p49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6" name="Google Shape;5316;p49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7" name="Google Shape;5317;p49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8" name="Google Shape;5318;p49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19" name="Google Shape;5319;p49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5320" name="Google Shape;5320;p4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4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4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4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4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4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4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4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4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4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4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4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4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3" name="Google Shape;5333;p49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5334" name="Google Shape;5334;p4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4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4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4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4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4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4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4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4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4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4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4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4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7" name="Google Shape;5347;p49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5348" name="Google Shape;5348;p49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49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49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49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49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49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49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49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49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49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49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49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49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4" name="Shape 5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" name="Google Shape;5365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Linked Open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66" name="Google Shape;5366;p50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7" name="Google Shape;5367;p50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8" name="Google Shape;5368;p50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9" name="Google Shape;5369;p50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0" name="Google Shape;5370;p50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1" name="Google Shape;5371;p50"/>
          <p:cNvCxnSpPr>
            <a:stCxn id="5366" idx="5"/>
            <a:endCxn id="5368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2" name="Google Shape;5372;p50"/>
          <p:cNvCxnSpPr>
            <a:stCxn id="5366" idx="7"/>
            <a:endCxn id="5367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3" name="Google Shape;5373;p50"/>
          <p:cNvCxnSpPr>
            <a:stCxn id="5367" idx="6"/>
            <a:endCxn id="5370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4" name="Google Shape;5374;p50"/>
          <p:cNvCxnSpPr>
            <a:stCxn id="5369" idx="0"/>
            <a:endCxn id="5370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5" name="Google Shape;5375;p50"/>
          <p:cNvCxnSpPr>
            <a:stCxn id="5368" idx="7"/>
            <a:endCxn id="5367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6" name="Google Shape;5376;p50"/>
          <p:cNvCxnSpPr>
            <a:stCxn id="5366" idx="6"/>
            <a:endCxn id="5370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7" name="Google Shape;5377;p50"/>
          <p:cNvCxnSpPr>
            <a:stCxn id="5368" idx="6"/>
            <a:endCxn id="5370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8" name="Google Shape;5378;p50"/>
          <p:cNvCxnSpPr>
            <a:stCxn id="5368" idx="6"/>
            <a:endCxn id="5369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9" name="Google Shape;5379;p50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0" name="Google Shape;5380;p50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1" name="Google Shape;5381;p50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2" name="Google Shape;5382;p50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3" name="Google Shape;5383;p50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4" name="Google Shape;5384;p50"/>
          <p:cNvCxnSpPr>
            <a:stCxn id="5379" idx="5"/>
            <a:endCxn id="5381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5" name="Google Shape;5385;p50"/>
          <p:cNvCxnSpPr>
            <a:stCxn id="5379" idx="7"/>
            <a:endCxn id="5380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6" name="Google Shape;5386;p50"/>
          <p:cNvCxnSpPr>
            <a:stCxn id="5380" idx="6"/>
            <a:endCxn id="5383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7" name="Google Shape;5387;p50"/>
          <p:cNvCxnSpPr>
            <a:stCxn id="5382" idx="0"/>
            <a:endCxn id="5383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8" name="Google Shape;5388;p50"/>
          <p:cNvCxnSpPr>
            <a:stCxn id="5381" idx="7"/>
            <a:endCxn id="5380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9" name="Google Shape;5389;p50"/>
          <p:cNvCxnSpPr>
            <a:stCxn id="5379" idx="6"/>
            <a:endCxn id="5383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0" name="Google Shape;5390;p50"/>
          <p:cNvCxnSpPr>
            <a:stCxn id="5381" idx="6"/>
            <a:endCxn id="5383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1" name="Google Shape;5391;p50"/>
          <p:cNvCxnSpPr>
            <a:stCxn id="5381" idx="5"/>
            <a:endCxn id="5382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2" name="Google Shape;5392;p50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3" name="Google Shape;5393;p50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4" name="Google Shape;5394;p50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5" name="Google Shape;5395;p50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6" name="Google Shape;5396;p50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7" name="Google Shape;5397;p50"/>
          <p:cNvCxnSpPr>
            <a:stCxn id="5392" idx="5"/>
            <a:endCxn id="5394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8" name="Google Shape;5398;p50"/>
          <p:cNvCxnSpPr>
            <a:stCxn id="5392" idx="7"/>
            <a:endCxn id="5393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9" name="Google Shape;5399;p50"/>
          <p:cNvCxnSpPr>
            <a:stCxn id="5393" idx="6"/>
            <a:endCxn id="5396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0" name="Google Shape;5400;p50"/>
          <p:cNvCxnSpPr>
            <a:stCxn id="5395" idx="0"/>
            <a:endCxn id="5396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1" name="Google Shape;5401;p50"/>
          <p:cNvCxnSpPr>
            <a:stCxn id="5394" idx="7"/>
            <a:endCxn id="5393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2" name="Google Shape;5402;p50"/>
          <p:cNvCxnSpPr>
            <a:stCxn id="5392" idx="6"/>
            <a:endCxn id="5396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3" name="Google Shape;5403;p50"/>
          <p:cNvCxnSpPr>
            <a:stCxn id="5394" idx="6"/>
            <a:endCxn id="5396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4" name="Google Shape;5404;p50"/>
          <p:cNvCxnSpPr>
            <a:stCxn id="5394" idx="5"/>
            <a:endCxn id="5395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5" name="Google Shape;5405;p50"/>
          <p:cNvCxnSpPr>
            <a:stCxn id="5367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6" name="Google Shape;5406;p50"/>
          <p:cNvCxnSpPr>
            <a:stCxn id="5369" idx="5"/>
            <a:endCxn id="5392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7" name="Google Shape;5407;p50"/>
          <p:cNvCxnSpPr>
            <a:stCxn id="5369" idx="6"/>
            <a:endCxn id="5382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8" name="Google Shape;5408;p50"/>
          <p:cNvCxnSpPr>
            <a:stCxn id="5382" idx="5"/>
            <a:endCxn id="5396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9" name="Google Shape;5409;p50"/>
          <p:cNvCxnSpPr>
            <a:stCxn id="5368" idx="5"/>
            <a:endCxn id="5392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0" name="Google Shape;5410;p50"/>
          <p:cNvCxnSpPr>
            <a:stCxn id="5370" idx="6"/>
            <a:endCxn id="5381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1" name="Google Shape;5411;p50"/>
          <p:cNvCxnSpPr>
            <a:stCxn id="5370" idx="7"/>
            <a:endCxn id="5379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2" name="Google Shape;5412;p50"/>
          <p:cNvCxnSpPr>
            <a:stCxn id="5366" idx="6"/>
            <a:endCxn id="5379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3" name="Google Shape;5413;p50"/>
          <p:cNvCxnSpPr>
            <a:stCxn id="5381" idx="4"/>
            <a:endCxn id="5392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14" name="Google Shape;5414;p50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5415" name="Google Shape;5415;p5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5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5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5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9" name="Google Shape;5419;p50"/>
          <p:cNvGrpSpPr/>
          <p:nvPr/>
        </p:nvGrpSpPr>
        <p:grpSpPr>
          <a:xfrm>
            <a:off x="3832688" y="2068438"/>
            <a:ext cx="180600" cy="180600"/>
            <a:chOff x="1482650" y="3318500"/>
            <a:chExt cx="180600" cy="180600"/>
          </a:xfrm>
        </p:grpSpPr>
        <p:sp>
          <p:nvSpPr>
            <p:cNvPr id="5420" name="Google Shape;5420;p5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5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5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5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4" name="Google Shape;5424;p50"/>
          <p:cNvGrpSpPr/>
          <p:nvPr/>
        </p:nvGrpSpPr>
        <p:grpSpPr>
          <a:xfrm>
            <a:off x="5110725" y="2519725"/>
            <a:ext cx="180600" cy="180600"/>
            <a:chOff x="1482650" y="3318500"/>
            <a:chExt cx="180600" cy="180600"/>
          </a:xfrm>
        </p:grpSpPr>
        <p:sp>
          <p:nvSpPr>
            <p:cNvPr id="5425" name="Google Shape;5425;p5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5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5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5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9" name="Google Shape;5429;p50"/>
          <p:cNvGrpSpPr/>
          <p:nvPr/>
        </p:nvGrpSpPr>
        <p:grpSpPr>
          <a:xfrm>
            <a:off x="3912371" y="3458813"/>
            <a:ext cx="180610" cy="118212"/>
            <a:chOff x="3262175" y="3748708"/>
            <a:chExt cx="294825" cy="192967"/>
          </a:xfrm>
        </p:grpSpPr>
        <p:sp>
          <p:nvSpPr>
            <p:cNvPr id="5430" name="Google Shape;5430;p5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5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5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5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5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5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5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5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5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5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5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5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5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5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4" name="Google Shape;5444;p50"/>
          <p:cNvGrpSpPr/>
          <p:nvPr/>
        </p:nvGrpSpPr>
        <p:grpSpPr>
          <a:xfrm>
            <a:off x="4527396" y="3017213"/>
            <a:ext cx="180610" cy="118212"/>
            <a:chOff x="3262175" y="3748708"/>
            <a:chExt cx="294825" cy="192967"/>
          </a:xfrm>
        </p:grpSpPr>
        <p:sp>
          <p:nvSpPr>
            <p:cNvPr id="5445" name="Google Shape;5445;p5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5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5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5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5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5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5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5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5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5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5" name="Google Shape;5455;p5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5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7" name="Google Shape;5457;p5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5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9" name="Google Shape;5459;p50"/>
          <p:cNvGrpSpPr/>
          <p:nvPr/>
        </p:nvGrpSpPr>
        <p:grpSpPr>
          <a:xfrm>
            <a:off x="5447221" y="3317638"/>
            <a:ext cx="180610" cy="118212"/>
            <a:chOff x="3262175" y="3748708"/>
            <a:chExt cx="294825" cy="192967"/>
          </a:xfrm>
        </p:grpSpPr>
        <p:sp>
          <p:nvSpPr>
            <p:cNvPr id="5460" name="Google Shape;5460;p5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5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5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5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5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5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5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5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5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9" name="Google Shape;5469;p5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0" name="Google Shape;5470;p5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1" name="Google Shape;5471;p5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2" name="Google Shape;5472;p5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3" name="Google Shape;5473;p5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4" name="Google Shape;5474;p50"/>
          <p:cNvGrpSpPr/>
          <p:nvPr/>
        </p:nvGrpSpPr>
        <p:grpSpPr>
          <a:xfrm>
            <a:off x="4274296" y="3957813"/>
            <a:ext cx="180610" cy="118212"/>
            <a:chOff x="3262175" y="3748708"/>
            <a:chExt cx="294825" cy="192967"/>
          </a:xfrm>
        </p:grpSpPr>
        <p:sp>
          <p:nvSpPr>
            <p:cNvPr id="5475" name="Google Shape;5475;p5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6" name="Google Shape;5476;p5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7" name="Google Shape;5477;p5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5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9" name="Google Shape;5479;p5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0" name="Google Shape;5480;p5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1" name="Google Shape;5481;p5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2" name="Google Shape;5482;p5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3" name="Google Shape;5483;p5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4" name="Google Shape;5484;p5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5" name="Google Shape;5485;p5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6" name="Google Shape;5486;p5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7" name="Google Shape;5487;p5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8" name="Google Shape;5488;p5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9" name="Google Shape;5489;p50"/>
          <p:cNvGrpSpPr/>
          <p:nvPr/>
        </p:nvGrpSpPr>
        <p:grpSpPr>
          <a:xfrm>
            <a:off x="4188408" y="2602363"/>
            <a:ext cx="180610" cy="118212"/>
            <a:chOff x="3262175" y="3748708"/>
            <a:chExt cx="294825" cy="192967"/>
          </a:xfrm>
        </p:grpSpPr>
        <p:sp>
          <p:nvSpPr>
            <p:cNvPr id="5490" name="Google Shape;5490;p5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1" name="Google Shape;5491;p5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2" name="Google Shape;5492;p5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3" name="Google Shape;5493;p5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4" name="Google Shape;5494;p5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5" name="Google Shape;5495;p5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6" name="Google Shape;5496;p5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7" name="Google Shape;5497;p5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8" name="Google Shape;5498;p5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9" name="Google Shape;5499;p5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0" name="Google Shape;5500;p5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1" name="Google Shape;5501;p5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2" name="Google Shape;5502;p5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3" name="Google Shape;5503;p5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4" name="Google Shape;5504;p50"/>
          <p:cNvGrpSpPr/>
          <p:nvPr/>
        </p:nvGrpSpPr>
        <p:grpSpPr>
          <a:xfrm>
            <a:off x="5359400" y="1904852"/>
            <a:ext cx="180600" cy="207185"/>
            <a:chOff x="2488075" y="2198840"/>
            <a:chExt cx="180600" cy="207185"/>
          </a:xfrm>
        </p:grpSpPr>
        <p:grpSp>
          <p:nvGrpSpPr>
            <p:cNvPr id="5505" name="Google Shape;5505;p50"/>
            <p:cNvGrpSpPr/>
            <p:nvPr/>
          </p:nvGrpSpPr>
          <p:grpSpPr>
            <a:xfrm>
              <a:off x="2488075" y="2225425"/>
              <a:ext cx="180600" cy="180600"/>
              <a:chOff x="1873050" y="2674075"/>
              <a:chExt cx="180600" cy="180600"/>
            </a:xfrm>
          </p:grpSpPr>
          <p:sp>
            <p:nvSpPr>
              <p:cNvPr id="5506" name="Google Shape;5506;p50"/>
              <p:cNvSpPr/>
              <p:nvPr/>
            </p:nvSpPr>
            <p:spPr>
              <a:xfrm>
                <a:off x="1873050" y="2674075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7" name="Google Shape;5507;p50"/>
              <p:cNvSpPr/>
              <p:nvPr/>
            </p:nvSpPr>
            <p:spPr>
              <a:xfrm>
                <a:off x="1935300" y="2706775"/>
                <a:ext cx="56100" cy="1152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08" name="Google Shape;5508;p50"/>
            <p:cNvSpPr/>
            <p:nvPr/>
          </p:nvSpPr>
          <p:spPr>
            <a:xfrm rot="1798005">
              <a:off x="2622235" y="2205726"/>
              <a:ext cx="38439" cy="39928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50"/>
            <p:cNvSpPr/>
            <p:nvPr/>
          </p:nvSpPr>
          <p:spPr>
            <a:xfrm rot="-1701672">
              <a:off x="2495214" y="2205764"/>
              <a:ext cx="38524" cy="39865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0" name="Google Shape;5510;p50"/>
          <p:cNvGrpSpPr/>
          <p:nvPr/>
        </p:nvGrpSpPr>
        <p:grpSpPr>
          <a:xfrm>
            <a:off x="5174825" y="3875175"/>
            <a:ext cx="180600" cy="180600"/>
            <a:chOff x="1482650" y="3318500"/>
            <a:chExt cx="180600" cy="180600"/>
          </a:xfrm>
        </p:grpSpPr>
        <p:sp>
          <p:nvSpPr>
            <p:cNvPr id="5511" name="Google Shape;5511;p5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5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5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5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5" name="Google Shape;5515;p50"/>
          <p:cNvGrpSpPr/>
          <p:nvPr/>
        </p:nvGrpSpPr>
        <p:grpSpPr>
          <a:xfrm>
            <a:off x="2231946" y="3204263"/>
            <a:ext cx="180610" cy="118212"/>
            <a:chOff x="3262175" y="3748708"/>
            <a:chExt cx="294825" cy="192967"/>
          </a:xfrm>
        </p:grpSpPr>
        <p:sp>
          <p:nvSpPr>
            <p:cNvPr id="5516" name="Google Shape;5516;p50"/>
            <p:cNvSpPr/>
            <p:nvPr/>
          </p:nvSpPr>
          <p:spPr>
            <a:xfrm>
              <a:off x="3262175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7" name="Google Shape;5517;p50"/>
            <p:cNvSpPr/>
            <p:nvPr/>
          </p:nvSpPr>
          <p:spPr>
            <a:xfrm>
              <a:off x="3407900" y="3761075"/>
              <a:ext cx="149100" cy="18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8" name="Google Shape;5518;p50"/>
            <p:cNvSpPr/>
            <p:nvPr/>
          </p:nvSpPr>
          <p:spPr>
            <a:xfrm rot="166329">
              <a:off x="3268575" y="3757732"/>
              <a:ext cx="142667" cy="17688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9" name="Google Shape;5519;p50"/>
            <p:cNvSpPr/>
            <p:nvPr/>
          </p:nvSpPr>
          <p:spPr>
            <a:xfrm rot="-183466">
              <a:off x="3407825" y="3757982"/>
              <a:ext cx="140600" cy="17248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0" name="Google Shape;5520;p50"/>
            <p:cNvSpPr/>
            <p:nvPr/>
          </p:nvSpPr>
          <p:spPr>
            <a:xfrm rot="299847">
              <a:off x="3289860" y="3756231"/>
              <a:ext cx="134311" cy="169488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50"/>
            <p:cNvSpPr/>
            <p:nvPr/>
          </p:nvSpPr>
          <p:spPr>
            <a:xfrm rot="-373257">
              <a:off x="3411963" y="3755083"/>
              <a:ext cx="127350" cy="165449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50"/>
            <p:cNvSpPr/>
            <p:nvPr/>
          </p:nvSpPr>
          <p:spPr>
            <a:xfrm>
              <a:off x="3403050" y="3756325"/>
              <a:ext cx="19800" cy="17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50"/>
            <p:cNvSpPr/>
            <p:nvPr/>
          </p:nvSpPr>
          <p:spPr>
            <a:xfrm rot="1308085">
              <a:off x="3318485" y="3786002"/>
              <a:ext cx="8078" cy="81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50"/>
            <p:cNvSpPr/>
            <p:nvPr/>
          </p:nvSpPr>
          <p:spPr>
            <a:xfrm rot="-904109">
              <a:off x="3346452" y="3786008"/>
              <a:ext cx="8078" cy="810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50"/>
            <p:cNvSpPr/>
            <p:nvPr/>
          </p:nvSpPr>
          <p:spPr>
            <a:xfrm rot="5400000">
              <a:off x="3330150" y="3819350"/>
              <a:ext cx="8100" cy="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50"/>
            <p:cNvSpPr/>
            <p:nvPr/>
          </p:nvSpPr>
          <p:spPr>
            <a:xfrm>
              <a:off x="3446750" y="3783225"/>
              <a:ext cx="8100" cy="9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50"/>
            <p:cNvSpPr/>
            <p:nvPr/>
          </p:nvSpPr>
          <p:spPr>
            <a:xfrm rot="5400000">
              <a:off x="3461850" y="37680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50"/>
            <p:cNvSpPr/>
            <p:nvPr/>
          </p:nvSpPr>
          <p:spPr>
            <a:xfrm rot="5400000">
              <a:off x="3461850" y="38094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50"/>
            <p:cNvSpPr/>
            <p:nvPr/>
          </p:nvSpPr>
          <p:spPr>
            <a:xfrm rot="5400000">
              <a:off x="3461850" y="3850875"/>
              <a:ext cx="8100" cy="38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0" name="Google Shape;5530;p50"/>
          <p:cNvGrpSpPr/>
          <p:nvPr/>
        </p:nvGrpSpPr>
        <p:grpSpPr>
          <a:xfrm>
            <a:off x="1873050" y="2674075"/>
            <a:ext cx="180600" cy="180600"/>
            <a:chOff x="1482650" y="3318500"/>
            <a:chExt cx="180600" cy="180600"/>
          </a:xfrm>
        </p:grpSpPr>
        <p:sp>
          <p:nvSpPr>
            <p:cNvPr id="5531" name="Google Shape;5531;p50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50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50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50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5" name="Google Shape;5535;p50"/>
          <p:cNvSpPr txBox="1"/>
          <p:nvPr/>
        </p:nvSpPr>
        <p:spPr>
          <a:xfrm>
            <a:off x="5878425" y="445025"/>
            <a:ext cx="31125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Give links and data “meaningful names”:</a:t>
            </a:r>
            <a:br>
              <a:rPr lang="en" sz="1800">
                <a:solidFill>
                  <a:srgbClr val="FF00FF"/>
                </a:solidFill>
              </a:rPr>
            </a:br>
            <a:r>
              <a:rPr b="1" lang="en" sz="1800">
                <a:solidFill>
                  <a:srgbClr val="FF00FF"/>
                </a:solidFill>
              </a:rPr>
              <a:t>ontologies </a:t>
            </a:r>
            <a:r>
              <a:rPr lang="en" sz="1800">
                <a:solidFill>
                  <a:srgbClr val="FF00FF"/>
                </a:solidFill>
              </a:rPr>
              <a:t>&amp; </a:t>
            </a:r>
            <a:r>
              <a:rPr b="1" lang="en" sz="1800">
                <a:solidFill>
                  <a:srgbClr val="FF00FF"/>
                </a:solidFill>
              </a:rPr>
              <a:t>standards 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wdt:P1429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schema:spouse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dc:subject</a:t>
            </a:r>
            <a:endParaRPr sz="1800">
              <a:solidFill>
                <a:srgbClr val="FF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○"/>
            </a:pPr>
            <a:r>
              <a:rPr lang="en" sz="1800">
                <a:solidFill>
                  <a:srgbClr val="FF00FF"/>
                </a:solidFill>
              </a:rPr>
              <a:t>…</a:t>
            </a: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= </a:t>
            </a:r>
            <a:r>
              <a:rPr b="1" i="1" lang="en" sz="1800">
                <a:solidFill>
                  <a:srgbClr val="FF00FF"/>
                </a:solidFill>
              </a:rPr>
              <a:t>namespaces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536" name="Google Shape;5536;p50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wdt:P1429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537" name="Google Shape;5537;p50"/>
          <p:cNvSpPr txBox="1"/>
          <p:nvPr/>
        </p:nvSpPr>
        <p:spPr>
          <a:xfrm rot="-1987161">
            <a:off x="3753461" y="1845479"/>
            <a:ext cx="860383" cy="140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</a:rPr>
              <a:t>schema:spouse</a:t>
            </a:r>
            <a:endParaRPr sz="600">
              <a:solidFill>
                <a:srgbClr val="595959"/>
              </a:solidFill>
            </a:endParaRPr>
          </a:p>
        </p:txBody>
      </p:sp>
      <p:sp>
        <p:nvSpPr>
          <p:cNvPr id="5538" name="Google Shape;5538;p50"/>
          <p:cNvSpPr txBox="1"/>
          <p:nvPr/>
        </p:nvSpPr>
        <p:spPr>
          <a:xfrm rot="133077">
            <a:off x="3465847" y="2501201"/>
            <a:ext cx="860445" cy="141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dc:subject</a:t>
            </a:r>
            <a:endParaRPr sz="900">
              <a:solidFill>
                <a:srgbClr val="595959"/>
              </a:solidFill>
            </a:endParaRPr>
          </a:p>
        </p:txBody>
      </p:sp>
      <p:grpSp>
        <p:nvGrpSpPr>
          <p:cNvPr id="5539" name="Google Shape;5539;p50"/>
          <p:cNvGrpSpPr/>
          <p:nvPr/>
        </p:nvGrpSpPr>
        <p:grpSpPr>
          <a:xfrm>
            <a:off x="641237" y="3778725"/>
            <a:ext cx="1494713" cy="942288"/>
            <a:chOff x="641237" y="3778725"/>
            <a:chExt cx="1494713" cy="942288"/>
          </a:xfrm>
        </p:grpSpPr>
        <p:grpSp>
          <p:nvGrpSpPr>
            <p:cNvPr id="5540" name="Google Shape;5540;p50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5541" name="Google Shape;5541;p50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2" name="Google Shape;5542;p50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3" name="Google Shape;5543;p50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4" name="Google Shape;5544;p50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5" name="Google Shape;5545;p50"/>
            <p:cNvGrpSpPr/>
            <p:nvPr/>
          </p:nvGrpSpPr>
          <p:grpSpPr>
            <a:xfrm>
              <a:off x="673646" y="4511763"/>
              <a:ext cx="180610" cy="118212"/>
              <a:chOff x="3262175" y="3748708"/>
              <a:chExt cx="294825" cy="192967"/>
            </a:xfrm>
          </p:grpSpPr>
          <p:sp>
            <p:nvSpPr>
              <p:cNvPr id="5546" name="Google Shape;5546;p50"/>
              <p:cNvSpPr/>
              <p:nvPr/>
            </p:nvSpPr>
            <p:spPr>
              <a:xfrm>
                <a:off x="3262175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7" name="Google Shape;5547;p50"/>
              <p:cNvSpPr/>
              <p:nvPr/>
            </p:nvSpPr>
            <p:spPr>
              <a:xfrm>
                <a:off x="3407900" y="3761075"/>
                <a:ext cx="149100" cy="1806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8" name="Google Shape;5548;p50"/>
              <p:cNvSpPr/>
              <p:nvPr/>
            </p:nvSpPr>
            <p:spPr>
              <a:xfrm rot="166329">
                <a:off x="3268575" y="3757732"/>
                <a:ext cx="142667" cy="17688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9" name="Google Shape;5549;p50"/>
              <p:cNvSpPr/>
              <p:nvPr/>
            </p:nvSpPr>
            <p:spPr>
              <a:xfrm rot="-183466">
                <a:off x="3407825" y="3757982"/>
                <a:ext cx="140600" cy="172484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0" name="Google Shape;5550;p50"/>
              <p:cNvSpPr/>
              <p:nvPr/>
            </p:nvSpPr>
            <p:spPr>
              <a:xfrm rot="299847">
                <a:off x="3289860" y="3756231"/>
                <a:ext cx="134311" cy="169488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1" name="Google Shape;5551;p50"/>
              <p:cNvSpPr/>
              <p:nvPr/>
            </p:nvSpPr>
            <p:spPr>
              <a:xfrm rot="-373257">
                <a:off x="3411963" y="3755083"/>
                <a:ext cx="127350" cy="16544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2" name="Google Shape;5552;p50"/>
              <p:cNvSpPr/>
              <p:nvPr/>
            </p:nvSpPr>
            <p:spPr>
              <a:xfrm>
                <a:off x="3403050" y="3756325"/>
                <a:ext cx="19800" cy="179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3" name="Google Shape;5553;p50"/>
              <p:cNvSpPr/>
              <p:nvPr/>
            </p:nvSpPr>
            <p:spPr>
              <a:xfrm rot="1308085">
                <a:off x="3318485" y="3786002"/>
                <a:ext cx="8078" cy="81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4" name="Google Shape;5554;p50"/>
              <p:cNvSpPr/>
              <p:nvPr/>
            </p:nvSpPr>
            <p:spPr>
              <a:xfrm rot="-904109">
                <a:off x="3346452" y="3786008"/>
                <a:ext cx="8078" cy="810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5" name="Google Shape;5555;p50"/>
              <p:cNvSpPr/>
              <p:nvPr/>
            </p:nvSpPr>
            <p:spPr>
              <a:xfrm rot="5400000">
                <a:off x="3330150" y="3819350"/>
                <a:ext cx="8100" cy="36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6" name="Google Shape;5556;p50"/>
              <p:cNvSpPr/>
              <p:nvPr/>
            </p:nvSpPr>
            <p:spPr>
              <a:xfrm>
                <a:off x="3446750" y="3783225"/>
                <a:ext cx="8100" cy="90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7" name="Google Shape;5557;p50"/>
              <p:cNvSpPr/>
              <p:nvPr/>
            </p:nvSpPr>
            <p:spPr>
              <a:xfrm rot="5400000">
                <a:off x="3461850" y="37680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8" name="Google Shape;5558;p50"/>
              <p:cNvSpPr/>
              <p:nvPr/>
            </p:nvSpPr>
            <p:spPr>
              <a:xfrm rot="5400000">
                <a:off x="3461850" y="38094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9" name="Google Shape;5559;p50"/>
              <p:cNvSpPr/>
              <p:nvPr/>
            </p:nvSpPr>
            <p:spPr>
              <a:xfrm rot="5400000">
                <a:off x="3461850" y="3850875"/>
                <a:ext cx="8100" cy="38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60" name="Google Shape;5560;p50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561" name="Google Shape;5561;p50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562" name="Google Shape;5562;p50"/>
            <p:cNvSpPr txBox="1"/>
            <p:nvPr/>
          </p:nvSpPr>
          <p:spPr>
            <a:xfrm>
              <a:off x="944650" y="4420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book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5563" name="Google Shape;5563;p50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5564" name="Google Shape;5564;p50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5" name="Google Shape;5565;p50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6" name="Google Shape;5566;p50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7" name="Google Shape;5567;p50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8" name="Google Shape;5568;p50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9" name="Google Shape;5569;p50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0" name="Google Shape;5570;p50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1" name="Google Shape;5571;p50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2" name="Google Shape;5572;p50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3" name="Google Shape;5573;p50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4" name="Google Shape;5574;p50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5" name="Google Shape;5575;p50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6" name="Google Shape;5576;p50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7" name="Google Shape;5577;p50"/>
          <p:cNvGrpSpPr/>
          <p:nvPr/>
        </p:nvGrpSpPr>
        <p:grpSpPr>
          <a:xfrm>
            <a:off x="3100862" y="3076319"/>
            <a:ext cx="249875" cy="243224"/>
            <a:chOff x="1348300" y="2276619"/>
            <a:chExt cx="249875" cy="243224"/>
          </a:xfrm>
        </p:grpSpPr>
        <p:sp>
          <p:nvSpPr>
            <p:cNvPr id="5578" name="Google Shape;5578;p5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5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5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5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5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5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5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5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5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5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5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5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5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1" name="Google Shape;5591;p50"/>
          <p:cNvGrpSpPr/>
          <p:nvPr/>
        </p:nvGrpSpPr>
        <p:grpSpPr>
          <a:xfrm>
            <a:off x="3370650" y="2479406"/>
            <a:ext cx="249875" cy="243224"/>
            <a:chOff x="1348300" y="2276619"/>
            <a:chExt cx="249875" cy="243224"/>
          </a:xfrm>
        </p:grpSpPr>
        <p:sp>
          <p:nvSpPr>
            <p:cNvPr id="5592" name="Google Shape;5592;p5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3" name="Google Shape;5593;p5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5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5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5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5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5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5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5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5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5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5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5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5" name="Google Shape;5605;p50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5606" name="Google Shape;5606;p50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50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50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50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50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50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50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50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50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50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50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50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50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22" name="Shape 5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3" name="Google Shape;5623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philportal.de/philfinder (FID Philosophie)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24" name="Google Shape;5624;p51"/>
          <p:cNvSpPr txBox="1"/>
          <p:nvPr/>
        </p:nvSpPr>
        <p:spPr>
          <a:xfrm>
            <a:off x="311700" y="1075500"/>
            <a:ext cx="83463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DFG LIS FID funding project (2 coordinators/managers, 2 developers)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University Library of Cologne + Cologne Center for eHumanities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Infrastructure project: there are several FIDs at different libraries all over Germany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Each FID focuses on one specific discipline (or similar disciplines)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Our focus is philosophy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we do there…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Generally support literature research via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https://philportal.de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Provide licensed e-books: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https://philportal.de/ebooks/series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New: host journals to support open access publishing: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e.g.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Try to link different resources to provide a quick entry for literature research: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https://philportal.de/philfinder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8" name="Shape 5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9" name="Google Shape;5629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philportal.de/philfinder (FID Philosophie)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30" name="Google Shape;5630;p52"/>
          <p:cNvSpPr txBox="1"/>
          <p:nvPr/>
        </p:nvSpPr>
        <p:spPr>
          <a:xfrm>
            <a:off x="1428150" y="1759050"/>
            <a:ext cx="6287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https://philportal.de/philfinder</a:t>
            </a:r>
            <a:endParaRPr sz="2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4" name="Shape 5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5" name="Google Shape;56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6" name="Google Shape;56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7" name="Google Shape;5637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38" name="Google Shape;5638;p53"/>
          <p:cNvSpPr txBox="1"/>
          <p:nvPr/>
        </p:nvSpPr>
        <p:spPr>
          <a:xfrm>
            <a:off x="4799763" y="3200150"/>
            <a:ext cx="3175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https://www.dnb.de/EN/gnd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732406" y="4901130"/>
            <a:ext cx="41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The (World Wide) Web *1989/1990/1991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>
            <a:stCxn id="89" idx="5"/>
            <a:endCxn id="91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>
            <a:stCxn id="89" idx="7"/>
            <a:endCxn id="90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>
            <a:stCxn id="90" idx="6"/>
            <a:endCxn id="93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>
            <a:stCxn id="92" idx="0"/>
            <a:endCxn id="93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stCxn id="91" idx="7"/>
            <a:endCxn id="90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>
            <a:stCxn id="89" idx="6"/>
            <a:endCxn id="93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>
            <a:stCxn id="91" idx="6"/>
            <a:endCxn id="93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>
            <a:stCxn id="91" idx="6"/>
            <a:endCxn id="92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102" idx="5"/>
            <a:endCxn id="104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>
            <a:stCxn id="102" idx="7"/>
            <a:endCxn id="103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>
            <a:stCxn id="103" idx="6"/>
            <a:endCxn id="106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>
            <a:stCxn id="105" idx="0"/>
            <a:endCxn id="106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104" idx="7"/>
            <a:endCxn id="103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2" idx="6"/>
            <a:endCxn id="106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stCxn id="104" idx="6"/>
            <a:endCxn id="106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104" idx="5"/>
            <a:endCxn id="105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>
            <a:stCxn id="115" idx="5"/>
            <a:endCxn id="117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stCxn id="115" idx="7"/>
            <a:endCxn id="116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stCxn id="116" idx="6"/>
            <a:endCxn id="119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stCxn id="118" idx="0"/>
            <a:endCxn id="119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stCxn id="117" idx="7"/>
            <a:endCxn id="116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>
            <a:stCxn id="115" idx="6"/>
            <a:endCxn id="119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>
            <a:stCxn id="117" idx="6"/>
            <a:endCxn id="119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17" idx="5"/>
            <a:endCxn id="118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90" idx="7"/>
            <a:endCxn id="103" idx="3"/>
          </p:cNvCxnSpPr>
          <p:nvPr/>
        </p:nvCxnSpPr>
        <p:spPr>
          <a:xfrm flipH="1" rot="10800000">
            <a:off x="2614756" y="1757194"/>
            <a:ext cx="1878600" cy="52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92" idx="5"/>
            <a:endCxn id="115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92" idx="6"/>
            <a:endCxn id="105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05" idx="5"/>
            <a:endCxn id="119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91" idx="5"/>
            <a:endCxn id="115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93" idx="6"/>
            <a:endCxn id="104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93" idx="7"/>
            <a:endCxn id="102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89" idx="6"/>
            <a:endCxn id="102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04" idx="4"/>
            <a:endCxn id="115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2" name="Shape 5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3" name="Google Shape;56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4" name="Google Shape;564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5" name="Google Shape;5645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46" name="Google Shape;5646;p54"/>
          <p:cNvSpPr txBox="1"/>
          <p:nvPr/>
        </p:nvSpPr>
        <p:spPr>
          <a:xfrm>
            <a:off x="4799763" y="3200150"/>
            <a:ext cx="3175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https://www.dnb.de/EN/gnd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647" name="Google Shape;5647;p54"/>
          <p:cNvSpPr txBox="1"/>
          <p:nvPr/>
        </p:nvSpPr>
        <p:spPr>
          <a:xfrm>
            <a:off x="4799763" y="3504950"/>
            <a:ext cx="3175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= an </a:t>
            </a:r>
            <a:r>
              <a:rPr b="1" i="1" lang="en" sz="1800">
                <a:solidFill>
                  <a:srgbClr val="FF00FF"/>
                </a:solidFill>
              </a:rPr>
              <a:t>authority file</a:t>
            </a:r>
            <a:endParaRPr b="1" i="1"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1" name="Shape 5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2" name="Google Shape;56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3" name="Google Shape;56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4" name="Google Shape;5654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55" name="Google Shape;5655;p55"/>
          <p:cNvSpPr txBox="1"/>
          <p:nvPr/>
        </p:nvSpPr>
        <p:spPr>
          <a:xfrm>
            <a:off x="4799763" y="3200150"/>
            <a:ext cx="3175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https://www.dnb.de/EN/gnd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656" name="Google Shape;5656;p55"/>
          <p:cNvSpPr txBox="1"/>
          <p:nvPr/>
        </p:nvSpPr>
        <p:spPr>
          <a:xfrm>
            <a:off x="4799763" y="3504950"/>
            <a:ext cx="3175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= an </a:t>
            </a:r>
            <a:r>
              <a:rPr b="1" i="1" lang="en" sz="1800">
                <a:solidFill>
                  <a:srgbClr val="FF00FF"/>
                </a:solidFill>
              </a:rPr>
              <a:t>authority file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657" name="Google Shape;5657;p55"/>
          <p:cNvSpPr txBox="1"/>
          <p:nvPr/>
        </p:nvSpPr>
        <p:spPr>
          <a:xfrm>
            <a:off x="4832125" y="501050"/>
            <a:ext cx="41925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=&gt; provides identifiers that can be used to unambiguously refer to individual entities or types</a:t>
            </a:r>
            <a:endParaRPr sz="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1" name="Shape 5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" name="Google Shape;5662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XYZ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663" name="Google Shape;56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167" y="1869550"/>
            <a:ext cx="830950" cy="9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4" name="Google Shape;5664;p56"/>
          <p:cNvSpPr txBox="1"/>
          <p:nvPr/>
        </p:nvSpPr>
        <p:spPr>
          <a:xfrm>
            <a:off x="5912725" y="1058200"/>
            <a:ext cx="1313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(LCNAF)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65" name="Google Shape;566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825" y="3262056"/>
            <a:ext cx="13144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6" name="Google Shape;566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600" y="1209499"/>
            <a:ext cx="1728736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7" name="Google Shape;5667;p56"/>
          <p:cNvSpPr txBox="1"/>
          <p:nvPr/>
        </p:nvSpPr>
        <p:spPr>
          <a:xfrm>
            <a:off x="5947225" y="3059350"/>
            <a:ext cx="1313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(VIAF)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668" name="Google Shape;5668;p56"/>
          <p:cNvCxnSpPr>
            <a:endCxn id="5664" idx="1"/>
          </p:cNvCxnSpPr>
          <p:nvPr/>
        </p:nvCxnSpPr>
        <p:spPr>
          <a:xfrm flipH="1" rot="10800000">
            <a:off x="3920425" y="1425550"/>
            <a:ext cx="1992300" cy="676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9" name="Google Shape;5669;p56"/>
          <p:cNvCxnSpPr/>
          <p:nvPr/>
        </p:nvCxnSpPr>
        <p:spPr>
          <a:xfrm>
            <a:off x="4125500" y="2365875"/>
            <a:ext cx="18684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0" name="Google Shape;5670;p56"/>
          <p:cNvCxnSpPr/>
          <p:nvPr/>
        </p:nvCxnSpPr>
        <p:spPr>
          <a:xfrm>
            <a:off x="4029025" y="2644500"/>
            <a:ext cx="2045700" cy="792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71" name="Google Shape;5671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038" y="1949923"/>
            <a:ext cx="1314450" cy="837962"/>
          </a:xfrm>
          <a:prstGeom prst="rect">
            <a:avLst/>
          </a:prstGeom>
          <a:noFill/>
          <a:ln>
            <a:noFill/>
          </a:ln>
        </p:spPr>
      </p:pic>
      <p:sp>
        <p:nvSpPr>
          <p:cNvPr id="5672" name="Google Shape;5672;p56"/>
          <p:cNvSpPr txBox="1"/>
          <p:nvPr/>
        </p:nvSpPr>
        <p:spPr>
          <a:xfrm rot="-503126">
            <a:off x="3826126" y="544074"/>
            <a:ext cx="4350914" cy="61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FF"/>
                </a:solidFill>
              </a:rPr>
              <a:t>GND is not the only authority file!</a:t>
            </a:r>
            <a:endParaRPr sz="2000">
              <a:solidFill>
                <a:srgbClr val="FF00FF"/>
              </a:solidFill>
            </a:endParaRPr>
          </a:p>
        </p:txBody>
      </p:sp>
      <p:pic>
        <p:nvPicPr>
          <p:cNvPr id="5673" name="Google Shape;5673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7" name="Shape 5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8" name="Google Shape;5678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79" name="Google Shape;5679;p57"/>
          <p:cNvSpPr/>
          <p:nvPr/>
        </p:nvSpPr>
        <p:spPr>
          <a:xfrm>
            <a:off x="1600988" y="1358375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0" name="Google Shape;5680;p57"/>
          <p:cNvSpPr/>
          <p:nvPr/>
        </p:nvSpPr>
        <p:spPr>
          <a:xfrm>
            <a:off x="4052213" y="2169300"/>
            <a:ext cx="3490800" cy="16158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1" name="Google Shape;56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37" y="1721325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2" name="Google Shape;56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437" y="2235825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3" name="Google Shape;5683;p57"/>
          <p:cNvSpPr txBox="1"/>
          <p:nvPr/>
        </p:nvSpPr>
        <p:spPr>
          <a:xfrm>
            <a:off x="4691825" y="3782100"/>
            <a:ext cx="22116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Librarian focus</a:t>
            </a: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German focus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7" name="Shape 5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8" name="Google Shape;5688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(+ GND)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89" name="Google Shape;5689;p58"/>
          <p:cNvSpPr/>
          <p:nvPr/>
        </p:nvSpPr>
        <p:spPr>
          <a:xfrm>
            <a:off x="1600988" y="1358375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0" name="Google Shape;5690;p58"/>
          <p:cNvSpPr/>
          <p:nvPr/>
        </p:nvSpPr>
        <p:spPr>
          <a:xfrm>
            <a:off x="4052213" y="2169300"/>
            <a:ext cx="3490800" cy="16158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1" name="Google Shape;56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37" y="1721325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2" name="Google Shape;569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437" y="2235825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3" name="Google Shape;5693;p58"/>
          <p:cNvSpPr/>
          <p:nvPr/>
        </p:nvSpPr>
        <p:spPr>
          <a:xfrm>
            <a:off x="1683088" y="1443438"/>
            <a:ext cx="4883300" cy="2236300"/>
          </a:xfrm>
          <a:custGeom>
            <a:rect b="b" l="l" r="r" t="t"/>
            <a:pathLst>
              <a:path extrusionOk="0" h="89452" w="195332">
                <a:moveTo>
                  <a:pt x="0" y="45252"/>
                </a:moveTo>
                <a:cubicBezTo>
                  <a:pt x="6519" y="34385"/>
                  <a:pt x="15982" y="25366"/>
                  <a:pt x="25718" y="17254"/>
                </a:cubicBezTo>
                <a:cubicBezTo>
                  <a:pt x="28779" y="14704"/>
                  <a:pt x="32991" y="13840"/>
                  <a:pt x="36136" y="11394"/>
                </a:cubicBezTo>
                <a:cubicBezTo>
                  <a:pt x="37562" y="10285"/>
                  <a:pt x="40694" y="6658"/>
                  <a:pt x="40694" y="8464"/>
                </a:cubicBezTo>
                <a:cubicBezTo>
                  <a:pt x="40694" y="14129"/>
                  <a:pt x="34023" y="17622"/>
                  <a:pt x="30602" y="22138"/>
                </a:cubicBezTo>
                <a:cubicBezTo>
                  <a:pt x="24012" y="30837"/>
                  <a:pt x="17672" y="40213"/>
                  <a:pt x="8790" y="46554"/>
                </a:cubicBezTo>
                <a:cubicBezTo>
                  <a:pt x="5902" y="48616"/>
                  <a:pt x="2047" y="53813"/>
                  <a:pt x="4557" y="56321"/>
                </a:cubicBezTo>
                <a:cubicBezTo>
                  <a:pt x="7893" y="59655"/>
                  <a:pt x="13624" y="53354"/>
                  <a:pt x="17580" y="50786"/>
                </a:cubicBezTo>
                <a:cubicBezTo>
                  <a:pt x="29746" y="42889"/>
                  <a:pt x="39974" y="31994"/>
                  <a:pt x="48833" y="20510"/>
                </a:cubicBezTo>
                <a:cubicBezTo>
                  <a:pt x="69236" y="-5939"/>
                  <a:pt x="33963" y="40324"/>
                  <a:pt x="55344" y="11394"/>
                </a:cubicBezTo>
                <a:cubicBezTo>
                  <a:pt x="56621" y="9666"/>
                  <a:pt x="59380" y="4753"/>
                  <a:pt x="59902" y="6837"/>
                </a:cubicBezTo>
                <a:cubicBezTo>
                  <a:pt x="60962" y="11071"/>
                  <a:pt x="54951" y="14028"/>
                  <a:pt x="52414" y="17580"/>
                </a:cubicBezTo>
                <a:cubicBezTo>
                  <a:pt x="45418" y="27374"/>
                  <a:pt x="39653" y="38300"/>
                  <a:pt x="36136" y="49810"/>
                </a:cubicBezTo>
                <a:cubicBezTo>
                  <a:pt x="34233" y="56038"/>
                  <a:pt x="31553" y="62061"/>
                  <a:pt x="28323" y="67715"/>
                </a:cubicBezTo>
                <a:cubicBezTo>
                  <a:pt x="27440" y="69260"/>
                  <a:pt x="26233" y="70602"/>
                  <a:pt x="25067" y="71947"/>
                </a:cubicBezTo>
                <a:cubicBezTo>
                  <a:pt x="24313" y="72817"/>
                  <a:pt x="22659" y="74421"/>
                  <a:pt x="23440" y="73575"/>
                </a:cubicBezTo>
                <a:cubicBezTo>
                  <a:pt x="37063" y="58819"/>
                  <a:pt x="48948" y="42525"/>
                  <a:pt x="60878" y="26370"/>
                </a:cubicBezTo>
                <a:cubicBezTo>
                  <a:pt x="65391" y="20259"/>
                  <a:pt x="69762" y="14035"/>
                  <a:pt x="74552" y="8139"/>
                </a:cubicBezTo>
                <a:cubicBezTo>
                  <a:pt x="77020" y="5101"/>
                  <a:pt x="79102" y="0"/>
                  <a:pt x="83016" y="0"/>
                </a:cubicBezTo>
                <a:cubicBezTo>
                  <a:pt x="85968" y="0"/>
                  <a:pt x="81508" y="5723"/>
                  <a:pt x="80412" y="8464"/>
                </a:cubicBezTo>
                <a:cubicBezTo>
                  <a:pt x="77919" y="14695"/>
                  <a:pt x="77879" y="14680"/>
                  <a:pt x="75203" y="20835"/>
                </a:cubicBezTo>
                <a:cubicBezTo>
                  <a:pt x="69135" y="34791"/>
                  <a:pt x="63954" y="49147"/>
                  <a:pt x="57297" y="62832"/>
                </a:cubicBezTo>
                <a:cubicBezTo>
                  <a:pt x="55236" y="67069"/>
                  <a:pt x="53287" y="71434"/>
                  <a:pt x="50461" y="75203"/>
                </a:cubicBezTo>
                <a:cubicBezTo>
                  <a:pt x="49125" y="76985"/>
                  <a:pt x="44749" y="81828"/>
                  <a:pt x="45577" y="79761"/>
                </a:cubicBezTo>
                <a:cubicBezTo>
                  <a:pt x="49401" y="70212"/>
                  <a:pt x="59270" y="64373"/>
                  <a:pt x="66738" y="57298"/>
                </a:cubicBezTo>
                <a:cubicBezTo>
                  <a:pt x="76656" y="47902"/>
                  <a:pt x="86486" y="38413"/>
                  <a:pt x="96364" y="28974"/>
                </a:cubicBezTo>
                <a:cubicBezTo>
                  <a:pt x="101859" y="23724"/>
                  <a:pt x="107430" y="18451"/>
                  <a:pt x="111990" y="12371"/>
                </a:cubicBezTo>
                <a:cubicBezTo>
                  <a:pt x="113509" y="10346"/>
                  <a:pt x="114622" y="8046"/>
                  <a:pt x="115897" y="5860"/>
                </a:cubicBezTo>
                <a:cubicBezTo>
                  <a:pt x="116779" y="4349"/>
                  <a:pt x="118789" y="-424"/>
                  <a:pt x="118501" y="1302"/>
                </a:cubicBezTo>
                <a:cubicBezTo>
                  <a:pt x="116186" y="15197"/>
                  <a:pt x="108475" y="27632"/>
                  <a:pt x="103200" y="40694"/>
                </a:cubicBezTo>
                <a:cubicBezTo>
                  <a:pt x="100596" y="47142"/>
                  <a:pt x="98873" y="54086"/>
                  <a:pt x="95062" y="59902"/>
                </a:cubicBezTo>
                <a:cubicBezTo>
                  <a:pt x="91541" y="65276"/>
                  <a:pt x="87503" y="70308"/>
                  <a:pt x="83342" y="75203"/>
                </a:cubicBezTo>
                <a:cubicBezTo>
                  <a:pt x="81956" y="76834"/>
                  <a:pt x="80323" y="78610"/>
                  <a:pt x="80086" y="80737"/>
                </a:cubicBezTo>
                <a:cubicBezTo>
                  <a:pt x="79989" y="81607"/>
                  <a:pt x="79018" y="83806"/>
                  <a:pt x="79760" y="83342"/>
                </a:cubicBezTo>
                <a:cubicBezTo>
                  <a:pt x="85192" y="79946"/>
                  <a:pt x="87860" y="73413"/>
                  <a:pt x="91806" y="68366"/>
                </a:cubicBezTo>
                <a:cubicBezTo>
                  <a:pt x="101473" y="56002"/>
                  <a:pt x="110774" y="43344"/>
                  <a:pt x="120780" y="31253"/>
                </a:cubicBezTo>
                <a:cubicBezTo>
                  <a:pt x="124675" y="26546"/>
                  <a:pt x="127947" y="21316"/>
                  <a:pt x="130872" y="15952"/>
                </a:cubicBezTo>
                <a:cubicBezTo>
                  <a:pt x="131781" y="14285"/>
                  <a:pt x="133054" y="12814"/>
                  <a:pt x="133802" y="11069"/>
                </a:cubicBezTo>
                <a:cubicBezTo>
                  <a:pt x="134230" y="10071"/>
                  <a:pt x="135413" y="7434"/>
                  <a:pt x="135756" y="8464"/>
                </a:cubicBezTo>
                <a:cubicBezTo>
                  <a:pt x="140991" y="24169"/>
                  <a:pt x="129388" y="41095"/>
                  <a:pt x="123710" y="56646"/>
                </a:cubicBezTo>
                <a:cubicBezTo>
                  <a:pt x="120909" y="64319"/>
                  <a:pt x="118565" y="72161"/>
                  <a:pt x="115571" y="79761"/>
                </a:cubicBezTo>
                <a:cubicBezTo>
                  <a:pt x="114273" y="83057"/>
                  <a:pt x="113858" y="90785"/>
                  <a:pt x="110688" y="89202"/>
                </a:cubicBezTo>
                <a:cubicBezTo>
                  <a:pt x="109603" y="88660"/>
                  <a:pt x="110903" y="86753"/>
                  <a:pt x="111339" y="85621"/>
                </a:cubicBezTo>
                <a:cubicBezTo>
                  <a:pt x="112977" y="81362"/>
                  <a:pt x="115005" y="77251"/>
                  <a:pt x="117199" y="73250"/>
                </a:cubicBezTo>
                <a:cubicBezTo>
                  <a:pt x="123345" y="62042"/>
                  <a:pt x="133379" y="53442"/>
                  <a:pt x="141941" y="43950"/>
                </a:cubicBezTo>
                <a:cubicBezTo>
                  <a:pt x="147628" y="37645"/>
                  <a:pt x="153024" y="31047"/>
                  <a:pt x="157893" y="24091"/>
                </a:cubicBezTo>
                <a:cubicBezTo>
                  <a:pt x="159464" y="21847"/>
                  <a:pt x="160514" y="15317"/>
                  <a:pt x="162451" y="17254"/>
                </a:cubicBezTo>
                <a:cubicBezTo>
                  <a:pt x="165244" y="20047"/>
                  <a:pt x="160565" y="24944"/>
                  <a:pt x="159196" y="28649"/>
                </a:cubicBezTo>
                <a:cubicBezTo>
                  <a:pt x="156744" y="35285"/>
                  <a:pt x="153945" y="41796"/>
                  <a:pt x="151708" y="48508"/>
                </a:cubicBezTo>
                <a:cubicBezTo>
                  <a:pt x="149053" y="56473"/>
                  <a:pt x="149278" y="65415"/>
                  <a:pt x="145522" y="72924"/>
                </a:cubicBezTo>
                <a:cubicBezTo>
                  <a:pt x="144539" y="74889"/>
                  <a:pt x="145441" y="79110"/>
                  <a:pt x="143244" y="79110"/>
                </a:cubicBezTo>
                <a:cubicBezTo>
                  <a:pt x="142573" y="79110"/>
                  <a:pt x="143186" y="78358"/>
                  <a:pt x="143569" y="77807"/>
                </a:cubicBezTo>
                <a:cubicBezTo>
                  <a:pt x="147440" y="72241"/>
                  <a:pt x="152126" y="67284"/>
                  <a:pt x="156591" y="62181"/>
                </a:cubicBezTo>
                <a:cubicBezTo>
                  <a:pt x="162451" y="55484"/>
                  <a:pt x="168369" y="48697"/>
                  <a:pt x="172869" y="41020"/>
                </a:cubicBezTo>
                <a:cubicBezTo>
                  <a:pt x="174759" y="37796"/>
                  <a:pt x="176315" y="34378"/>
                  <a:pt x="177752" y="30928"/>
                </a:cubicBezTo>
                <a:cubicBezTo>
                  <a:pt x="178163" y="29941"/>
                  <a:pt x="179054" y="26929"/>
                  <a:pt x="179054" y="27998"/>
                </a:cubicBezTo>
                <a:cubicBezTo>
                  <a:pt x="179054" y="36639"/>
                  <a:pt x="175761" y="44965"/>
                  <a:pt x="173846" y="53391"/>
                </a:cubicBezTo>
                <a:cubicBezTo>
                  <a:pt x="173291" y="55834"/>
                  <a:pt x="172212" y="58132"/>
                  <a:pt x="171567" y="60553"/>
                </a:cubicBezTo>
                <a:cubicBezTo>
                  <a:pt x="171172" y="62036"/>
                  <a:pt x="169600" y="65901"/>
                  <a:pt x="170916" y="65111"/>
                </a:cubicBezTo>
                <a:cubicBezTo>
                  <a:pt x="178416" y="60609"/>
                  <a:pt x="180684" y="50462"/>
                  <a:pt x="186868" y="44275"/>
                </a:cubicBezTo>
                <a:cubicBezTo>
                  <a:pt x="189065" y="42077"/>
                  <a:pt x="192747" y="42093"/>
                  <a:pt x="195332" y="40369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7" name="Shape 5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8" name="Google Shape;5698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∩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99" name="Google Shape;5699;p59"/>
          <p:cNvSpPr/>
          <p:nvPr/>
        </p:nvSpPr>
        <p:spPr>
          <a:xfrm>
            <a:off x="1600988" y="1358375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0" name="Google Shape;5700;p59"/>
          <p:cNvSpPr/>
          <p:nvPr/>
        </p:nvSpPr>
        <p:spPr>
          <a:xfrm>
            <a:off x="4052213" y="2169300"/>
            <a:ext cx="3490800" cy="16158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1" name="Google Shape;57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37" y="1721325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2" name="Google Shape;570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437" y="2235825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3" name="Google Shape;5703;p59"/>
          <p:cNvSpPr/>
          <p:nvPr/>
        </p:nvSpPr>
        <p:spPr>
          <a:xfrm>
            <a:off x="4141013" y="2217389"/>
            <a:ext cx="2516250" cy="1320925"/>
          </a:xfrm>
          <a:custGeom>
            <a:rect b="b" l="l" r="r" t="t"/>
            <a:pathLst>
              <a:path extrusionOk="0" h="52837" w="100650">
                <a:moveTo>
                  <a:pt x="0" y="32200"/>
                </a:moveTo>
                <a:cubicBezTo>
                  <a:pt x="4049" y="24099"/>
                  <a:pt x="13877" y="20389"/>
                  <a:pt x="19533" y="13317"/>
                </a:cubicBezTo>
                <a:cubicBezTo>
                  <a:pt x="21021" y="11456"/>
                  <a:pt x="23529" y="10675"/>
                  <a:pt x="25719" y="9736"/>
                </a:cubicBezTo>
                <a:cubicBezTo>
                  <a:pt x="26988" y="9192"/>
                  <a:pt x="30030" y="6806"/>
                  <a:pt x="28649" y="6806"/>
                </a:cubicBezTo>
                <a:cubicBezTo>
                  <a:pt x="25876" y="6806"/>
                  <a:pt x="25844" y="11590"/>
                  <a:pt x="24417" y="13968"/>
                </a:cubicBezTo>
                <a:cubicBezTo>
                  <a:pt x="21892" y="18176"/>
                  <a:pt x="19123" y="22268"/>
                  <a:pt x="15952" y="26014"/>
                </a:cubicBezTo>
                <a:cubicBezTo>
                  <a:pt x="12248" y="30391"/>
                  <a:pt x="3432" y="36937"/>
                  <a:pt x="7488" y="40989"/>
                </a:cubicBezTo>
                <a:cubicBezTo>
                  <a:pt x="9002" y="42502"/>
                  <a:pt x="11296" y="39000"/>
                  <a:pt x="13022" y="37734"/>
                </a:cubicBezTo>
                <a:cubicBezTo>
                  <a:pt x="19893" y="32695"/>
                  <a:pt x="27171" y="26976"/>
                  <a:pt x="30602" y="19177"/>
                </a:cubicBezTo>
                <a:cubicBezTo>
                  <a:pt x="31698" y="16686"/>
                  <a:pt x="32577" y="14091"/>
                  <a:pt x="33858" y="11690"/>
                </a:cubicBezTo>
                <a:cubicBezTo>
                  <a:pt x="34726" y="10062"/>
                  <a:pt x="36645" y="4970"/>
                  <a:pt x="36462" y="6806"/>
                </a:cubicBezTo>
                <a:cubicBezTo>
                  <a:pt x="35415" y="17294"/>
                  <a:pt x="30681" y="27084"/>
                  <a:pt x="27347" y="37083"/>
                </a:cubicBezTo>
                <a:cubicBezTo>
                  <a:pt x="26531" y="39530"/>
                  <a:pt x="25744" y="42033"/>
                  <a:pt x="24417" y="44245"/>
                </a:cubicBezTo>
                <a:cubicBezTo>
                  <a:pt x="23593" y="45619"/>
                  <a:pt x="21360" y="49878"/>
                  <a:pt x="22138" y="48477"/>
                </a:cubicBezTo>
                <a:cubicBezTo>
                  <a:pt x="28105" y="37738"/>
                  <a:pt x="34948" y="27506"/>
                  <a:pt x="41671" y="17224"/>
                </a:cubicBezTo>
                <a:cubicBezTo>
                  <a:pt x="43846" y="13898"/>
                  <a:pt x="46025" y="10560"/>
                  <a:pt x="48508" y="7457"/>
                </a:cubicBezTo>
                <a:cubicBezTo>
                  <a:pt x="49674" y="6000"/>
                  <a:pt x="52529" y="1198"/>
                  <a:pt x="51763" y="2900"/>
                </a:cubicBezTo>
                <a:cubicBezTo>
                  <a:pt x="46734" y="14075"/>
                  <a:pt x="41786" y="25300"/>
                  <a:pt x="37439" y="36757"/>
                </a:cubicBezTo>
                <a:cubicBezTo>
                  <a:pt x="35758" y="41187"/>
                  <a:pt x="29205" y="46755"/>
                  <a:pt x="32555" y="50105"/>
                </a:cubicBezTo>
                <a:cubicBezTo>
                  <a:pt x="35336" y="52886"/>
                  <a:pt x="38988" y="45492"/>
                  <a:pt x="41671" y="42617"/>
                </a:cubicBezTo>
                <a:cubicBezTo>
                  <a:pt x="49155" y="34598"/>
                  <a:pt x="52469" y="23459"/>
                  <a:pt x="56646" y="13317"/>
                </a:cubicBezTo>
                <a:cubicBezTo>
                  <a:pt x="57699" y="10759"/>
                  <a:pt x="59105" y="8358"/>
                  <a:pt x="60228" y="5830"/>
                </a:cubicBezTo>
                <a:cubicBezTo>
                  <a:pt x="60879" y="4366"/>
                  <a:pt x="61789" y="164"/>
                  <a:pt x="62506" y="1597"/>
                </a:cubicBezTo>
                <a:cubicBezTo>
                  <a:pt x="63696" y="3977"/>
                  <a:pt x="61654" y="6866"/>
                  <a:pt x="60879" y="9411"/>
                </a:cubicBezTo>
                <a:cubicBezTo>
                  <a:pt x="57422" y="20770"/>
                  <a:pt x="52385" y="31677"/>
                  <a:pt x="49810" y="43268"/>
                </a:cubicBezTo>
                <a:cubicBezTo>
                  <a:pt x="49125" y="46353"/>
                  <a:pt x="44575" y="50632"/>
                  <a:pt x="47205" y="52384"/>
                </a:cubicBezTo>
                <a:cubicBezTo>
                  <a:pt x="50986" y="54903"/>
                  <a:pt x="54150" y="46118"/>
                  <a:pt x="55995" y="41966"/>
                </a:cubicBezTo>
                <a:cubicBezTo>
                  <a:pt x="60578" y="31653"/>
                  <a:pt x="62760" y="20105"/>
                  <a:pt x="69018" y="10713"/>
                </a:cubicBezTo>
                <a:cubicBezTo>
                  <a:pt x="71074" y="7627"/>
                  <a:pt x="69608" y="1956"/>
                  <a:pt x="72924" y="295"/>
                </a:cubicBezTo>
                <a:cubicBezTo>
                  <a:pt x="76864" y="-1678"/>
                  <a:pt x="71714" y="9042"/>
                  <a:pt x="70645" y="13317"/>
                </a:cubicBezTo>
                <a:cubicBezTo>
                  <a:pt x="68761" y="20854"/>
                  <a:pt x="65762" y="28337"/>
                  <a:pt x="65762" y="36106"/>
                </a:cubicBezTo>
                <a:cubicBezTo>
                  <a:pt x="65762" y="38493"/>
                  <a:pt x="63421" y="42799"/>
                  <a:pt x="65762" y="43268"/>
                </a:cubicBezTo>
                <a:cubicBezTo>
                  <a:pt x="67806" y="43677"/>
                  <a:pt x="68823" y="40290"/>
                  <a:pt x="69669" y="38385"/>
                </a:cubicBezTo>
                <a:cubicBezTo>
                  <a:pt x="73613" y="29510"/>
                  <a:pt x="76117" y="20051"/>
                  <a:pt x="78784" y="10713"/>
                </a:cubicBezTo>
                <a:cubicBezTo>
                  <a:pt x="79677" y="7586"/>
                  <a:pt x="80107" y="470"/>
                  <a:pt x="83016" y="1923"/>
                </a:cubicBezTo>
                <a:cubicBezTo>
                  <a:pt x="85258" y="3042"/>
                  <a:pt x="83894" y="6916"/>
                  <a:pt x="83667" y="9411"/>
                </a:cubicBezTo>
                <a:cubicBezTo>
                  <a:pt x="82964" y="17148"/>
                  <a:pt x="79558" y="24470"/>
                  <a:pt x="78784" y="32200"/>
                </a:cubicBezTo>
                <a:cubicBezTo>
                  <a:pt x="78503" y="35007"/>
                  <a:pt x="79363" y="40905"/>
                  <a:pt x="82040" y="40013"/>
                </a:cubicBezTo>
                <a:cubicBezTo>
                  <a:pt x="84711" y="39123"/>
                  <a:pt x="84687" y="35043"/>
                  <a:pt x="85946" y="32525"/>
                </a:cubicBezTo>
                <a:cubicBezTo>
                  <a:pt x="87992" y="28433"/>
                  <a:pt x="90588" y="24367"/>
                  <a:pt x="91155" y="19828"/>
                </a:cubicBezTo>
                <a:cubicBezTo>
                  <a:pt x="91457" y="17408"/>
                  <a:pt x="92575" y="15123"/>
                  <a:pt x="93760" y="12992"/>
                </a:cubicBezTo>
                <a:cubicBezTo>
                  <a:pt x="94041" y="12486"/>
                  <a:pt x="95181" y="9547"/>
                  <a:pt x="95387" y="10062"/>
                </a:cubicBezTo>
                <a:cubicBezTo>
                  <a:pt x="97121" y="14396"/>
                  <a:pt x="95713" y="19393"/>
                  <a:pt x="95713" y="24061"/>
                </a:cubicBezTo>
                <a:cubicBezTo>
                  <a:pt x="95713" y="25692"/>
                  <a:pt x="94408" y="28944"/>
                  <a:pt x="96039" y="28944"/>
                </a:cubicBezTo>
                <a:cubicBezTo>
                  <a:pt x="101465" y="28944"/>
                  <a:pt x="100596" y="18743"/>
                  <a:pt x="100596" y="13317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7" name="Shape 5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8" name="Google Shape;5708;p60"/>
          <p:cNvSpPr/>
          <p:nvPr/>
        </p:nvSpPr>
        <p:spPr>
          <a:xfrm>
            <a:off x="1600988" y="1358375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9" name="Google Shape;5709;p60"/>
          <p:cNvSpPr/>
          <p:nvPr/>
        </p:nvSpPr>
        <p:spPr>
          <a:xfrm>
            <a:off x="4052213" y="2169300"/>
            <a:ext cx="3490800" cy="16158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0" name="Google Shape;57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37" y="1721325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1" name="Google Shape;571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437" y="2235825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2" name="Google Shape;5712;p60"/>
          <p:cNvSpPr/>
          <p:nvPr/>
        </p:nvSpPr>
        <p:spPr>
          <a:xfrm>
            <a:off x="5223588" y="2468888"/>
            <a:ext cx="2196650" cy="1269825"/>
          </a:xfrm>
          <a:custGeom>
            <a:rect b="b" l="l" r="r" t="t"/>
            <a:pathLst>
              <a:path extrusionOk="0" h="50793" w="87866">
                <a:moveTo>
                  <a:pt x="0" y="50564"/>
                </a:moveTo>
                <a:cubicBezTo>
                  <a:pt x="1711" y="49586"/>
                  <a:pt x="3304" y="45578"/>
                  <a:pt x="4698" y="46972"/>
                </a:cubicBezTo>
                <a:cubicBezTo>
                  <a:pt x="5068" y="47342"/>
                  <a:pt x="4542" y="50607"/>
                  <a:pt x="4974" y="50564"/>
                </a:cubicBezTo>
                <a:cubicBezTo>
                  <a:pt x="6455" y="50416"/>
                  <a:pt x="6424" y="50158"/>
                  <a:pt x="7737" y="49458"/>
                </a:cubicBezTo>
                <a:cubicBezTo>
                  <a:pt x="10099" y="48198"/>
                  <a:pt x="12438" y="41914"/>
                  <a:pt x="13816" y="44209"/>
                </a:cubicBezTo>
                <a:cubicBezTo>
                  <a:pt x="14859" y="45946"/>
                  <a:pt x="12195" y="49071"/>
                  <a:pt x="13816" y="50287"/>
                </a:cubicBezTo>
                <a:cubicBezTo>
                  <a:pt x="17797" y="53274"/>
                  <a:pt x="20444" y="40893"/>
                  <a:pt x="25421" y="40893"/>
                </a:cubicBezTo>
                <a:cubicBezTo>
                  <a:pt x="28370" y="40893"/>
                  <a:pt x="23856" y="47432"/>
                  <a:pt x="25697" y="49735"/>
                </a:cubicBezTo>
                <a:cubicBezTo>
                  <a:pt x="27818" y="52388"/>
                  <a:pt x="30491" y="44855"/>
                  <a:pt x="32328" y="41998"/>
                </a:cubicBezTo>
                <a:cubicBezTo>
                  <a:pt x="32885" y="41132"/>
                  <a:pt x="33164" y="38362"/>
                  <a:pt x="33710" y="39235"/>
                </a:cubicBezTo>
                <a:cubicBezTo>
                  <a:pt x="35346" y="41854"/>
                  <a:pt x="33416" y="47639"/>
                  <a:pt x="36473" y="48077"/>
                </a:cubicBezTo>
                <a:cubicBezTo>
                  <a:pt x="40759" y="48691"/>
                  <a:pt x="38498" y="36748"/>
                  <a:pt x="42828" y="36748"/>
                </a:cubicBezTo>
                <a:cubicBezTo>
                  <a:pt x="45423" y="36748"/>
                  <a:pt x="45456" y="41246"/>
                  <a:pt x="46420" y="43656"/>
                </a:cubicBezTo>
                <a:cubicBezTo>
                  <a:pt x="46757" y="44498"/>
                  <a:pt x="46884" y="46784"/>
                  <a:pt x="47525" y="46143"/>
                </a:cubicBezTo>
                <a:cubicBezTo>
                  <a:pt x="50810" y="42858"/>
                  <a:pt x="49279" y="36980"/>
                  <a:pt x="50841" y="32604"/>
                </a:cubicBezTo>
                <a:cubicBezTo>
                  <a:pt x="51492" y="30780"/>
                  <a:pt x="50398" y="25003"/>
                  <a:pt x="51117" y="26801"/>
                </a:cubicBezTo>
                <a:cubicBezTo>
                  <a:pt x="52810" y="31032"/>
                  <a:pt x="53510" y="35601"/>
                  <a:pt x="54433" y="40064"/>
                </a:cubicBezTo>
                <a:cubicBezTo>
                  <a:pt x="54660" y="41161"/>
                  <a:pt x="54484" y="44382"/>
                  <a:pt x="54985" y="43380"/>
                </a:cubicBezTo>
                <a:cubicBezTo>
                  <a:pt x="57449" y="38457"/>
                  <a:pt x="57577" y="32594"/>
                  <a:pt x="59959" y="27630"/>
                </a:cubicBezTo>
                <a:cubicBezTo>
                  <a:pt x="60850" y="25773"/>
                  <a:pt x="61684" y="23883"/>
                  <a:pt x="62722" y="22104"/>
                </a:cubicBezTo>
                <a:cubicBezTo>
                  <a:pt x="62993" y="21640"/>
                  <a:pt x="64031" y="20483"/>
                  <a:pt x="63551" y="20723"/>
                </a:cubicBezTo>
                <a:cubicBezTo>
                  <a:pt x="60346" y="22326"/>
                  <a:pt x="57086" y="27022"/>
                  <a:pt x="53880" y="25420"/>
                </a:cubicBezTo>
                <a:cubicBezTo>
                  <a:pt x="51218" y="24090"/>
                  <a:pt x="55905" y="19812"/>
                  <a:pt x="57196" y="17131"/>
                </a:cubicBezTo>
                <a:cubicBezTo>
                  <a:pt x="60102" y="11097"/>
                  <a:pt x="60998" y="0"/>
                  <a:pt x="67695" y="0"/>
                </a:cubicBezTo>
                <a:cubicBezTo>
                  <a:pt x="71372" y="0"/>
                  <a:pt x="60262" y="8579"/>
                  <a:pt x="63551" y="10223"/>
                </a:cubicBezTo>
                <a:cubicBezTo>
                  <a:pt x="64260" y="10577"/>
                  <a:pt x="64372" y="8849"/>
                  <a:pt x="64932" y="8289"/>
                </a:cubicBezTo>
                <a:cubicBezTo>
                  <a:pt x="66453" y="6769"/>
                  <a:pt x="68184" y="5459"/>
                  <a:pt x="69630" y="3868"/>
                </a:cubicBezTo>
                <a:cubicBezTo>
                  <a:pt x="70551" y="2855"/>
                  <a:pt x="73699" y="203"/>
                  <a:pt x="72669" y="1105"/>
                </a:cubicBezTo>
                <a:cubicBezTo>
                  <a:pt x="71124" y="2457"/>
                  <a:pt x="70998" y="2336"/>
                  <a:pt x="69630" y="3868"/>
                </a:cubicBezTo>
                <a:cubicBezTo>
                  <a:pt x="65654" y="8321"/>
                  <a:pt x="62271" y="13271"/>
                  <a:pt x="58577" y="17960"/>
                </a:cubicBezTo>
                <a:cubicBezTo>
                  <a:pt x="57391" y="19465"/>
                  <a:pt x="53346" y="22657"/>
                  <a:pt x="55262" y="22657"/>
                </a:cubicBezTo>
                <a:cubicBezTo>
                  <a:pt x="57031" y="22657"/>
                  <a:pt x="57934" y="20322"/>
                  <a:pt x="59406" y="19341"/>
                </a:cubicBezTo>
                <a:cubicBezTo>
                  <a:pt x="63955" y="16308"/>
                  <a:pt x="68585" y="13397"/>
                  <a:pt x="73222" y="10499"/>
                </a:cubicBezTo>
                <a:cubicBezTo>
                  <a:pt x="74942" y="9424"/>
                  <a:pt x="76674" y="8232"/>
                  <a:pt x="77919" y="6631"/>
                </a:cubicBezTo>
                <a:cubicBezTo>
                  <a:pt x="78798" y="5500"/>
                  <a:pt x="81599" y="2311"/>
                  <a:pt x="80958" y="3592"/>
                </a:cubicBezTo>
                <a:cubicBezTo>
                  <a:pt x="75921" y="13667"/>
                  <a:pt x="69614" y="23056"/>
                  <a:pt x="64103" y="32880"/>
                </a:cubicBezTo>
                <a:cubicBezTo>
                  <a:pt x="62189" y="36293"/>
                  <a:pt x="61616" y="40608"/>
                  <a:pt x="58854" y="43380"/>
                </a:cubicBezTo>
                <a:cubicBezTo>
                  <a:pt x="57879" y="44359"/>
                  <a:pt x="60409" y="41085"/>
                  <a:pt x="61340" y="40064"/>
                </a:cubicBezTo>
                <a:cubicBezTo>
                  <a:pt x="64440" y="36664"/>
                  <a:pt x="64314" y="36552"/>
                  <a:pt x="67419" y="33156"/>
                </a:cubicBezTo>
                <a:cubicBezTo>
                  <a:pt x="73711" y="26274"/>
                  <a:pt x="79615" y="19026"/>
                  <a:pt x="86208" y="12433"/>
                </a:cubicBezTo>
                <a:cubicBezTo>
                  <a:pt x="87037" y="11604"/>
                  <a:pt x="84472" y="14019"/>
                  <a:pt x="83721" y="14920"/>
                </a:cubicBezTo>
                <a:cubicBezTo>
                  <a:pt x="79310" y="20213"/>
                  <a:pt x="74923" y="25550"/>
                  <a:pt x="71011" y="31222"/>
                </a:cubicBezTo>
                <a:cubicBezTo>
                  <a:pt x="70478" y="31995"/>
                  <a:pt x="67126" y="36109"/>
                  <a:pt x="67695" y="35919"/>
                </a:cubicBezTo>
                <a:cubicBezTo>
                  <a:pt x="73069" y="34123"/>
                  <a:pt x="76280" y="28436"/>
                  <a:pt x="79853" y="24038"/>
                </a:cubicBezTo>
                <a:cubicBezTo>
                  <a:pt x="81580" y="21913"/>
                  <a:pt x="84300" y="15443"/>
                  <a:pt x="85379" y="17960"/>
                </a:cubicBezTo>
                <a:cubicBezTo>
                  <a:pt x="87414" y="22708"/>
                  <a:pt x="82340" y="27990"/>
                  <a:pt x="82340" y="33156"/>
                </a:cubicBezTo>
                <a:cubicBezTo>
                  <a:pt x="82340" y="34644"/>
                  <a:pt x="83369" y="30360"/>
                  <a:pt x="83998" y="29012"/>
                </a:cubicBezTo>
                <a:cubicBezTo>
                  <a:pt x="85466" y="25866"/>
                  <a:pt x="86766" y="22634"/>
                  <a:pt x="87866" y="19341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13" name="Google Shape;5713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(</a:t>
            </a:r>
            <a:r>
              <a:rPr lang="en" sz="3300">
                <a:solidFill>
                  <a:srgbClr val="457A93"/>
                </a:solidFill>
              </a:rPr>
              <a:t>Wikidata +) GND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7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8" name="Google Shape;57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0362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0362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0" name="Google Shape;5720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21" name="Google Shape;5721;p61"/>
          <p:cNvSpPr txBox="1"/>
          <p:nvPr/>
        </p:nvSpPr>
        <p:spPr>
          <a:xfrm>
            <a:off x="238150" y="2582075"/>
            <a:ext cx="43983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Accessibility</a:t>
            </a:r>
            <a:r>
              <a:rPr lang="en" sz="1800">
                <a:solidFill>
                  <a:srgbClr val="FF00FF"/>
                </a:solidFill>
              </a:rPr>
              <a:t>: We can add and modify data even without an account.</a:t>
            </a: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Volatility: Data may be changed or deleted by others.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722" name="Google Shape;5722;p61"/>
          <p:cNvSpPr txBox="1"/>
          <p:nvPr/>
        </p:nvSpPr>
        <p:spPr>
          <a:xfrm>
            <a:off x="4697100" y="2582075"/>
            <a:ext cx="4398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Quality criteria</a:t>
            </a: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Gatekeeping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(mostly positive connotation)</a:t>
            </a: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Re-used a lot: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IxTheo, Kalliope, DWDS, digiCULT, and more…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6" name="Shape 5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7" name="Google Shape;57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0362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8" name="Google Shape;572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0362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9" name="Google Shape;5729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30" name="Google Shape;5730;p62"/>
          <p:cNvSpPr txBox="1"/>
          <p:nvPr/>
        </p:nvSpPr>
        <p:spPr>
          <a:xfrm>
            <a:off x="238150" y="2582075"/>
            <a:ext cx="43983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More likely to find something in here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OR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add missing data yourself.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731" name="Google Shape;5731;p62"/>
          <p:cNvSpPr txBox="1"/>
          <p:nvPr/>
        </p:nvSpPr>
        <p:spPr>
          <a:xfrm>
            <a:off x="4697100" y="2582075"/>
            <a:ext cx="4398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</a:rPr>
              <a:t>More likely to have better data.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5" name="Shape 5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" name="Google Shape;5736;p63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7" name="Google Shape;5737;p63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8" name="Google Shape;57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9" name="Google Shape;57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0" name="Google Shape;5740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grpSp>
        <p:nvGrpSpPr>
          <p:cNvPr id="5741" name="Google Shape;5741;p63"/>
          <p:cNvGrpSpPr/>
          <p:nvPr/>
        </p:nvGrpSpPr>
        <p:grpSpPr>
          <a:xfrm>
            <a:off x="3622189" y="1679425"/>
            <a:ext cx="1899612" cy="2128050"/>
            <a:chOff x="10221602" y="2500675"/>
            <a:chExt cx="1899612" cy="2128050"/>
          </a:xfrm>
        </p:grpSpPr>
        <p:sp>
          <p:nvSpPr>
            <p:cNvPr id="5742" name="Google Shape;5742;p63"/>
            <p:cNvSpPr/>
            <p:nvPr/>
          </p:nvSpPr>
          <p:spPr>
            <a:xfrm>
              <a:off x="10221602" y="2500675"/>
              <a:ext cx="1899612" cy="1775304"/>
            </a:xfrm>
            <a:prstGeom prst="cloud">
              <a:avLst/>
            </a:prstGeom>
            <a:solidFill>
              <a:schemeClr val="lt1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3" name="Google Shape;5743;p63"/>
            <p:cNvSpPr txBox="1"/>
            <p:nvPr/>
          </p:nvSpPr>
          <p:spPr>
            <a:xfrm>
              <a:off x="10577325" y="2685150"/>
              <a:ext cx="1160400" cy="12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9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4" name="Google Shape;5744;p63"/>
            <p:cNvSpPr/>
            <p:nvPr/>
          </p:nvSpPr>
          <p:spPr>
            <a:xfrm>
              <a:off x="11433825" y="4220725"/>
              <a:ext cx="303900" cy="255600"/>
            </a:xfrm>
            <a:prstGeom prst="ellipse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5" name="Google Shape;5745;p63"/>
            <p:cNvSpPr/>
            <p:nvPr/>
          </p:nvSpPr>
          <p:spPr>
            <a:xfrm>
              <a:off x="11693775" y="4476325"/>
              <a:ext cx="192900" cy="152400"/>
            </a:xfrm>
            <a:prstGeom prst="ellipse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732406" y="4901130"/>
            <a:ext cx="41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The (World Wide) Web *1989/1990/1991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9"/>
          <p:cNvCxnSpPr>
            <a:stCxn id="143" idx="5"/>
            <a:endCxn id="145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>
            <a:stCxn id="143" idx="7"/>
            <a:endCxn id="144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>
            <a:stCxn id="144" idx="6"/>
            <a:endCxn id="147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9"/>
          <p:cNvCxnSpPr>
            <a:stCxn id="146" idx="0"/>
            <a:endCxn id="147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>
            <a:stCxn id="145" idx="7"/>
            <a:endCxn id="144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9"/>
          <p:cNvCxnSpPr>
            <a:stCxn id="143" idx="6"/>
            <a:endCxn id="147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>
            <a:stCxn id="145" idx="6"/>
            <a:endCxn id="147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>
            <a:stCxn id="145" idx="6"/>
            <a:endCxn id="146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9"/>
          <p:cNvCxnSpPr>
            <a:stCxn id="156" idx="5"/>
            <a:endCxn id="158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>
            <a:stCxn id="156" idx="7"/>
            <a:endCxn id="157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>
            <a:stCxn id="157" idx="6"/>
            <a:endCxn id="160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>
            <a:stCxn id="159" idx="0"/>
            <a:endCxn id="160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>
            <a:stCxn id="158" idx="7"/>
            <a:endCxn id="157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>
            <a:stCxn id="156" idx="6"/>
            <a:endCxn id="160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>
            <a:stCxn id="158" idx="6"/>
            <a:endCxn id="160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>
            <a:stCxn id="158" idx="5"/>
            <a:endCxn id="159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9"/>
          <p:cNvCxnSpPr>
            <a:stCxn id="169" idx="5"/>
            <a:endCxn id="171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69" idx="7"/>
            <a:endCxn id="170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stCxn id="170" idx="6"/>
            <a:endCxn id="173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>
            <a:stCxn id="172" idx="0"/>
            <a:endCxn id="173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>
            <a:stCxn id="171" idx="7"/>
            <a:endCxn id="170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>
            <a:stCxn id="169" idx="6"/>
            <a:endCxn id="173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71" idx="6"/>
            <a:endCxn id="173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>
            <a:stCxn id="171" idx="5"/>
            <a:endCxn id="172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>
            <a:stCxn id="144" idx="7"/>
            <a:endCxn id="157" idx="3"/>
          </p:cNvCxnSpPr>
          <p:nvPr/>
        </p:nvCxnSpPr>
        <p:spPr>
          <a:xfrm flipH="1" rot="10800000">
            <a:off x="2614756" y="1757194"/>
            <a:ext cx="1878600" cy="52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>
            <a:stCxn id="146" idx="5"/>
            <a:endCxn id="169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stCxn id="146" idx="6"/>
            <a:endCxn id="159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>
            <a:stCxn id="159" idx="5"/>
            <a:endCxn id="173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>
            <a:stCxn id="145" idx="5"/>
            <a:endCxn id="169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47" idx="6"/>
            <a:endCxn id="158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>
            <a:stCxn id="147" idx="7"/>
            <a:endCxn id="156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>
            <a:stCxn id="143" idx="6"/>
            <a:endCxn id="156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>
            <a:stCxn id="158" idx="4"/>
            <a:endCxn id="169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9"/>
          <p:cNvSpPr/>
          <p:nvPr/>
        </p:nvSpPr>
        <p:spPr>
          <a:xfrm>
            <a:off x="712500" y="3877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944650" y="3778725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website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944650" y="4099713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94" name="Google Shape;194;p19"/>
          <p:cNvCxnSpPr>
            <a:endCxn id="193" idx="1"/>
          </p:cNvCxnSpPr>
          <p:nvPr/>
        </p:nvCxnSpPr>
        <p:spPr>
          <a:xfrm>
            <a:off x="608650" y="4249863"/>
            <a:ext cx="336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9" name="Shape 5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0" name="Google Shape;5750;p64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1" name="Google Shape;5751;p64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2" name="Google Shape;575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3" name="Google Shape;57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4" name="Google Shape;5754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55" name="Google Shape;5755;p64"/>
          <p:cNvSpPr/>
          <p:nvPr/>
        </p:nvSpPr>
        <p:spPr>
          <a:xfrm>
            <a:off x="3092700" y="3517400"/>
            <a:ext cx="2958600" cy="49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6" name="Google Shape;5756;p64"/>
          <p:cNvSpPr txBox="1"/>
          <p:nvPr/>
        </p:nvSpPr>
        <p:spPr>
          <a:xfrm>
            <a:off x="3633450" y="3362775"/>
            <a:ext cx="197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</a:rPr>
              <a:t>wdt:P227</a:t>
            </a:r>
            <a:endParaRPr sz="2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0" name="Shape 5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1" name="Google Shape;5761;p65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2" name="Google Shape;5762;p65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3" name="Google Shape;57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4" name="Google Shape;576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5" name="Google Shape;5765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66" name="Google Shape;5766;p65"/>
          <p:cNvSpPr/>
          <p:nvPr/>
        </p:nvSpPr>
        <p:spPr>
          <a:xfrm>
            <a:off x="3092700" y="3517400"/>
            <a:ext cx="2958600" cy="49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7" name="Google Shape;5767;p65"/>
          <p:cNvSpPr txBox="1"/>
          <p:nvPr/>
        </p:nvSpPr>
        <p:spPr>
          <a:xfrm>
            <a:off x="3633450" y="3362775"/>
            <a:ext cx="197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</a:rPr>
              <a:t>wdt:P227</a:t>
            </a:r>
            <a:endParaRPr sz="2800">
              <a:solidFill>
                <a:srgbClr val="FF00FF"/>
              </a:solidFill>
            </a:endParaRPr>
          </a:p>
        </p:txBody>
      </p:sp>
      <p:grpSp>
        <p:nvGrpSpPr>
          <p:cNvPr id="5768" name="Google Shape;5768;p65"/>
          <p:cNvGrpSpPr/>
          <p:nvPr/>
        </p:nvGrpSpPr>
        <p:grpSpPr>
          <a:xfrm>
            <a:off x="3162066" y="2719996"/>
            <a:ext cx="651567" cy="729921"/>
            <a:chOff x="10221602" y="2500675"/>
            <a:chExt cx="1899612" cy="2128050"/>
          </a:xfrm>
        </p:grpSpPr>
        <p:sp>
          <p:nvSpPr>
            <p:cNvPr id="5769" name="Google Shape;5769;p65"/>
            <p:cNvSpPr/>
            <p:nvPr/>
          </p:nvSpPr>
          <p:spPr>
            <a:xfrm>
              <a:off x="10221602" y="2500675"/>
              <a:ext cx="1899612" cy="1775304"/>
            </a:xfrm>
            <a:prstGeom prst="cloud">
              <a:avLst/>
            </a:prstGeom>
            <a:solidFill>
              <a:schemeClr val="lt1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0" name="Google Shape;5770;p65"/>
            <p:cNvSpPr txBox="1"/>
            <p:nvPr/>
          </p:nvSpPr>
          <p:spPr>
            <a:xfrm>
              <a:off x="10577325" y="2685150"/>
              <a:ext cx="1160400" cy="12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4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1" name="Google Shape;5771;p65"/>
            <p:cNvSpPr/>
            <p:nvPr/>
          </p:nvSpPr>
          <p:spPr>
            <a:xfrm>
              <a:off x="11433825" y="4220725"/>
              <a:ext cx="303900" cy="255600"/>
            </a:xfrm>
            <a:prstGeom prst="ellipse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2" name="Google Shape;5772;p65"/>
            <p:cNvSpPr/>
            <p:nvPr/>
          </p:nvSpPr>
          <p:spPr>
            <a:xfrm>
              <a:off x="11693775" y="4476325"/>
              <a:ext cx="192900" cy="152400"/>
            </a:xfrm>
            <a:prstGeom prst="ellipse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6" name="Shape 5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7" name="Google Shape;5777;p66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8" name="Google Shape;5778;p66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9" name="Google Shape;57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0" name="Google Shape;578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1" name="Google Shape;5781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82" name="Google Shape;5782;p66"/>
          <p:cNvSpPr/>
          <p:nvPr/>
        </p:nvSpPr>
        <p:spPr>
          <a:xfrm>
            <a:off x="3092700" y="3517400"/>
            <a:ext cx="2958600" cy="49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3" name="Google Shape;5783;p66"/>
          <p:cNvSpPr txBox="1"/>
          <p:nvPr/>
        </p:nvSpPr>
        <p:spPr>
          <a:xfrm>
            <a:off x="3633450" y="3362775"/>
            <a:ext cx="197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</a:rPr>
              <a:t>wdt:P227</a:t>
            </a:r>
            <a:endParaRPr sz="2800">
              <a:solidFill>
                <a:srgbClr val="FF00FF"/>
              </a:solidFill>
            </a:endParaRPr>
          </a:p>
        </p:txBody>
      </p:sp>
      <p:sp>
        <p:nvSpPr>
          <p:cNvPr id="5784" name="Google Shape;5784;p66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5" name="Google Shape;5785;p66"/>
          <p:cNvGrpSpPr/>
          <p:nvPr/>
        </p:nvGrpSpPr>
        <p:grpSpPr>
          <a:xfrm>
            <a:off x="3162066" y="2719996"/>
            <a:ext cx="651567" cy="729921"/>
            <a:chOff x="10221602" y="2500675"/>
            <a:chExt cx="1899612" cy="2128050"/>
          </a:xfrm>
        </p:grpSpPr>
        <p:sp>
          <p:nvSpPr>
            <p:cNvPr id="5786" name="Google Shape;5786;p66"/>
            <p:cNvSpPr/>
            <p:nvPr/>
          </p:nvSpPr>
          <p:spPr>
            <a:xfrm>
              <a:off x="10221602" y="2500675"/>
              <a:ext cx="1899612" cy="1775304"/>
            </a:xfrm>
            <a:prstGeom prst="cloud">
              <a:avLst/>
            </a:prstGeom>
            <a:solidFill>
              <a:schemeClr val="lt1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7" name="Google Shape;5787;p66"/>
            <p:cNvSpPr txBox="1"/>
            <p:nvPr/>
          </p:nvSpPr>
          <p:spPr>
            <a:xfrm>
              <a:off x="10577325" y="2685150"/>
              <a:ext cx="1160400" cy="12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4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8" name="Google Shape;5788;p66"/>
            <p:cNvSpPr/>
            <p:nvPr/>
          </p:nvSpPr>
          <p:spPr>
            <a:xfrm>
              <a:off x="11433825" y="4220725"/>
              <a:ext cx="303900" cy="255600"/>
            </a:xfrm>
            <a:prstGeom prst="ellipse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9" name="Google Shape;5789;p66"/>
            <p:cNvSpPr/>
            <p:nvPr/>
          </p:nvSpPr>
          <p:spPr>
            <a:xfrm>
              <a:off x="11693775" y="4476325"/>
              <a:ext cx="192900" cy="152400"/>
            </a:xfrm>
            <a:prstGeom prst="ellipse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3" name="Shape 5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4" name="Google Shape;5794;p67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5" name="Google Shape;5795;p67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6" name="Google Shape;579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7" name="Google Shape;579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8" name="Google Shape;5798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99" name="Google Shape;5799;p67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0" name="Google Shape;5800;p67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4" name="Shape 5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5" name="Google Shape;5805;p68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06" name="Google Shape;58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sp>
        <p:nvSpPr>
          <p:cNvPr id="5807" name="Google Shape;5807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08" name="Google Shape;5808;p68"/>
          <p:cNvSpPr txBox="1"/>
          <p:nvPr/>
        </p:nvSpPr>
        <p:spPr>
          <a:xfrm>
            <a:off x="5965725" y="2484025"/>
            <a:ext cx="2972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?item wdt:P31 wd:Q5 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809" name="Google Shape;5809;p68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0" name="Google Shape;5810;p68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4" name="Shape 5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5" name="Google Shape;5815;p69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6" name="Google Shape;58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sp>
        <p:nvSpPr>
          <p:cNvPr id="5817" name="Google Shape;5817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18" name="Google Shape;5818;p69"/>
          <p:cNvSpPr txBox="1"/>
          <p:nvPr/>
        </p:nvSpPr>
        <p:spPr>
          <a:xfrm>
            <a:off x="5965725" y="2484025"/>
            <a:ext cx="2972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?item wdt:P31 wd:Q5 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819" name="Google Shape;5819;p69"/>
          <p:cNvSpPr txBox="1"/>
          <p:nvPr/>
        </p:nvSpPr>
        <p:spPr>
          <a:xfrm>
            <a:off x="6583375" y="212247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triple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20" name="Google Shape;5820;p69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1" name="Google Shape;5821;p69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5" name="Shape 5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" name="Google Shape;5826;p70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7" name="Google Shape;582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sp>
        <p:nvSpPr>
          <p:cNvPr id="5828" name="Google Shape;5828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29" name="Google Shape;5829;p70"/>
          <p:cNvSpPr txBox="1"/>
          <p:nvPr/>
        </p:nvSpPr>
        <p:spPr>
          <a:xfrm>
            <a:off x="5965725" y="2484025"/>
            <a:ext cx="2972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?item wdt:P31 wd:Q5 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830" name="Google Shape;5830;p70"/>
          <p:cNvSpPr txBox="1"/>
          <p:nvPr/>
        </p:nvSpPr>
        <p:spPr>
          <a:xfrm>
            <a:off x="5466000" y="295222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subject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31" name="Google Shape;5831;p70"/>
          <p:cNvSpPr txBox="1"/>
          <p:nvPr/>
        </p:nvSpPr>
        <p:spPr>
          <a:xfrm>
            <a:off x="6583375" y="2952225"/>
            <a:ext cx="1282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predicate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32" name="Google Shape;5832;p70"/>
          <p:cNvSpPr txBox="1"/>
          <p:nvPr/>
        </p:nvSpPr>
        <p:spPr>
          <a:xfrm>
            <a:off x="7675850" y="2952225"/>
            <a:ext cx="1282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object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33" name="Google Shape;5833;p70"/>
          <p:cNvSpPr txBox="1"/>
          <p:nvPr/>
        </p:nvSpPr>
        <p:spPr>
          <a:xfrm>
            <a:off x="6583375" y="212247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t</a:t>
            </a:r>
            <a:r>
              <a:rPr b="1" i="1" lang="en" sz="1800">
                <a:solidFill>
                  <a:srgbClr val="FF00FF"/>
                </a:solidFill>
              </a:rPr>
              <a:t>riple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34" name="Google Shape;5834;p70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5" name="Google Shape;5835;p70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9" name="Shape 5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" name="Google Shape;5840;p71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1" name="Google Shape;58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sp>
        <p:nvSpPr>
          <p:cNvPr id="5842" name="Google Shape;5842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43" name="Google Shape;5843;p71"/>
          <p:cNvSpPr txBox="1"/>
          <p:nvPr/>
        </p:nvSpPr>
        <p:spPr>
          <a:xfrm>
            <a:off x="5965725" y="2484025"/>
            <a:ext cx="2972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?item wdt:P31 wd:Q5 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844" name="Google Shape;5844;p71"/>
          <p:cNvSpPr txBox="1"/>
          <p:nvPr/>
        </p:nvSpPr>
        <p:spPr>
          <a:xfrm>
            <a:off x="5466000" y="295222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subject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45" name="Google Shape;5845;p71"/>
          <p:cNvSpPr txBox="1"/>
          <p:nvPr/>
        </p:nvSpPr>
        <p:spPr>
          <a:xfrm>
            <a:off x="6583375" y="2952225"/>
            <a:ext cx="1282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predicate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46" name="Google Shape;5846;p71"/>
          <p:cNvSpPr txBox="1"/>
          <p:nvPr/>
        </p:nvSpPr>
        <p:spPr>
          <a:xfrm>
            <a:off x="7675850" y="2952225"/>
            <a:ext cx="1282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object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47" name="Google Shape;5847;p71"/>
          <p:cNvSpPr txBox="1"/>
          <p:nvPr/>
        </p:nvSpPr>
        <p:spPr>
          <a:xfrm>
            <a:off x="6583375" y="212247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triple</a:t>
            </a:r>
            <a:endParaRPr b="1" i="1" sz="1800">
              <a:solidFill>
                <a:srgbClr val="FF00FF"/>
              </a:solidFill>
            </a:endParaRPr>
          </a:p>
        </p:txBody>
      </p:sp>
      <p:grpSp>
        <p:nvGrpSpPr>
          <p:cNvPr id="5848" name="Google Shape;5848;p71"/>
          <p:cNvGrpSpPr/>
          <p:nvPr/>
        </p:nvGrpSpPr>
        <p:grpSpPr>
          <a:xfrm>
            <a:off x="6041912" y="3556869"/>
            <a:ext cx="2203213" cy="243224"/>
            <a:chOff x="6041912" y="3556869"/>
            <a:chExt cx="2203213" cy="243224"/>
          </a:xfrm>
        </p:grpSpPr>
        <p:sp>
          <p:nvSpPr>
            <p:cNvPr id="5849" name="Google Shape;5849;p71"/>
            <p:cNvSpPr txBox="1"/>
            <p:nvPr/>
          </p:nvSpPr>
          <p:spPr>
            <a:xfrm rot="-3371">
              <a:off x="6221974" y="3561427"/>
              <a:ext cx="1835701" cy="1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isTheCatOf</a:t>
              </a:r>
              <a:endParaRPr sz="1800">
                <a:solidFill>
                  <a:srgbClr val="595959"/>
                </a:solidFill>
              </a:endParaRPr>
            </a:p>
          </p:txBody>
        </p:sp>
        <p:cxnSp>
          <p:nvCxnSpPr>
            <p:cNvPr id="5850" name="Google Shape;5850;p71"/>
            <p:cNvCxnSpPr>
              <a:stCxn id="5851" idx="3"/>
              <a:endCxn id="5852" idx="2"/>
            </p:cNvCxnSpPr>
            <p:nvPr/>
          </p:nvCxnSpPr>
          <p:spPr>
            <a:xfrm>
              <a:off x="6188775" y="3691738"/>
              <a:ext cx="1902300" cy="252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853" name="Google Shape;5853;p71"/>
            <p:cNvGrpSpPr/>
            <p:nvPr/>
          </p:nvGrpSpPr>
          <p:grpSpPr>
            <a:xfrm>
              <a:off x="8064525" y="3588163"/>
              <a:ext cx="180600" cy="180600"/>
              <a:chOff x="1482650" y="3318500"/>
              <a:chExt cx="180600" cy="180600"/>
            </a:xfrm>
          </p:grpSpPr>
          <p:sp>
            <p:nvSpPr>
              <p:cNvPr id="5854" name="Google Shape;5854;p71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5" name="Google Shape;5855;p71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6" name="Google Shape;5856;p71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2" name="Google Shape;5852;p71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7" name="Google Shape;5857;p71"/>
            <p:cNvGrpSpPr/>
            <p:nvPr/>
          </p:nvGrpSpPr>
          <p:grpSpPr>
            <a:xfrm>
              <a:off x="6041912" y="3556869"/>
              <a:ext cx="249875" cy="243224"/>
              <a:chOff x="1348300" y="2276619"/>
              <a:chExt cx="249875" cy="243224"/>
            </a:xfrm>
          </p:grpSpPr>
          <p:sp>
            <p:nvSpPr>
              <p:cNvPr id="5858" name="Google Shape;5858;p71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9" name="Google Shape;5859;p71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0" name="Google Shape;5860;p71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1" name="Google Shape;5861;p71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2" name="Google Shape;5862;p71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3" name="Google Shape;5863;p71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4" name="Google Shape;5864;p71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5" name="Google Shape;5865;p71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6" name="Google Shape;5866;p71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7" name="Google Shape;5867;p71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8" name="Google Shape;5868;p71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9" name="Google Shape;5869;p71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0" name="Google Shape;5870;p71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71" name="Google Shape;5871;p71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2" name="Google Shape;5872;p71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6" name="Shape 5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" name="Google Shape;5877;p72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8" name="Google Shape;58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sp>
        <p:nvSpPr>
          <p:cNvPr id="5879" name="Google Shape;5879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80" name="Google Shape;5880;p72"/>
          <p:cNvSpPr txBox="1"/>
          <p:nvPr/>
        </p:nvSpPr>
        <p:spPr>
          <a:xfrm>
            <a:off x="5965725" y="2484025"/>
            <a:ext cx="2972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?item wdt:P31 wd:Q5 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881" name="Google Shape;5881;p72"/>
          <p:cNvSpPr txBox="1"/>
          <p:nvPr/>
        </p:nvSpPr>
        <p:spPr>
          <a:xfrm>
            <a:off x="6583375" y="212247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triple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882" name="Google Shape;5882;p72"/>
          <p:cNvSpPr txBox="1"/>
          <p:nvPr/>
        </p:nvSpPr>
        <p:spPr>
          <a:xfrm>
            <a:off x="4683038" y="3291000"/>
            <a:ext cx="1148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variable:</a:t>
            </a:r>
            <a:endParaRPr i="1" sz="1800">
              <a:solidFill>
                <a:srgbClr val="FF00FF"/>
              </a:solidFill>
            </a:endParaRPr>
          </a:p>
        </p:txBody>
      </p:sp>
      <p:sp>
        <p:nvSpPr>
          <p:cNvPr id="5883" name="Google Shape;5883;p72"/>
          <p:cNvSpPr txBox="1"/>
          <p:nvPr/>
        </p:nvSpPr>
        <p:spPr>
          <a:xfrm>
            <a:off x="6088375" y="3411225"/>
            <a:ext cx="1643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instance of</a:t>
            </a:r>
            <a:endParaRPr i="1" sz="18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(property)</a:t>
            </a:r>
            <a:endParaRPr i="1" sz="1800">
              <a:solidFill>
                <a:srgbClr val="FF00FF"/>
              </a:solidFill>
            </a:endParaRPr>
          </a:p>
        </p:txBody>
      </p:sp>
      <p:sp>
        <p:nvSpPr>
          <p:cNvPr id="5884" name="Google Shape;5884;p72"/>
          <p:cNvSpPr txBox="1"/>
          <p:nvPr/>
        </p:nvSpPr>
        <p:spPr>
          <a:xfrm>
            <a:off x="7817525" y="3411225"/>
            <a:ext cx="1282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human</a:t>
            </a:r>
            <a:endParaRPr i="1" sz="18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(class)</a:t>
            </a:r>
            <a:endParaRPr i="1" sz="1800">
              <a:solidFill>
                <a:srgbClr val="FF00FF"/>
              </a:solidFill>
            </a:endParaRPr>
          </a:p>
        </p:txBody>
      </p:sp>
      <p:cxnSp>
        <p:nvCxnSpPr>
          <p:cNvPr id="5885" name="Google Shape;5885;p72"/>
          <p:cNvCxnSpPr>
            <a:endCxn id="5884" idx="0"/>
          </p:cNvCxnSpPr>
          <p:nvPr/>
        </p:nvCxnSpPr>
        <p:spPr>
          <a:xfrm>
            <a:off x="7991975" y="2882325"/>
            <a:ext cx="466800" cy="528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6" name="Google Shape;5886;p72"/>
          <p:cNvCxnSpPr>
            <a:endCxn id="5883" idx="0"/>
          </p:cNvCxnSpPr>
          <p:nvPr/>
        </p:nvCxnSpPr>
        <p:spPr>
          <a:xfrm flipH="1">
            <a:off x="6910225" y="2894925"/>
            <a:ext cx="160500" cy="516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7" name="Google Shape;5887;p72"/>
          <p:cNvCxnSpPr>
            <a:endCxn id="5882" idx="0"/>
          </p:cNvCxnSpPr>
          <p:nvPr/>
        </p:nvCxnSpPr>
        <p:spPr>
          <a:xfrm flipH="1">
            <a:off x="5257388" y="2863800"/>
            <a:ext cx="1084800" cy="427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8" name="Google Shape;5888;p72"/>
          <p:cNvSpPr txBox="1"/>
          <p:nvPr/>
        </p:nvSpPr>
        <p:spPr>
          <a:xfrm>
            <a:off x="4107275" y="3743725"/>
            <a:ext cx="22038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This is what we want to retrieve!</a:t>
            </a:r>
            <a:endParaRPr i="1" sz="18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We will get Q-IDs.</a:t>
            </a:r>
            <a:endParaRPr i="1" sz="1800">
              <a:solidFill>
                <a:srgbClr val="FF00FF"/>
              </a:solidFill>
            </a:endParaRPr>
          </a:p>
        </p:txBody>
      </p:sp>
      <p:sp>
        <p:nvSpPr>
          <p:cNvPr id="5889" name="Google Shape;5889;p72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0" name="Google Shape;5890;p72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4" name="Shape 5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5" name="Google Shape;5895;p73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6" name="Google Shape;589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sp>
        <p:nvSpPr>
          <p:cNvPr id="5897" name="Google Shape;5897;p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98" name="Google Shape;5898;p73"/>
          <p:cNvSpPr txBox="1"/>
          <p:nvPr/>
        </p:nvSpPr>
        <p:spPr>
          <a:xfrm>
            <a:off x="5965725" y="2484025"/>
            <a:ext cx="2972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?item wdt:P31 wd:Q5 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899" name="Google Shape;5899;p73"/>
          <p:cNvSpPr txBox="1"/>
          <p:nvPr/>
        </p:nvSpPr>
        <p:spPr>
          <a:xfrm>
            <a:off x="6583375" y="212247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triple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900" name="Google Shape;5900;p73"/>
          <p:cNvSpPr txBox="1"/>
          <p:nvPr/>
        </p:nvSpPr>
        <p:spPr>
          <a:xfrm>
            <a:off x="5403625" y="2931750"/>
            <a:ext cx="3508200" cy="716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FF"/>
                </a:solidFill>
              </a:rPr>
              <a:t>= “Give me all human beings</a:t>
            </a:r>
            <a:br>
              <a:rPr i="1" lang="en" sz="1800">
                <a:solidFill>
                  <a:srgbClr val="FF00FF"/>
                </a:solidFill>
              </a:rPr>
            </a:br>
            <a:r>
              <a:rPr i="1" lang="en" sz="1800">
                <a:solidFill>
                  <a:srgbClr val="FF00FF"/>
                </a:solidFill>
              </a:rPr>
              <a:t>you know about.”</a:t>
            </a:r>
            <a:endParaRPr i="1" sz="1800">
              <a:solidFill>
                <a:srgbClr val="FF00FF"/>
              </a:solidFill>
            </a:endParaRPr>
          </a:p>
        </p:txBody>
      </p:sp>
      <p:sp>
        <p:nvSpPr>
          <p:cNvPr id="5901" name="Google Shape;5901;p73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2" name="Google Shape;5902;p73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732406" y="4901130"/>
            <a:ext cx="41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>
                <a:solidFill>
                  <a:srgbClr val="457A93"/>
                </a:solidFill>
              </a:rPr>
              <a:t>The Semantic Web *1994/1999/2000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0"/>
          <p:cNvCxnSpPr>
            <a:stCxn id="201" idx="5"/>
            <a:endCxn id="203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>
            <a:stCxn id="201" idx="7"/>
            <a:endCxn id="202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>
            <a:stCxn id="202" idx="6"/>
            <a:endCxn id="205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>
            <a:stCxn id="204" idx="0"/>
            <a:endCxn id="205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>
            <a:stCxn id="203" idx="7"/>
            <a:endCxn id="202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>
            <a:stCxn id="201" idx="6"/>
            <a:endCxn id="205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0"/>
          <p:cNvCxnSpPr>
            <a:stCxn id="203" idx="6"/>
            <a:endCxn id="205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>
            <a:stCxn id="203" idx="6"/>
            <a:endCxn id="204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0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0"/>
          <p:cNvCxnSpPr>
            <a:stCxn id="214" idx="5"/>
            <a:endCxn id="216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>
            <a:stCxn id="214" idx="7"/>
            <a:endCxn id="215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>
            <a:stCxn id="215" idx="6"/>
            <a:endCxn id="218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>
            <a:stCxn id="217" idx="0"/>
            <a:endCxn id="218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>
            <a:stCxn id="216" idx="7"/>
            <a:endCxn id="215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>
            <a:stCxn id="214" idx="6"/>
            <a:endCxn id="218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>
            <a:stCxn id="216" idx="6"/>
            <a:endCxn id="218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>
            <a:stCxn id="216" idx="5"/>
            <a:endCxn id="217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0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0"/>
          <p:cNvCxnSpPr>
            <a:stCxn id="227" idx="5"/>
            <a:endCxn id="229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0"/>
          <p:cNvCxnSpPr>
            <a:stCxn id="227" idx="7"/>
            <a:endCxn id="228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>
            <a:stCxn id="228" idx="6"/>
            <a:endCxn id="231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0"/>
          <p:cNvCxnSpPr>
            <a:stCxn id="230" idx="0"/>
            <a:endCxn id="231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0"/>
          <p:cNvCxnSpPr>
            <a:stCxn id="229" idx="7"/>
            <a:endCxn id="228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0"/>
          <p:cNvCxnSpPr>
            <a:stCxn id="227" idx="6"/>
            <a:endCxn id="231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0"/>
          <p:cNvCxnSpPr>
            <a:stCxn id="229" idx="6"/>
            <a:endCxn id="231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0"/>
          <p:cNvCxnSpPr>
            <a:stCxn id="229" idx="5"/>
            <a:endCxn id="230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0"/>
          <p:cNvCxnSpPr>
            <a:stCxn id="202" idx="7"/>
            <a:endCxn id="215" idx="3"/>
          </p:cNvCxnSpPr>
          <p:nvPr/>
        </p:nvCxnSpPr>
        <p:spPr>
          <a:xfrm flipH="1" rot="10800000">
            <a:off x="2614756" y="1757194"/>
            <a:ext cx="1878600" cy="52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>
            <a:stCxn id="204" idx="5"/>
            <a:endCxn id="227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0"/>
          <p:cNvCxnSpPr>
            <a:stCxn id="204" idx="6"/>
            <a:endCxn id="217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0"/>
          <p:cNvCxnSpPr>
            <a:stCxn id="217" idx="5"/>
            <a:endCxn id="231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0"/>
          <p:cNvCxnSpPr>
            <a:stCxn id="203" idx="5"/>
            <a:endCxn id="227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0"/>
          <p:cNvCxnSpPr>
            <a:stCxn id="205" idx="6"/>
            <a:endCxn id="216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>
            <a:stCxn id="205" idx="7"/>
            <a:endCxn id="214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0"/>
          <p:cNvCxnSpPr>
            <a:stCxn id="201" idx="6"/>
            <a:endCxn id="214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0"/>
          <p:cNvCxnSpPr>
            <a:stCxn id="216" idx="4"/>
            <a:endCxn id="227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0"/>
          <p:cNvSpPr/>
          <p:nvPr/>
        </p:nvSpPr>
        <p:spPr>
          <a:xfrm>
            <a:off x="712500" y="3877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944650" y="3778725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website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944650" y="4099713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52" name="Google Shape;252;p20"/>
          <p:cNvCxnSpPr>
            <a:endCxn id="251" idx="1"/>
          </p:cNvCxnSpPr>
          <p:nvPr/>
        </p:nvCxnSpPr>
        <p:spPr>
          <a:xfrm>
            <a:off x="608650" y="4249863"/>
            <a:ext cx="336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6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74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8" name="Google Shape;590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sp>
        <p:nvSpPr>
          <p:cNvPr id="5909" name="Google Shape;5909;p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10" name="Google Shape;5910;p74"/>
          <p:cNvSpPr txBox="1"/>
          <p:nvPr/>
        </p:nvSpPr>
        <p:spPr>
          <a:xfrm>
            <a:off x="5965725" y="2484025"/>
            <a:ext cx="2972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?item wdt:P31 wd:Q5 ;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911" name="Google Shape;5911;p74"/>
          <p:cNvSpPr txBox="1"/>
          <p:nvPr/>
        </p:nvSpPr>
        <p:spPr>
          <a:xfrm>
            <a:off x="6583375" y="2122475"/>
            <a:ext cx="1148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FF"/>
                </a:solidFill>
              </a:rPr>
              <a:t>triple</a:t>
            </a:r>
            <a:endParaRPr b="1" i="1" sz="1800">
              <a:solidFill>
                <a:srgbClr val="FF00FF"/>
              </a:solidFill>
            </a:endParaRPr>
          </a:p>
        </p:txBody>
      </p:sp>
      <p:sp>
        <p:nvSpPr>
          <p:cNvPr id="5912" name="Google Shape;5912;p74"/>
          <p:cNvSpPr txBox="1"/>
          <p:nvPr/>
        </p:nvSpPr>
        <p:spPr>
          <a:xfrm>
            <a:off x="6422925" y="2980575"/>
            <a:ext cx="3150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wdt:P106 wd:Q</a:t>
            </a:r>
            <a:r>
              <a:rPr lang="en" sz="1800">
                <a:solidFill>
                  <a:srgbClr val="FF00FF"/>
                </a:solidFill>
              </a:rPr>
              <a:t>4964182 </a:t>
            </a:r>
            <a:r>
              <a:rPr lang="en" sz="1800">
                <a:solidFill>
                  <a:srgbClr val="FF00FF"/>
                </a:solidFill>
              </a:rPr>
              <a:t>.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913" name="Google Shape;5913;p74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4" name="Google Shape;5914;p74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8" name="Shape 5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9" name="Google Shape;5919;p75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0" name="Google Shape;5920;p75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1" name="Google Shape;59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2" name="Google Shape;592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23" name="Google Shape;5923;p7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24" name="Google Shape;5924;p75"/>
          <p:cNvSpPr/>
          <p:nvPr/>
        </p:nvSpPr>
        <p:spPr>
          <a:xfrm>
            <a:off x="3092700" y="3517400"/>
            <a:ext cx="2958600" cy="49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5" name="Google Shape;5925;p75"/>
          <p:cNvSpPr txBox="1"/>
          <p:nvPr/>
        </p:nvSpPr>
        <p:spPr>
          <a:xfrm>
            <a:off x="3633450" y="3362775"/>
            <a:ext cx="197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</a:rPr>
              <a:t>wdt:P227</a:t>
            </a:r>
            <a:endParaRPr sz="2800">
              <a:solidFill>
                <a:srgbClr val="FF00FF"/>
              </a:solidFill>
            </a:endParaRPr>
          </a:p>
        </p:txBody>
      </p:sp>
      <p:sp>
        <p:nvSpPr>
          <p:cNvPr id="5926" name="Google Shape;5926;p75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7" name="Google Shape;5927;p75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1" name="Shape 5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2" name="Google Shape;5932;p76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3" name="Google Shape;5933;p76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4" name="Google Shape;593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5" name="Google Shape;593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6" name="Google Shape;5936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37" name="Google Shape;5937;p76"/>
          <p:cNvSpPr/>
          <p:nvPr/>
        </p:nvSpPr>
        <p:spPr>
          <a:xfrm>
            <a:off x="3092700" y="3517400"/>
            <a:ext cx="2958600" cy="49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8" name="Google Shape;5938;p76"/>
          <p:cNvSpPr txBox="1"/>
          <p:nvPr/>
        </p:nvSpPr>
        <p:spPr>
          <a:xfrm>
            <a:off x="3633450" y="3362775"/>
            <a:ext cx="197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</a:rPr>
              <a:t>wdt:P227**</a:t>
            </a:r>
            <a:endParaRPr sz="2800">
              <a:solidFill>
                <a:srgbClr val="FF00FF"/>
              </a:solidFill>
            </a:endParaRPr>
          </a:p>
        </p:txBody>
      </p:sp>
      <p:sp>
        <p:nvSpPr>
          <p:cNvPr id="5939" name="Google Shape;5939;p76"/>
          <p:cNvSpPr txBox="1"/>
          <p:nvPr/>
        </p:nvSpPr>
        <p:spPr>
          <a:xfrm>
            <a:off x="3953925" y="247250"/>
            <a:ext cx="51519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FF"/>
                </a:solidFill>
              </a:rPr>
              <a:t>*</a:t>
            </a:r>
            <a:r>
              <a:rPr lang="en" sz="1900" u="sng">
                <a:solidFill>
                  <a:schemeClr val="hlink"/>
                </a:solidFill>
                <a:hlinkClick r:id="rId5"/>
              </a:rPr>
              <a:t>https://www.wikidata.org/wiki/Property:P227</a:t>
            </a:r>
            <a:br>
              <a:rPr lang="en" sz="1900">
                <a:solidFill>
                  <a:srgbClr val="FF00FF"/>
                </a:solidFill>
              </a:rPr>
            </a:br>
            <a:r>
              <a:rPr lang="en" sz="1900">
                <a:solidFill>
                  <a:srgbClr val="FF00FF"/>
                </a:solidFill>
              </a:rPr>
              <a:t>**</a:t>
            </a:r>
            <a:r>
              <a:rPr lang="en" sz="1900" u="sng">
                <a:solidFill>
                  <a:schemeClr val="hlink"/>
                </a:solidFill>
                <a:hlinkClick r:id="rId6"/>
              </a:rPr>
              <a:t>https://query.wikidata.org/</a:t>
            </a:r>
            <a:endParaRPr sz="1900">
              <a:solidFill>
                <a:srgbClr val="FF00FF"/>
              </a:solidFill>
            </a:endParaRPr>
          </a:p>
        </p:txBody>
      </p:sp>
      <p:sp>
        <p:nvSpPr>
          <p:cNvPr id="5940" name="Google Shape;5940;p76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1" name="Google Shape;5941;p76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Query*: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5" name="Shape 5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6" name="Google Shape;5946;p77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7" name="Google Shape;5947;p77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8" name="Google Shape;594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9" name="Google Shape;594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0" name="Google Shape;5950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51" name="Google Shape;5951;p77"/>
          <p:cNvSpPr/>
          <p:nvPr/>
        </p:nvSpPr>
        <p:spPr>
          <a:xfrm>
            <a:off x="3092700" y="3517400"/>
            <a:ext cx="2958600" cy="49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2" name="Google Shape;5952;p77"/>
          <p:cNvSpPr txBox="1"/>
          <p:nvPr/>
        </p:nvSpPr>
        <p:spPr>
          <a:xfrm>
            <a:off x="3633450" y="3362775"/>
            <a:ext cx="197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</a:rPr>
              <a:t>wdt:P227</a:t>
            </a:r>
            <a:endParaRPr sz="2800">
              <a:solidFill>
                <a:srgbClr val="FF00FF"/>
              </a:solidFill>
            </a:endParaRPr>
          </a:p>
        </p:txBody>
      </p:sp>
      <p:sp>
        <p:nvSpPr>
          <p:cNvPr id="5953" name="Google Shape;5953;p77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CE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4" name="Google Shape;5954;p77"/>
          <p:cNvSpPr txBox="1"/>
          <p:nvPr/>
        </p:nvSpPr>
        <p:spPr>
          <a:xfrm>
            <a:off x="2749850" y="2672250"/>
            <a:ext cx="1476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Query:</a:t>
            </a:r>
            <a:endParaRPr sz="2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SPARQL</a:t>
            </a:r>
            <a:endParaRPr sz="25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8" name="Shape 5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" name="Google Shape;5959;p78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0" name="Google Shape;5960;p78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61" name="Google Shape;596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2" name="Google Shape;596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3" name="Google Shape;5963;p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64" name="Google Shape;5964;p78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5" name="Google Shape;5965;p78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5966" name="Google Shape;5966;p78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0" name="Shape 5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1" name="Google Shape;5971;p79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2" name="Google Shape;5972;p79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3" name="Google Shape;597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4" name="Google Shape;597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5" name="Google Shape;5975;p7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76" name="Google Shape;5976;p79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5977" name="Google Shape;5977;p79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78" name="Google Shape;5978;p79"/>
          <p:cNvSpPr txBox="1"/>
          <p:nvPr/>
        </p:nvSpPr>
        <p:spPr>
          <a:xfrm>
            <a:off x="124325" y="2403075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P19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79" name="Google Shape;5979;p79"/>
          <p:cNvSpPr txBox="1"/>
          <p:nvPr/>
        </p:nvSpPr>
        <p:spPr>
          <a:xfrm>
            <a:off x="12432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P569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80" name="Google Shape;5980;p79"/>
          <p:cNvSpPr txBox="1"/>
          <p:nvPr/>
        </p:nvSpPr>
        <p:spPr>
          <a:xfrm>
            <a:off x="693157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dateOfBirth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81" name="Google Shape;5981;p79"/>
          <p:cNvSpPr txBox="1"/>
          <p:nvPr/>
        </p:nvSpPr>
        <p:spPr>
          <a:xfrm>
            <a:off x="6931575" y="236570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placeOfBirth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82" name="Google Shape;5982;p79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6" name="Shape 5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7" name="Google Shape;5987;p80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8" name="Google Shape;5988;p80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89" name="Google Shape;598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0" name="Google Shape;599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1" name="Google Shape;5991;p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92" name="Google Shape;5992;p80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5993" name="Google Shape;5993;p80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4" name="Google Shape;5994;p80"/>
          <p:cNvSpPr txBox="1"/>
          <p:nvPr/>
        </p:nvSpPr>
        <p:spPr>
          <a:xfrm>
            <a:off x="124325" y="2403075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P19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95" name="Google Shape;5995;p80"/>
          <p:cNvSpPr txBox="1"/>
          <p:nvPr/>
        </p:nvSpPr>
        <p:spPr>
          <a:xfrm>
            <a:off x="12432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P569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96" name="Google Shape;5996;p80"/>
          <p:cNvSpPr txBox="1"/>
          <p:nvPr/>
        </p:nvSpPr>
        <p:spPr>
          <a:xfrm>
            <a:off x="693157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dateOfBirth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97" name="Google Shape;5997;p80"/>
          <p:cNvSpPr txBox="1"/>
          <p:nvPr/>
        </p:nvSpPr>
        <p:spPr>
          <a:xfrm>
            <a:off x="6931575" y="236570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placeOfBirth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5998" name="Google Shape;5998;p80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9" name="Google Shape;5999;p80"/>
          <p:cNvSpPr txBox="1"/>
          <p:nvPr/>
        </p:nvSpPr>
        <p:spPr>
          <a:xfrm>
            <a:off x="708025" y="3580475"/>
            <a:ext cx="4070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https://www.wikidata.org/entity/Q173481.json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00" name="Google Shape;6000;p80"/>
          <p:cNvSpPr txBox="1"/>
          <p:nvPr/>
        </p:nvSpPr>
        <p:spPr>
          <a:xfrm>
            <a:off x="4721311" y="3699425"/>
            <a:ext cx="3332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https://lobid.org/gnd/118740113.json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4" name="Shape 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5" name="Google Shape;6005;p81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6" name="Google Shape;6006;p81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7" name="Google Shape;600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8" name="Google Shape;600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9" name="Google Shape;6009;p8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10" name="Google Shape;6010;p81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6011" name="Google Shape;6011;p81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2" name="Google Shape;6012;p81"/>
          <p:cNvSpPr txBox="1"/>
          <p:nvPr/>
        </p:nvSpPr>
        <p:spPr>
          <a:xfrm>
            <a:off x="124325" y="2403075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P19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13" name="Google Shape;6013;p81"/>
          <p:cNvSpPr txBox="1"/>
          <p:nvPr/>
        </p:nvSpPr>
        <p:spPr>
          <a:xfrm>
            <a:off x="12432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P569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14" name="Google Shape;6014;p81"/>
          <p:cNvSpPr txBox="1"/>
          <p:nvPr/>
        </p:nvSpPr>
        <p:spPr>
          <a:xfrm>
            <a:off x="693157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dateOfBirth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15" name="Google Shape;6015;p81"/>
          <p:cNvSpPr txBox="1"/>
          <p:nvPr/>
        </p:nvSpPr>
        <p:spPr>
          <a:xfrm>
            <a:off x="6931575" y="236570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placeOfBirth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16" name="Google Shape;6016;p81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7" name="Google Shape;6017;p81"/>
          <p:cNvSpPr txBox="1"/>
          <p:nvPr/>
        </p:nvSpPr>
        <p:spPr>
          <a:xfrm>
            <a:off x="708025" y="3580475"/>
            <a:ext cx="4070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https://www.wikidata.org/entity/</a:t>
            </a:r>
            <a:r>
              <a:rPr b="1" lang="en" u="sng">
                <a:solidFill>
                  <a:srgbClr val="FF00FF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Q173481</a:t>
            </a:r>
            <a:r>
              <a:rPr lang="en" u="sng">
                <a:solidFill>
                  <a:schemeClr val="hlink"/>
                </a:solidFill>
                <a:hlinkClick r:id="rId11"/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18" name="Google Shape;6018;p81"/>
          <p:cNvSpPr txBox="1"/>
          <p:nvPr/>
        </p:nvSpPr>
        <p:spPr>
          <a:xfrm>
            <a:off x="4721311" y="3699425"/>
            <a:ext cx="3332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https://lobid.org/gnd/</a:t>
            </a:r>
            <a:r>
              <a:rPr b="1" lang="en" u="sng">
                <a:solidFill>
                  <a:srgbClr val="FF00FF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118740113</a:t>
            </a:r>
            <a:r>
              <a:rPr lang="en" u="sng">
                <a:solidFill>
                  <a:schemeClr val="hlink"/>
                </a:solidFill>
                <a:hlinkClick r:id="rId14"/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2" name="Shape 6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3" name="Google Shape;6023;p82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4" name="Google Shape;6024;p82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25" name="Google Shape;602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6" name="Google Shape;602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7" name="Google Shape;6027;p8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28" name="Google Shape;6028;p82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6029" name="Google Shape;6029;p82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30" name="Google Shape;6030;p82"/>
          <p:cNvSpPr txBox="1"/>
          <p:nvPr/>
        </p:nvSpPr>
        <p:spPr>
          <a:xfrm>
            <a:off x="124325" y="2403075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P19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31" name="Google Shape;6031;p82"/>
          <p:cNvSpPr txBox="1"/>
          <p:nvPr/>
        </p:nvSpPr>
        <p:spPr>
          <a:xfrm>
            <a:off x="12432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P569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32" name="Google Shape;6032;p82"/>
          <p:cNvSpPr txBox="1"/>
          <p:nvPr/>
        </p:nvSpPr>
        <p:spPr>
          <a:xfrm>
            <a:off x="693157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dateOfBirth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33" name="Google Shape;6033;p82"/>
          <p:cNvSpPr txBox="1"/>
          <p:nvPr/>
        </p:nvSpPr>
        <p:spPr>
          <a:xfrm>
            <a:off x="6931575" y="236570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placeOfBirth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34" name="Google Shape;6034;p82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5" name="Google Shape;6035;p82"/>
          <p:cNvSpPr txBox="1"/>
          <p:nvPr/>
        </p:nvSpPr>
        <p:spPr>
          <a:xfrm>
            <a:off x="708025" y="3580475"/>
            <a:ext cx="4070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https://www.wikidata.org/entity/</a:t>
            </a:r>
            <a:r>
              <a:rPr lang="en" u="sng">
                <a:solidFill>
                  <a:schemeClr val="hlink"/>
                </a:solidFill>
                <a:hlinkClick r:id="rId10"/>
              </a:rPr>
              <a:t>Q173481</a:t>
            </a:r>
            <a:r>
              <a:rPr b="1" lang="en" u="sng">
                <a:solidFill>
                  <a:srgbClr val="FF00FF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36" name="Google Shape;6036;p82"/>
          <p:cNvSpPr txBox="1"/>
          <p:nvPr/>
        </p:nvSpPr>
        <p:spPr>
          <a:xfrm>
            <a:off x="4721311" y="3699425"/>
            <a:ext cx="3332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FF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https://lobid.org/gnd/</a:t>
            </a:r>
            <a:r>
              <a:rPr lang="en" u="sng">
                <a:solidFill>
                  <a:schemeClr val="hlink"/>
                </a:solidFill>
                <a:hlinkClick r:id="rId13"/>
              </a:rPr>
              <a:t>118740113</a:t>
            </a:r>
            <a:r>
              <a:rPr b="1" lang="en" u="sng">
                <a:solidFill>
                  <a:srgbClr val="FF00FF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0" name="Shape 6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" name="Google Shape;6041;p83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2" name="Google Shape;6042;p83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43" name="Google Shape;604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4" name="Google Shape;604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5" name="Google Shape;6045;p8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46" name="Google Shape;6046;p83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6047" name="Google Shape;6047;p83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48" name="Google Shape;6048;p83"/>
          <p:cNvSpPr txBox="1"/>
          <p:nvPr/>
        </p:nvSpPr>
        <p:spPr>
          <a:xfrm>
            <a:off x="124325" y="2403075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P19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49" name="Google Shape;6049;p83"/>
          <p:cNvSpPr txBox="1"/>
          <p:nvPr/>
        </p:nvSpPr>
        <p:spPr>
          <a:xfrm>
            <a:off x="12432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P569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50" name="Google Shape;6050;p83"/>
          <p:cNvSpPr txBox="1"/>
          <p:nvPr/>
        </p:nvSpPr>
        <p:spPr>
          <a:xfrm>
            <a:off x="693157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dateOfBirth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51" name="Google Shape;6051;p83"/>
          <p:cNvSpPr txBox="1"/>
          <p:nvPr/>
        </p:nvSpPr>
        <p:spPr>
          <a:xfrm>
            <a:off x="6931575" y="236570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placeOfBirth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52" name="Google Shape;6052;p83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3" name="Google Shape;6053;p83"/>
          <p:cNvSpPr txBox="1"/>
          <p:nvPr/>
        </p:nvSpPr>
        <p:spPr>
          <a:xfrm>
            <a:off x="708025" y="3580475"/>
            <a:ext cx="4070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https://www.wikidata.org/enti</a:t>
            </a:r>
            <a:r>
              <a:rPr lang="en" u="sng">
                <a:solidFill>
                  <a:schemeClr val="hlink"/>
                </a:solidFill>
                <a:hlinkClick r:id="rId10"/>
              </a:rPr>
              <a:t>ty/Q173481</a:t>
            </a:r>
            <a:r>
              <a:rPr b="1" lang="en" u="sng">
                <a:solidFill>
                  <a:srgbClr val="FF00FF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54" name="Google Shape;6054;p83"/>
          <p:cNvSpPr txBox="1"/>
          <p:nvPr/>
        </p:nvSpPr>
        <p:spPr>
          <a:xfrm>
            <a:off x="4721311" y="3699425"/>
            <a:ext cx="3332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https://lobid.org/gnd/</a:t>
            </a:r>
            <a:r>
              <a:rPr lang="en" u="sng">
                <a:solidFill>
                  <a:schemeClr val="hlink"/>
                </a:solidFill>
                <a:hlinkClick r:id="rId13"/>
              </a:rPr>
              <a:t>118740113</a:t>
            </a:r>
            <a:r>
              <a:rPr b="1" lang="en" u="sng">
                <a:solidFill>
                  <a:srgbClr val="FF00FF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732406" y="4901130"/>
            <a:ext cx="41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>
                <a:solidFill>
                  <a:srgbClr val="457A93"/>
                </a:solidFill>
              </a:rPr>
              <a:t>The Semantic Web Stack (“Layer Cake”)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385" y="1445949"/>
            <a:ext cx="2578714" cy="2147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/>
        </p:nvSpPr>
        <p:spPr>
          <a:xfrm rot="-5400000">
            <a:off x="4718509" y="2512500"/>
            <a:ext cx="22857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</a:rPr>
              <a:t>(</a:t>
            </a:r>
            <a:r>
              <a:rPr lang="en" sz="500" u="sng">
                <a:solidFill>
                  <a:schemeClr val="hlink"/>
                </a:solidFill>
                <a:hlinkClick r:id="rId4"/>
              </a:rPr>
              <a:t>https://www.w3.org/2004/Talks/0412-RDF-functions/slide4-0.html</a:t>
            </a:r>
            <a:r>
              <a:rPr lang="en" sz="500">
                <a:solidFill>
                  <a:schemeClr val="dk2"/>
                </a:solidFill>
              </a:rPr>
              <a:t>)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261" name="Google Shape;261;p21"/>
          <p:cNvSpPr txBox="1"/>
          <p:nvPr/>
        </p:nvSpPr>
        <p:spPr>
          <a:xfrm rot="1335116">
            <a:off x="3656048" y="1954939"/>
            <a:ext cx="247967" cy="89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2343"/>
                </a:solidFill>
              </a:rPr>
              <a:t>D</a:t>
            </a:r>
            <a:endParaRPr sz="900">
              <a:solidFill>
                <a:srgbClr val="AB2343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 rot="5391676">
            <a:off x="3954856" y="2376766"/>
            <a:ext cx="247801" cy="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2343"/>
                </a:solidFill>
              </a:rPr>
              <a:t>e</a:t>
            </a:r>
            <a:endParaRPr sz="900">
              <a:solidFill>
                <a:srgbClr val="AB2343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036659" y="3323709"/>
            <a:ext cx="8352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(2004)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316175" y="1010025"/>
            <a:ext cx="9072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FF00FF"/>
                </a:solidFill>
              </a:rPr>
              <a:t>(</a:t>
            </a:r>
            <a:endParaRPr sz="16000">
              <a:solidFill>
                <a:srgbClr val="FF00FF"/>
              </a:solidFill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5821375" y="1010025"/>
            <a:ext cx="9072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FF00FF"/>
                </a:solidFill>
              </a:rPr>
              <a:t>)</a:t>
            </a:r>
            <a:endParaRPr sz="16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8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9" name="Google Shape;6059;p84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0" name="Google Shape;6060;p84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1" name="Google Shape;606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2" name="Google Shape;606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3" name="Google Shape;6063;p8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64" name="Google Shape;6064;p84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6065" name="Google Shape;6065;p84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66" name="Google Shape;6066;p84"/>
          <p:cNvSpPr txBox="1"/>
          <p:nvPr/>
        </p:nvSpPr>
        <p:spPr>
          <a:xfrm>
            <a:off x="124325" y="2403075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P19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67" name="Google Shape;6067;p84"/>
          <p:cNvSpPr txBox="1"/>
          <p:nvPr/>
        </p:nvSpPr>
        <p:spPr>
          <a:xfrm>
            <a:off x="12432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P569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68" name="Google Shape;6068;p84"/>
          <p:cNvSpPr txBox="1"/>
          <p:nvPr/>
        </p:nvSpPr>
        <p:spPr>
          <a:xfrm>
            <a:off x="693157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dateOfBirth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69" name="Google Shape;6069;p84"/>
          <p:cNvSpPr txBox="1"/>
          <p:nvPr/>
        </p:nvSpPr>
        <p:spPr>
          <a:xfrm>
            <a:off x="6931575" y="236570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placeOfBirth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70" name="Google Shape;6070;p84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1" name="Google Shape;6071;p84"/>
          <p:cNvSpPr txBox="1"/>
          <p:nvPr/>
        </p:nvSpPr>
        <p:spPr>
          <a:xfrm>
            <a:off x="708025" y="3580475"/>
            <a:ext cx="4070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https://www.wikidata.org/entity/</a:t>
            </a:r>
            <a:r>
              <a:rPr b="1" lang="en" u="sng">
                <a:solidFill>
                  <a:srgbClr val="FF00FF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Q173481</a:t>
            </a:r>
            <a:r>
              <a:rPr lang="en" u="sng">
                <a:solidFill>
                  <a:schemeClr val="hlink"/>
                </a:solidFill>
                <a:hlinkClick r:id="rId11"/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72" name="Google Shape;6072;p84"/>
          <p:cNvSpPr txBox="1"/>
          <p:nvPr/>
        </p:nvSpPr>
        <p:spPr>
          <a:xfrm>
            <a:off x="4721311" y="3699425"/>
            <a:ext cx="3332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https://lobid.org/gnd/</a:t>
            </a:r>
            <a:r>
              <a:rPr b="1" lang="en" u="sng">
                <a:solidFill>
                  <a:srgbClr val="FF00FF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118740113</a:t>
            </a:r>
            <a:r>
              <a:rPr lang="en" u="sng">
                <a:solidFill>
                  <a:schemeClr val="hlink"/>
                </a:solidFill>
                <a:hlinkClick r:id="rId14"/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73" name="Google Shape;6073;p84"/>
          <p:cNvSpPr/>
          <p:nvPr/>
        </p:nvSpPr>
        <p:spPr>
          <a:xfrm rot="5400000">
            <a:off x="3690150" y="4113325"/>
            <a:ext cx="404700" cy="348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4" name="Google Shape;6074;p84"/>
          <p:cNvSpPr/>
          <p:nvPr/>
        </p:nvSpPr>
        <p:spPr>
          <a:xfrm flipH="1" rot="-5400000">
            <a:off x="6652350" y="4113325"/>
            <a:ext cx="404700" cy="348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5" name="Google Shape;6075;p84"/>
          <p:cNvSpPr txBox="1"/>
          <p:nvPr/>
        </p:nvSpPr>
        <p:spPr>
          <a:xfrm>
            <a:off x="4101050" y="4166475"/>
            <a:ext cx="2539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???????????????????????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9" name="Shape 6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0" name="Google Shape;6080;p85"/>
          <p:cNvSpPr/>
          <p:nvPr/>
        </p:nvSpPr>
        <p:spPr>
          <a:xfrm>
            <a:off x="180375" y="1359063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1" name="Google Shape;6081;p85"/>
          <p:cNvSpPr/>
          <p:nvPr/>
        </p:nvSpPr>
        <p:spPr>
          <a:xfrm>
            <a:off x="3811725" y="1399738"/>
            <a:ext cx="5151900" cy="2384700"/>
          </a:xfrm>
          <a:prstGeom prst="ellipse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2" name="Google Shape;608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5" y="1722013"/>
            <a:ext cx="2095800" cy="14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3" name="Google Shape;608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87" y="1722012"/>
            <a:ext cx="1282374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4" name="Google Shape;6084;p8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Wikidata + GND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85" name="Google Shape;6085;p85"/>
          <p:cNvSpPr txBox="1"/>
          <p:nvPr/>
        </p:nvSpPr>
        <p:spPr>
          <a:xfrm rot="2535290">
            <a:off x="3633486" y="2757548"/>
            <a:ext cx="1164881" cy="447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P227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6086" name="Google Shape;6086;p85"/>
          <p:cNvSpPr/>
          <p:nvPr/>
        </p:nvSpPr>
        <p:spPr>
          <a:xfrm>
            <a:off x="3820900" y="2583575"/>
            <a:ext cx="541600" cy="753300"/>
          </a:xfrm>
          <a:custGeom>
            <a:rect b="b" l="l" r="r" t="t"/>
            <a:pathLst>
              <a:path extrusionOk="0" h="30132" w="21664">
                <a:moveTo>
                  <a:pt x="0" y="0"/>
                </a:moveTo>
                <a:cubicBezTo>
                  <a:pt x="0" y="12371"/>
                  <a:pt x="9933" y="26206"/>
                  <a:pt x="21664" y="3013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87" name="Google Shape;6087;p85"/>
          <p:cNvSpPr txBox="1"/>
          <p:nvPr/>
        </p:nvSpPr>
        <p:spPr>
          <a:xfrm>
            <a:off x="124325" y="2403075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P19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88" name="Google Shape;6088;p85"/>
          <p:cNvSpPr txBox="1"/>
          <p:nvPr/>
        </p:nvSpPr>
        <p:spPr>
          <a:xfrm>
            <a:off x="12432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P569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89" name="Google Shape;6089;p85"/>
          <p:cNvSpPr txBox="1"/>
          <p:nvPr/>
        </p:nvSpPr>
        <p:spPr>
          <a:xfrm>
            <a:off x="6931575" y="203205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dateOfBirth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90" name="Google Shape;6090;p85"/>
          <p:cNvSpPr txBox="1"/>
          <p:nvPr/>
        </p:nvSpPr>
        <p:spPr>
          <a:xfrm>
            <a:off x="6931575" y="2365700"/>
            <a:ext cx="2095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placeOfBirth</a:t>
            </a:r>
            <a:endParaRPr sz="2000">
              <a:solidFill>
                <a:srgbClr val="FF00FF"/>
              </a:solidFill>
            </a:endParaRPr>
          </a:p>
        </p:txBody>
      </p:sp>
      <p:sp>
        <p:nvSpPr>
          <p:cNvPr id="6091" name="Google Shape;6091;p85"/>
          <p:cNvSpPr/>
          <p:nvPr/>
        </p:nvSpPr>
        <p:spPr>
          <a:xfrm>
            <a:off x="2370350" y="2547300"/>
            <a:ext cx="2235000" cy="1014600"/>
          </a:xfrm>
          <a:prstGeom prst="ellipse">
            <a:avLst/>
          </a:prstGeom>
          <a:solidFill>
            <a:srgbClr val="FF00FF">
              <a:alpha val="2489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2" name="Google Shape;6092;p85"/>
          <p:cNvSpPr txBox="1"/>
          <p:nvPr/>
        </p:nvSpPr>
        <p:spPr>
          <a:xfrm>
            <a:off x="708025" y="3580475"/>
            <a:ext cx="4070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https://www.wikidata.org/entity/</a:t>
            </a:r>
            <a:r>
              <a:rPr b="1" lang="en" u="sng">
                <a:solidFill>
                  <a:srgbClr val="FF00FF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Q173481</a:t>
            </a:r>
            <a:r>
              <a:rPr lang="en" u="sng">
                <a:solidFill>
                  <a:schemeClr val="hlink"/>
                </a:solidFill>
                <a:hlinkClick r:id="rId11"/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93" name="Google Shape;6093;p85"/>
          <p:cNvSpPr txBox="1"/>
          <p:nvPr/>
        </p:nvSpPr>
        <p:spPr>
          <a:xfrm>
            <a:off x="4721311" y="3699425"/>
            <a:ext cx="3332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https://lobid.org/gnd/</a:t>
            </a:r>
            <a:r>
              <a:rPr b="1" lang="en" u="sng">
                <a:solidFill>
                  <a:srgbClr val="FF00FF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118740113</a:t>
            </a:r>
            <a:r>
              <a:rPr lang="en" u="sng">
                <a:solidFill>
                  <a:schemeClr val="hlink"/>
                </a:solidFill>
                <a:hlinkClick r:id="rId14"/>
              </a:rPr>
              <a:t>.json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094" name="Google Shape;6094;p85"/>
          <p:cNvSpPr/>
          <p:nvPr/>
        </p:nvSpPr>
        <p:spPr>
          <a:xfrm rot="5400000">
            <a:off x="3690150" y="4113325"/>
            <a:ext cx="404700" cy="348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5" name="Google Shape;6095;p85"/>
          <p:cNvSpPr/>
          <p:nvPr/>
        </p:nvSpPr>
        <p:spPr>
          <a:xfrm flipH="1" rot="-5400000">
            <a:off x="6652350" y="4113325"/>
            <a:ext cx="404700" cy="348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6" name="Google Shape;6096;p85"/>
          <p:cNvSpPr txBox="1"/>
          <p:nvPr/>
        </p:nvSpPr>
        <p:spPr>
          <a:xfrm>
            <a:off x="3982750" y="4166475"/>
            <a:ext cx="2789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5"/>
              </a:rPr>
              <a:t>Let’s try this in Google Colab.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The Semantic Web *1994/1999/2000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2"/>
          <p:cNvCxnSpPr>
            <a:stCxn id="271" idx="5"/>
            <a:endCxn id="273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2"/>
          <p:cNvCxnSpPr>
            <a:stCxn id="271" idx="7"/>
            <a:endCxn id="272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2"/>
          <p:cNvCxnSpPr>
            <a:stCxn id="272" idx="6"/>
            <a:endCxn id="275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2"/>
          <p:cNvCxnSpPr>
            <a:stCxn id="274" idx="0"/>
            <a:endCxn id="275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2"/>
          <p:cNvCxnSpPr>
            <a:stCxn id="273" idx="7"/>
            <a:endCxn id="272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2"/>
          <p:cNvCxnSpPr>
            <a:stCxn id="271" idx="6"/>
            <a:endCxn id="275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2"/>
          <p:cNvCxnSpPr>
            <a:stCxn id="273" idx="6"/>
            <a:endCxn id="275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2"/>
          <p:cNvCxnSpPr>
            <a:stCxn id="273" idx="6"/>
            <a:endCxn id="274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2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2"/>
          <p:cNvCxnSpPr>
            <a:stCxn id="284" idx="5"/>
            <a:endCxn id="286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2"/>
          <p:cNvCxnSpPr>
            <a:stCxn id="284" idx="7"/>
            <a:endCxn id="285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2"/>
          <p:cNvCxnSpPr>
            <a:stCxn id="285" idx="6"/>
            <a:endCxn id="288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2"/>
          <p:cNvCxnSpPr>
            <a:stCxn id="287" idx="0"/>
            <a:endCxn id="288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2"/>
          <p:cNvCxnSpPr>
            <a:stCxn id="286" idx="7"/>
            <a:endCxn id="285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2"/>
          <p:cNvCxnSpPr>
            <a:stCxn id="284" idx="6"/>
            <a:endCxn id="288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2"/>
          <p:cNvCxnSpPr>
            <a:stCxn id="286" idx="6"/>
            <a:endCxn id="288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2"/>
          <p:cNvCxnSpPr>
            <a:stCxn id="286" idx="5"/>
            <a:endCxn id="287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2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2"/>
          <p:cNvCxnSpPr>
            <a:stCxn id="297" idx="5"/>
            <a:endCxn id="299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2"/>
          <p:cNvCxnSpPr>
            <a:stCxn id="297" idx="7"/>
            <a:endCxn id="298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2"/>
          <p:cNvCxnSpPr>
            <a:stCxn id="298" idx="6"/>
            <a:endCxn id="301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2"/>
          <p:cNvCxnSpPr>
            <a:stCxn id="300" idx="0"/>
            <a:endCxn id="301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2"/>
          <p:cNvCxnSpPr>
            <a:stCxn id="299" idx="7"/>
            <a:endCxn id="298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2"/>
          <p:cNvCxnSpPr>
            <a:stCxn id="297" idx="6"/>
            <a:endCxn id="301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2"/>
          <p:cNvCxnSpPr>
            <a:stCxn id="299" idx="6"/>
            <a:endCxn id="301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2"/>
          <p:cNvCxnSpPr>
            <a:stCxn id="299" idx="5"/>
            <a:endCxn id="300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2"/>
          <p:cNvCxnSpPr>
            <a:stCxn id="272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2"/>
          <p:cNvCxnSpPr>
            <a:stCxn id="274" idx="5"/>
            <a:endCxn id="297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2"/>
          <p:cNvCxnSpPr>
            <a:stCxn id="274" idx="6"/>
            <a:endCxn id="287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>
            <a:stCxn id="287" idx="5"/>
            <a:endCxn id="301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>
            <a:stCxn id="273" idx="5"/>
            <a:endCxn id="297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>
            <a:stCxn id="275" idx="6"/>
            <a:endCxn id="286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>
            <a:stCxn id="275" idx="7"/>
            <a:endCxn id="284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>
            <a:stCxn id="271" idx="6"/>
            <a:endCxn id="284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>
            <a:stCxn id="286" idx="4"/>
            <a:endCxn id="297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2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320" name="Google Shape;320;p22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2"/>
          <p:cNvSpPr/>
          <p:nvPr/>
        </p:nvSpPr>
        <p:spPr>
          <a:xfrm>
            <a:off x="712500" y="3877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944650" y="3778725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website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944650" y="4099713"/>
            <a:ext cx="119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24" name="Google Shape;324;p22"/>
          <p:cNvCxnSpPr>
            <a:endCxn id="323" idx="1"/>
          </p:cNvCxnSpPr>
          <p:nvPr/>
        </p:nvCxnSpPr>
        <p:spPr>
          <a:xfrm>
            <a:off x="608650" y="4249863"/>
            <a:ext cx="336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57A93"/>
                </a:solidFill>
              </a:rPr>
              <a:t>The Semantic Web *1994/1999/2000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1911900" y="2712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2526925" y="22713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2273825" y="32119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174350" y="3160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3446750" y="25717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3"/>
          <p:cNvCxnSpPr>
            <a:stCxn id="330" idx="5"/>
            <a:endCxn id="332" idx="1"/>
          </p:cNvCxnSpPr>
          <p:nvPr/>
        </p:nvCxnSpPr>
        <p:spPr>
          <a:xfrm>
            <a:off x="1999731" y="28007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3"/>
          <p:cNvCxnSpPr>
            <a:stCxn id="330" idx="7"/>
            <a:endCxn id="331" idx="3"/>
          </p:cNvCxnSpPr>
          <p:nvPr/>
        </p:nvCxnSpPr>
        <p:spPr>
          <a:xfrm flipH="1" rot="10800000">
            <a:off x="1999731" y="23592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3"/>
          <p:cNvCxnSpPr>
            <a:stCxn id="331" idx="6"/>
            <a:endCxn id="334" idx="2"/>
          </p:cNvCxnSpPr>
          <p:nvPr/>
        </p:nvCxnSpPr>
        <p:spPr>
          <a:xfrm>
            <a:off x="2629825" y="23227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3"/>
          <p:cNvCxnSpPr>
            <a:stCxn id="333" idx="0"/>
            <a:endCxn id="334" idx="4"/>
          </p:cNvCxnSpPr>
          <p:nvPr/>
        </p:nvCxnSpPr>
        <p:spPr>
          <a:xfrm flipH="1" rot="10800000">
            <a:off x="3225800" y="26747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3"/>
          <p:cNvCxnSpPr>
            <a:stCxn id="332" idx="7"/>
            <a:endCxn id="331" idx="4"/>
          </p:cNvCxnSpPr>
          <p:nvPr/>
        </p:nvCxnSpPr>
        <p:spPr>
          <a:xfrm flipH="1" rot="10800000">
            <a:off x="2361656" y="23740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3"/>
          <p:cNvCxnSpPr>
            <a:stCxn id="330" idx="6"/>
            <a:endCxn id="334" idx="2"/>
          </p:cNvCxnSpPr>
          <p:nvPr/>
        </p:nvCxnSpPr>
        <p:spPr>
          <a:xfrm flipH="1" rot="10800000">
            <a:off x="2014800" y="26230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3"/>
          <p:cNvCxnSpPr>
            <a:stCxn id="332" idx="6"/>
            <a:endCxn id="334" idx="3"/>
          </p:cNvCxnSpPr>
          <p:nvPr/>
        </p:nvCxnSpPr>
        <p:spPr>
          <a:xfrm flipH="1" rot="10800000">
            <a:off x="2376725" y="26594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3"/>
          <p:cNvCxnSpPr>
            <a:stCxn id="332" idx="6"/>
            <a:endCxn id="333" idx="2"/>
          </p:cNvCxnSpPr>
          <p:nvPr/>
        </p:nvCxnSpPr>
        <p:spPr>
          <a:xfrm flipH="1" rot="10800000">
            <a:off x="2376725" y="3211775"/>
            <a:ext cx="797700" cy="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3"/>
          <p:cNvSpPr/>
          <p:nvPr/>
        </p:nvSpPr>
        <p:spPr>
          <a:xfrm>
            <a:off x="3863400" y="2111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4478425" y="16694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4225325" y="2610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5125850" y="25585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5398250" y="196985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23"/>
          <p:cNvCxnSpPr>
            <a:stCxn id="343" idx="5"/>
            <a:endCxn id="345" idx="1"/>
          </p:cNvCxnSpPr>
          <p:nvPr/>
        </p:nvCxnSpPr>
        <p:spPr>
          <a:xfrm>
            <a:off x="3951231" y="219885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>
            <a:stCxn id="343" idx="7"/>
            <a:endCxn id="344" idx="3"/>
          </p:cNvCxnSpPr>
          <p:nvPr/>
        </p:nvCxnSpPr>
        <p:spPr>
          <a:xfrm flipH="1" rot="10800000">
            <a:off x="3951231" y="175739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3"/>
          <p:cNvCxnSpPr>
            <a:stCxn id="344" idx="6"/>
            <a:endCxn id="347" idx="2"/>
          </p:cNvCxnSpPr>
          <p:nvPr/>
        </p:nvCxnSpPr>
        <p:spPr>
          <a:xfrm>
            <a:off x="4581325" y="172087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3"/>
          <p:cNvCxnSpPr>
            <a:stCxn id="346" idx="0"/>
            <a:endCxn id="347" idx="4"/>
          </p:cNvCxnSpPr>
          <p:nvPr/>
        </p:nvCxnSpPr>
        <p:spPr>
          <a:xfrm flipH="1" rot="10800000">
            <a:off x="5177300" y="207287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3"/>
          <p:cNvCxnSpPr>
            <a:stCxn id="345" idx="7"/>
            <a:endCxn id="344" idx="4"/>
          </p:cNvCxnSpPr>
          <p:nvPr/>
        </p:nvCxnSpPr>
        <p:spPr>
          <a:xfrm flipH="1" rot="10800000">
            <a:off x="4313156" y="177219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3"/>
          <p:cNvCxnSpPr>
            <a:stCxn id="343" idx="6"/>
            <a:endCxn id="347" idx="2"/>
          </p:cNvCxnSpPr>
          <p:nvPr/>
        </p:nvCxnSpPr>
        <p:spPr>
          <a:xfrm flipH="1" rot="10800000">
            <a:off x="3966300" y="202117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>
            <a:stCxn id="345" idx="6"/>
            <a:endCxn id="347" idx="3"/>
          </p:cNvCxnSpPr>
          <p:nvPr/>
        </p:nvCxnSpPr>
        <p:spPr>
          <a:xfrm flipH="1" rot="10800000">
            <a:off x="4328225" y="205757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3"/>
          <p:cNvCxnSpPr>
            <a:stCxn id="345" idx="5"/>
            <a:endCxn id="346" idx="2"/>
          </p:cNvCxnSpPr>
          <p:nvPr/>
        </p:nvCxnSpPr>
        <p:spPr>
          <a:xfrm flipH="1" rot="10800000">
            <a:off x="4313156" y="260995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3"/>
          <p:cNvSpPr/>
          <p:nvPr/>
        </p:nvSpPr>
        <p:spPr>
          <a:xfrm>
            <a:off x="3951225" y="3466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4566250" y="30248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4313150" y="396547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5213675" y="3914025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5486075" y="3325300"/>
            <a:ext cx="1029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23"/>
          <p:cNvCxnSpPr>
            <a:stCxn id="356" idx="5"/>
            <a:endCxn id="358" idx="1"/>
          </p:cNvCxnSpPr>
          <p:nvPr/>
        </p:nvCxnSpPr>
        <p:spPr>
          <a:xfrm>
            <a:off x="4039056" y="3554306"/>
            <a:ext cx="289200" cy="4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3"/>
          <p:cNvCxnSpPr>
            <a:stCxn id="356" idx="7"/>
            <a:endCxn id="357" idx="3"/>
          </p:cNvCxnSpPr>
          <p:nvPr/>
        </p:nvCxnSpPr>
        <p:spPr>
          <a:xfrm flipH="1" rot="10800000">
            <a:off x="4039056" y="3112844"/>
            <a:ext cx="542400" cy="3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3"/>
          <p:cNvCxnSpPr>
            <a:stCxn id="357" idx="6"/>
            <a:endCxn id="360" idx="2"/>
          </p:cNvCxnSpPr>
          <p:nvPr/>
        </p:nvCxnSpPr>
        <p:spPr>
          <a:xfrm>
            <a:off x="4669150" y="3076325"/>
            <a:ext cx="81690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3"/>
          <p:cNvCxnSpPr>
            <a:stCxn id="359" idx="0"/>
            <a:endCxn id="360" idx="4"/>
          </p:cNvCxnSpPr>
          <p:nvPr/>
        </p:nvCxnSpPr>
        <p:spPr>
          <a:xfrm flipH="1" rot="10800000">
            <a:off x="5265125" y="3428325"/>
            <a:ext cx="272400" cy="48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3"/>
          <p:cNvCxnSpPr>
            <a:stCxn id="358" idx="7"/>
            <a:endCxn id="357" idx="4"/>
          </p:cNvCxnSpPr>
          <p:nvPr/>
        </p:nvCxnSpPr>
        <p:spPr>
          <a:xfrm flipH="1" rot="10800000">
            <a:off x="4400981" y="3127644"/>
            <a:ext cx="216600" cy="85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3"/>
          <p:cNvCxnSpPr>
            <a:stCxn id="356" idx="6"/>
            <a:endCxn id="360" idx="2"/>
          </p:cNvCxnSpPr>
          <p:nvPr/>
        </p:nvCxnSpPr>
        <p:spPr>
          <a:xfrm flipH="1" rot="10800000">
            <a:off x="4054125" y="3376625"/>
            <a:ext cx="1431900" cy="14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3"/>
          <p:cNvCxnSpPr>
            <a:stCxn id="358" idx="6"/>
            <a:endCxn id="360" idx="3"/>
          </p:cNvCxnSpPr>
          <p:nvPr/>
        </p:nvCxnSpPr>
        <p:spPr>
          <a:xfrm flipH="1" rot="10800000">
            <a:off x="4416050" y="3413025"/>
            <a:ext cx="1085100" cy="6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3"/>
          <p:cNvCxnSpPr>
            <a:stCxn id="358" idx="5"/>
            <a:endCxn id="359" idx="2"/>
          </p:cNvCxnSpPr>
          <p:nvPr/>
        </p:nvCxnSpPr>
        <p:spPr>
          <a:xfrm flipH="1" rot="10800000">
            <a:off x="4400981" y="3965406"/>
            <a:ext cx="812700" cy="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3"/>
          <p:cNvCxnSpPr>
            <a:stCxn id="331" idx="7"/>
          </p:cNvCxnSpPr>
          <p:nvPr/>
        </p:nvCxnSpPr>
        <p:spPr>
          <a:xfrm flipH="1" rot="10800000">
            <a:off x="2614756" y="1730494"/>
            <a:ext cx="1884300" cy="55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3"/>
          <p:cNvCxnSpPr>
            <a:stCxn id="333" idx="5"/>
            <a:endCxn id="356" idx="1"/>
          </p:cNvCxnSpPr>
          <p:nvPr/>
        </p:nvCxnSpPr>
        <p:spPr>
          <a:xfrm>
            <a:off x="3262181" y="3248306"/>
            <a:ext cx="704100" cy="2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3"/>
          <p:cNvCxnSpPr>
            <a:stCxn id="333" idx="6"/>
            <a:endCxn id="346" idx="3"/>
          </p:cNvCxnSpPr>
          <p:nvPr/>
        </p:nvCxnSpPr>
        <p:spPr>
          <a:xfrm flipH="1" rot="10800000">
            <a:off x="3277250" y="2646425"/>
            <a:ext cx="1863600" cy="56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3"/>
          <p:cNvCxnSpPr>
            <a:stCxn id="346" idx="5"/>
            <a:endCxn id="360" idx="1"/>
          </p:cNvCxnSpPr>
          <p:nvPr/>
        </p:nvCxnSpPr>
        <p:spPr>
          <a:xfrm>
            <a:off x="5213681" y="2646406"/>
            <a:ext cx="287400" cy="6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3"/>
          <p:cNvCxnSpPr>
            <a:stCxn id="332" idx="5"/>
            <a:endCxn id="356" idx="2"/>
          </p:cNvCxnSpPr>
          <p:nvPr/>
        </p:nvCxnSpPr>
        <p:spPr>
          <a:xfrm>
            <a:off x="2361656" y="3299756"/>
            <a:ext cx="1589700" cy="2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3"/>
          <p:cNvCxnSpPr>
            <a:stCxn id="334" idx="6"/>
            <a:endCxn id="345" idx="2"/>
          </p:cNvCxnSpPr>
          <p:nvPr/>
        </p:nvCxnSpPr>
        <p:spPr>
          <a:xfrm>
            <a:off x="3549650" y="2623200"/>
            <a:ext cx="675600" cy="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3"/>
          <p:cNvCxnSpPr>
            <a:stCxn id="334" idx="7"/>
            <a:endCxn id="343" idx="3"/>
          </p:cNvCxnSpPr>
          <p:nvPr/>
        </p:nvCxnSpPr>
        <p:spPr>
          <a:xfrm flipH="1" rot="10800000">
            <a:off x="3534581" y="2198919"/>
            <a:ext cx="343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3"/>
          <p:cNvCxnSpPr>
            <a:stCxn id="330" idx="6"/>
            <a:endCxn id="343" idx="2"/>
          </p:cNvCxnSpPr>
          <p:nvPr/>
        </p:nvCxnSpPr>
        <p:spPr>
          <a:xfrm flipH="1" rot="10800000">
            <a:off x="2014800" y="2162575"/>
            <a:ext cx="1848600" cy="6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>
            <a:stCxn id="345" idx="4"/>
            <a:endCxn id="356" idx="0"/>
          </p:cNvCxnSpPr>
          <p:nvPr/>
        </p:nvCxnSpPr>
        <p:spPr>
          <a:xfrm flipH="1">
            <a:off x="4002575" y="2712925"/>
            <a:ext cx="274200" cy="75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3"/>
          <p:cNvSpPr txBox="1"/>
          <p:nvPr/>
        </p:nvSpPr>
        <p:spPr>
          <a:xfrm rot="-996466">
            <a:off x="2580299" y="1870513"/>
            <a:ext cx="1835782" cy="1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isTheCatOf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379" name="Google Shape;379;p23"/>
          <p:cNvCxnSpPr/>
          <p:nvPr/>
        </p:nvCxnSpPr>
        <p:spPr>
          <a:xfrm flipH="1" rot="10800000">
            <a:off x="2625094" y="1744281"/>
            <a:ext cx="1863600" cy="542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3"/>
          <p:cNvSpPr/>
          <p:nvPr/>
        </p:nvSpPr>
        <p:spPr>
          <a:xfrm>
            <a:off x="4439575" y="1630575"/>
            <a:ext cx="180600" cy="180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23"/>
          <p:cNvGrpSpPr/>
          <p:nvPr/>
        </p:nvGrpSpPr>
        <p:grpSpPr>
          <a:xfrm>
            <a:off x="4439575" y="1630575"/>
            <a:ext cx="180600" cy="180600"/>
            <a:chOff x="1482650" y="3318500"/>
            <a:chExt cx="180600" cy="180600"/>
          </a:xfrm>
        </p:grpSpPr>
        <p:sp>
          <p:nvSpPr>
            <p:cNvPr id="382" name="Google Shape;382;p23"/>
            <p:cNvSpPr/>
            <p:nvPr/>
          </p:nvSpPr>
          <p:spPr>
            <a:xfrm>
              <a:off x="1482650" y="3318500"/>
              <a:ext cx="180600" cy="1806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513575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578000" y="3350950"/>
              <a:ext cx="51600" cy="5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 rot="5400000">
              <a:off x="1558550" y="3383525"/>
              <a:ext cx="28800" cy="127500"/>
            </a:xfrm>
            <a:prstGeom prst="flowChartDelay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23"/>
          <p:cNvGrpSpPr/>
          <p:nvPr/>
        </p:nvGrpSpPr>
        <p:grpSpPr>
          <a:xfrm>
            <a:off x="641237" y="3778725"/>
            <a:ext cx="1494713" cy="621288"/>
            <a:chOff x="641237" y="3778725"/>
            <a:chExt cx="1494713" cy="621288"/>
          </a:xfrm>
        </p:grpSpPr>
        <p:grpSp>
          <p:nvGrpSpPr>
            <p:cNvPr id="387" name="Google Shape;387;p23"/>
            <p:cNvGrpSpPr/>
            <p:nvPr/>
          </p:nvGrpSpPr>
          <p:grpSpPr>
            <a:xfrm>
              <a:off x="673650" y="3838575"/>
              <a:ext cx="180600" cy="180600"/>
              <a:chOff x="1482650" y="3318500"/>
              <a:chExt cx="180600" cy="180600"/>
            </a:xfrm>
          </p:grpSpPr>
          <p:sp>
            <p:nvSpPr>
              <p:cNvPr id="388" name="Google Shape;388;p23"/>
              <p:cNvSpPr/>
              <p:nvPr/>
            </p:nvSpPr>
            <p:spPr>
              <a:xfrm>
                <a:off x="1482650" y="3318500"/>
                <a:ext cx="180600" cy="180600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1513575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1578000" y="3350950"/>
                <a:ext cx="51600" cy="5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 rot="5400000">
                <a:off x="1558550" y="3383525"/>
                <a:ext cx="28800" cy="127500"/>
              </a:xfrm>
              <a:prstGeom prst="flowChartDelay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23"/>
            <p:cNvSpPr txBox="1"/>
            <p:nvPr/>
          </p:nvSpPr>
          <p:spPr>
            <a:xfrm>
              <a:off x="944650" y="3778725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human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23"/>
            <p:cNvSpPr txBox="1"/>
            <p:nvPr/>
          </p:nvSpPr>
          <p:spPr>
            <a:xfrm>
              <a:off x="944650" y="4099713"/>
              <a:ext cx="11913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cat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394" name="Google Shape;394;p23"/>
            <p:cNvGrpSpPr/>
            <p:nvPr/>
          </p:nvGrpSpPr>
          <p:grpSpPr>
            <a:xfrm>
              <a:off x="641237" y="4128256"/>
              <a:ext cx="249875" cy="243224"/>
              <a:chOff x="1348300" y="2276619"/>
              <a:chExt cx="249875" cy="243224"/>
            </a:xfrm>
          </p:grpSpPr>
          <p:sp>
            <p:nvSpPr>
              <p:cNvPr id="395" name="Google Shape;395;p23"/>
              <p:cNvSpPr/>
              <p:nvPr/>
            </p:nvSpPr>
            <p:spPr>
              <a:xfrm>
                <a:off x="1403029" y="2466742"/>
                <a:ext cx="147900" cy="5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1412289" y="2358259"/>
                <a:ext cx="129300" cy="53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1348312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 rot="-619515">
                <a:off x="1355640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1454367" y="2363171"/>
                <a:ext cx="141000" cy="1410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1355504" y="237017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1402011" y="2393172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 flipH="1" rot="619515">
                <a:off x="1515515" y="2282643"/>
                <a:ext cx="75320" cy="87851"/>
              </a:xfrm>
              <a:prstGeom prst="triangle">
                <a:avLst>
                  <a:gd fmla="val 52242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1508167" y="2399118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368851" y="23837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1474926" y="2383515"/>
                <a:ext cx="99900" cy="999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1402011" y="23991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508186" y="2399309"/>
                <a:ext cx="33600" cy="68700"/>
              </a:xfrm>
              <a:prstGeom prst="diamond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447050" y="2162569"/>
            <a:ext cx="249875" cy="243224"/>
            <a:chOff x="1348300" y="2276619"/>
            <a:chExt cx="249875" cy="243224"/>
          </a:xfrm>
        </p:grpSpPr>
        <p:sp>
          <p:nvSpPr>
            <p:cNvPr id="409" name="Google Shape;409;p23"/>
            <p:cNvSpPr/>
            <p:nvPr/>
          </p:nvSpPr>
          <p:spPr>
            <a:xfrm>
              <a:off x="1403029" y="2466742"/>
              <a:ext cx="147900" cy="5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12289" y="2358259"/>
              <a:ext cx="129300" cy="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48312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 rot="-619515">
              <a:off x="1355640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454367" y="2363171"/>
              <a:ext cx="141000" cy="141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355504" y="2370174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402011" y="2393172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 flipH="1" rot="619515">
              <a:off x="1515515" y="2282643"/>
              <a:ext cx="75320" cy="87851"/>
            </a:xfrm>
            <a:prstGeom prst="triangle">
              <a:avLst>
                <a:gd fmla="val 5224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508167" y="2399118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368851" y="23837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474926" y="2383515"/>
              <a:ext cx="99900" cy="99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402011" y="23991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508186" y="2399309"/>
              <a:ext cx="33600" cy="6870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