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48" r:id="rId1"/>
  </p:sldMasterIdLst>
  <p:notesMasterIdLst>
    <p:notesMasterId r:id="rId25"/>
  </p:notesMasterIdLst>
  <p:handoutMasterIdLst>
    <p:handoutMasterId r:id="rId26"/>
  </p:handoutMasterIdLst>
  <p:sldIdLst>
    <p:sldId id="280" r:id="rId2"/>
    <p:sldId id="464" r:id="rId3"/>
    <p:sldId id="463" r:id="rId4"/>
    <p:sldId id="468" r:id="rId5"/>
    <p:sldId id="478" r:id="rId6"/>
    <p:sldId id="481" r:id="rId7"/>
    <p:sldId id="467" r:id="rId8"/>
    <p:sldId id="482" r:id="rId9"/>
    <p:sldId id="483" r:id="rId10"/>
    <p:sldId id="479" r:id="rId11"/>
    <p:sldId id="484" r:id="rId12"/>
    <p:sldId id="486" r:id="rId13"/>
    <p:sldId id="487" r:id="rId14"/>
    <p:sldId id="488" r:id="rId15"/>
    <p:sldId id="489" r:id="rId16"/>
    <p:sldId id="474" r:id="rId17"/>
    <p:sldId id="384" r:id="rId18"/>
    <p:sldId id="490" r:id="rId19"/>
    <p:sldId id="493" r:id="rId20"/>
    <p:sldId id="494" r:id="rId21"/>
    <p:sldId id="491" r:id="rId22"/>
    <p:sldId id="492" r:id="rId23"/>
    <p:sldId id="49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F6B23CA-79F2-49ED-946E-1BDB0520C59E}" type="datetimeFigureOut">
              <a:rPr lang="en-US" smtClean="0"/>
              <a:t>3/17/2025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8D0578-3297-44CD-8296-6A6F68307F11}" type="slidenum">
              <a:rPr lang="en-US" smtClean="0"/>
              <a:t>‹#›</a:t>
            </a:fld>
            <a:endParaRPr lang="en-US"/>
          </a:p>
        </p:txBody>
      </p:sp>
    </p:spTree>
    <p:extLst>
      <p:ext uri="{BB962C8B-B14F-4D97-AF65-F5344CB8AC3E}">
        <p14:creationId xmlns:p14="http://schemas.microsoft.com/office/powerpoint/2010/main" val="27287166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C0DB8E-7AFF-4B69-B311-DECE5225E1BC}" type="datetimeFigureOut">
              <a:rPr lang="en-US" smtClean="0"/>
              <a:t>3/17/2025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F8C91-7AB0-4F6A-B8B1-F7B2C9113499}" type="slidenum">
              <a:rPr lang="en-US" smtClean="0"/>
              <a:t>‹#›</a:t>
            </a:fld>
            <a:endParaRPr lang="en-US"/>
          </a:p>
        </p:txBody>
      </p:sp>
    </p:spTree>
    <p:extLst>
      <p:ext uri="{BB962C8B-B14F-4D97-AF65-F5344CB8AC3E}">
        <p14:creationId xmlns:p14="http://schemas.microsoft.com/office/powerpoint/2010/main" val="2420256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AFD7DD-A8EB-4E78-BAF2-F136CB830A53}" type="slidenum">
              <a:rPr lang="en-US"/>
              <a:pPr/>
              <a:t>15</a:t>
            </a:fld>
            <a:endParaRPr lang="en-US"/>
          </a:p>
        </p:txBody>
      </p:sp>
      <p:sp>
        <p:nvSpPr>
          <p:cNvPr id="858114" name="Rectangle 2"/>
          <p:cNvSpPr>
            <a:spLocks noGrp="1" noRot="1" noChangeAspect="1" noChangeArrowheads="1" noTextEdit="1"/>
          </p:cNvSpPr>
          <p:nvPr>
            <p:ph type="sldImg"/>
          </p:nvPr>
        </p:nvSpPr>
        <p:spPr>
          <a:xfrm>
            <a:off x="1098550" y="674688"/>
            <a:ext cx="4611688" cy="3459162"/>
          </a:xfrm>
          <a:ln/>
        </p:spPr>
      </p:sp>
      <p:sp>
        <p:nvSpPr>
          <p:cNvPr id="858115" name="Rectangle 3"/>
          <p:cNvSpPr>
            <a:spLocks noGrp="1" noChangeArrowheads="1"/>
          </p:cNvSpPr>
          <p:nvPr>
            <p:ph type="body" idx="1"/>
          </p:nvPr>
        </p:nvSpPr>
        <p:spPr>
          <a:xfrm>
            <a:off x="898072" y="4359349"/>
            <a:ext cx="5011615" cy="4134189"/>
          </a:xfrm>
          <a:noFill/>
          <a:ln/>
        </p:spPr>
        <p:txBody>
          <a:bodyPr lIns="89992" tIns="44996" rIns="89992" bIns="44996"/>
          <a:lstStyle/>
          <a:p>
            <a:r>
              <a:rPr lang="en-US"/>
              <a:t>It turns out that if you were to go out and sample many, many times, most sample statistics that you could calculate would follow a normal distribution.  </a:t>
            </a:r>
          </a:p>
          <a:p>
            <a:endParaRPr lang="en-US"/>
          </a:p>
          <a:p>
            <a:r>
              <a:rPr lang="en-US"/>
              <a:t>What are the 2 parameters (from last time) that define any normal distribution?</a:t>
            </a:r>
          </a:p>
          <a:p>
            <a:r>
              <a:rPr lang="en-US"/>
              <a:t>Remember that a normal curve is characterized by two parameters, a mean and a variability (SD)</a:t>
            </a:r>
          </a:p>
          <a:p>
            <a:r>
              <a:rPr lang="en-US"/>
              <a:t>What do you think the mean value of a sample statistic would be?  The standard deviation?</a:t>
            </a:r>
          </a:p>
          <a:p>
            <a:r>
              <a:rPr lang="en-US"/>
              <a:t>Remember standard deviation is natural variability of the population</a:t>
            </a:r>
          </a:p>
          <a:p>
            <a:r>
              <a:rPr lang="en-US"/>
              <a:t>Standard error can be standard error of the mean or standard error of the odds ratio or standard error of the difference of 2 means, etc.  The standard error of any sample statistic.</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538FD2E-6C3A-44BA-A3A0-34F1386E48A5}" type="slidenum">
              <a:rPr lang="en-US"/>
              <a:pPr/>
              <a:t>17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65494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8B93841D-ACA3-4CCE-A8C9-E3F4749F06B0}" type="datetime1">
              <a:rPr lang="en-US" smtClean="0"/>
              <a:t>3/17/2025</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7709D2EA-AF08-45DB-9F4C-D6E0A14486B5}"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22866F-5E1D-4CC3-9E03-4F38CBDE843B}" type="datetime1">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D2EA-AF08-45DB-9F4C-D6E0A14486B5}" type="slidenum">
              <a:rPr lang="en-US" smtClean="0"/>
              <a:t>‹#›</a:t>
            </a:fld>
            <a:endParaRPr 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C9DD26-24C2-46EE-928C-097D32EF6CBB}" type="datetime1">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7709D2EA-AF08-45DB-9F4C-D6E0A14486B5}" type="slidenum">
              <a:rPr lang="en-US" smtClean="0"/>
              <a:t>‹#›</a:t>
            </a:fld>
            <a:endParaRPr lang="en-US"/>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B4F9C6-94C0-4B38-808B-DE1855D5FF68}" type="datetime1">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09D2EA-AF08-45DB-9F4C-D6E0A14486B5}"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7F868C62-2930-4E50-BEF2-37D84EEE90AC}" type="datetime1">
              <a:rPr lang="en-US" smtClean="0"/>
              <a:t>3/17/2025</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7709D2EA-AF08-45DB-9F4C-D6E0A14486B5}"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1EBCD2-2395-42B7-92D9-D0B649073BDA}" type="datetime1">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9D2EA-AF08-45DB-9F4C-D6E0A14486B5}"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399"/>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399"/>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2A8B94-6BE3-4E8E-95CC-74CBD05F352E}" type="datetime1">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09D2EA-AF08-45DB-9F4C-D6E0A14486B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B7865C6-0017-4D20-B2D4-5EB65F360009}" type="datetime1">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09D2EA-AF08-45DB-9F4C-D6E0A14486B5}" type="slidenum">
              <a:rPr lang="en-US" smtClean="0"/>
              <a:t>‹#›</a:t>
            </a:fld>
            <a:endParaRPr lang="en-US"/>
          </a:p>
        </p:txBody>
      </p:sp>
      <p:sp>
        <p:nvSpPr>
          <p:cNvPr id="6" name="Title 5"/>
          <p:cNvSpPr>
            <a:spLocks noGrp="1"/>
          </p:cNvSpPr>
          <p:nvPr>
            <p:ph type="title"/>
          </p:nvPr>
        </p:nvSpPr>
        <p:spPr/>
        <p:txBody>
          <a:bodyPr/>
          <a:lstStyle/>
          <a:p>
            <a:r>
              <a:rPr lang="en-US"/>
              <a:t>Click to edit Master title style</a:t>
            </a: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52400" y="150919"/>
            <a:ext cx="8831802"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8D7C578D-F391-450F-837E-245216DD0E86}" type="datetime1">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09D2EA-AF08-45DB-9F4C-D6E0A14486B5}" type="slidenum">
              <a:rPr lang="en-US" smtClean="0"/>
              <a:t>‹#›</a:t>
            </a:fld>
            <a:endParaRPr 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50876"/>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09600" y="304800"/>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DF6DF5-28B7-424A-B845-75857DC97EEB}" type="datetime1">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ln>
            <a:noFill/>
          </a:ln>
        </p:spPr>
        <p:txBody>
          <a:bodyPr/>
          <a:lstStyle>
            <a:lvl1pPr>
              <a:defRPr>
                <a:solidFill>
                  <a:srgbClr val="FFFFFF"/>
                </a:solidFill>
              </a:defRPr>
            </a:lvl1pPr>
          </a:lstStyle>
          <a:p>
            <a:fld id="{7709D2EA-AF08-45DB-9F4C-D6E0A14486B5}" type="slidenum">
              <a:rPr lang="en-US" smtClean="0"/>
              <a:t>‹#›</a:t>
            </a:fld>
            <a:endParaRPr lang="en-US"/>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a:t>Click to edit Master title style</a:t>
            </a:r>
            <a:endParaRPr lang="en-US" dirty="0"/>
          </a:p>
        </p:txBody>
      </p:sp>
    </p:spTree>
  </p:cSld>
  <p:clrMapOvr>
    <a:overrideClrMapping bg1="lt1" tx1="dk1" bg2="lt2" tx2="dk2" accent1="accent1" accent2="accent2" accent3="accent3" accent4="accent4" accent5="accent5" accent6="accent6" hlink="hlink" folHlink="folHlink"/>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00C1E0-6B66-428A-AB25-03A92EFC88A3}" type="datetime1">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09D2EA-AF08-45DB-9F4C-D6E0A14486B5}"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2B81033-949E-4720-B66F-38CCDAE4B775}" type="datetime1">
              <a:rPr lang="en-US" smtClean="0"/>
              <a:t>3/17/2025</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7709D2EA-AF08-45DB-9F4C-D6E0A14486B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4549" r:id="rId1"/>
    <p:sldLayoutId id="2147484550" r:id="rId2"/>
    <p:sldLayoutId id="2147484551" r:id="rId3"/>
    <p:sldLayoutId id="2147484552" r:id="rId4"/>
    <p:sldLayoutId id="2147484553" r:id="rId5"/>
    <p:sldLayoutId id="2147484554" r:id="rId6"/>
    <p:sldLayoutId id="2147484555" r:id="rId7"/>
    <p:sldLayoutId id="2147484556" r:id="rId8"/>
    <p:sldLayoutId id="2147484557" r:id="rId9"/>
    <p:sldLayoutId id="2147484558" r:id="rId10"/>
    <p:sldLayoutId id="2147484559" r:id="rId11"/>
  </p:sldLayoutIdLst>
  <p:transition spd="med">
    <p:fade thruBlk="1"/>
  </p:transition>
  <p:hf sldNum="0"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cbms-mum.soe.ucsc.edu/lecture2.pdf" TargetMode="External"/><Relationship Id="rId2" Type="http://schemas.openxmlformats.org/officeDocument/2006/relationships/hyperlink" Target="https://www.cs.ubc.ca/labs/lci/mlrg/slides/Conjugate.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9200" y="3200400"/>
            <a:ext cx="7315200" cy="1477328"/>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nSpc>
                <a:spcPct val="150000"/>
              </a:lnSpc>
            </a:pPr>
            <a:r>
              <a:rPr lang="en-US" sz="2000" dirty="0"/>
              <a:t>Pinto </a:t>
            </a:r>
            <a:r>
              <a:rPr lang="en-US" sz="2000" dirty="0" err="1"/>
              <a:t>Bhusan</a:t>
            </a:r>
            <a:r>
              <a:rPr lang="en-US" sz="2000" dirty="0"/>
              <a:t> </a:t>
            </a:r>
            <a:r>
              <a:rPr lang="en-US" sz="2000" dirty="0" err="1"/>
              <a:t>Datta</a:t>
            </a:r>
            <a:r>
              <a:rPr lang="en-US" sz="2000" dirty="0"/>
              <a:t>, Working Student</a:t>
            </a:r>
          </a:p>
          <a:p>
            <a:pPr>
              <a:lnSpc>
                <a:spcPct val="150000"/>
              </a:lnSpc>
            </a:pPr>
            <a:r>
              <a:rPr lang="en-US" sz="2000" dirty="0" err="1"/>
              <a:t>UniCredit</a:t>
            </a:r>
            <a:r>
              <a:rPr lang="en-US" sz="2000" dirty="0"/>
              <a:t> Bank AG-HVB</a:t>
            </a:r>
          </a:p>
          <a:p>
            <a:pPr>
              <a:lnSpc>
                <a:spcPct val="150000"/>
              </a:lnSpc>
            </a:pPr>
            <a:r>
              <a:rPr lang="en-US" sz="2000" dirty="0"/>
              <a:t>(M.Sc. Student of Otto Von Guericke University, Magdeburg)</a:t>
            </a:r>
          </a:p>
        </p:txBody>
      </p:sp>
      <p:sp>
        <p:nvSpPr>
          <p:cNvPr id="3" name="Title 2"/>
          <p:cNvSpPr>
            <a:spLocks noGrp="1"/>
          </p:cNvSpPr>
          <p:nvPr>
            <p:ph type="title"/>
          </p:nvPr>
        </p:nvSpPr>
        <p:spPr/>
        <p:txBody>
          <a:bodyPr/>
          <a:lstStyle/>
          <a:p>
            <a:r>
              <a:rPr lang="en-US" dirty="0"/>
              <a:t>Advance Statistical Test of Hypothesis following ECB</a:t>
            </a:r>
          </a:p>
        </p:txBody>
      </p:sp>
    </p:spTree>
    <p:extLst>
      <p:ext uri="{BB962C8B-B14F-4D97-AF65-F5344CB8AC3E}">
        <p14:creationId xmlns:p14="http://schemas.microsoft.com/office/powerpoint/2010/main" val="1098150808"/>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912" y="457200"/>
            <a:ext cx="80010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835" y="1143000"/>
            <a:ext cx="73437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9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426" y="2590800"/>
            <a:ext cx="447675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9600" y="4343400"/>
            <a:ext cx="7170010" cy="923330"/>
          </a:xfrm>
          <a:prstGeom prst="rect">
            <a:avLst/>
          </a:prstGeom>
          <a:noFill/>
          <a:ln w="3175">
            <a:solidFill>
              <a:schemeClr val="tx1"/>
            </a:solidFill>
          </a:ln>
        </p:spPr>
        <p:txBody>
          <a:bodyPr wrap="square" rtlCol="0">
            <a:spAutoFit/>
          </a:bodyPr>
          <a:lstStyle/>
          <a:p>
            <a:r>
              <a:rPr lang="en-US" b="1" dirty="0">
                <a:latin typeface="Arial" pitchFamily="34" charset="0"/>
                <a:cs typeface="Arial" pitchFamily="34" charset="0"/>
              </a:rPr>
              <a:t>Power</a:t>
            </a:r>
            <a:r>
              <a:rPr lang="en-US" dirty="0">
                <a:latin typeface="Arial" pitchFamily="34" charset="0"/>
                <a:cs typeface="Arial" pitchFamily="34" charset="0"/>
              </a:rPr>
              <a:t> = </a:t>
            </a:r>
            <a:r>
              <a:rPr lang="en-US" dirty="0" err="1">
                <a:latin typeface="Arial" pitchFamily="34" charset="0"/>
                <a:cs typeface="Arial" pitchFamily="34" charset="0"/>
              </a:rPr>
              <a:t>P</a:t>
            </a:r>
            <a:r>
              <a:rPr lang="en-US" sz="1400" dirty="0" err="1">
                <a:latin typeface="Arial" pitchFamily="34" charset="0"/>
                <a:cs typeface="Arial" pitchFamily="34" charset="0"/>
              </a:rPr>
              <a:t>r</a:t>
            </a:r>
            <a:r>
              <a:rPr lang="en-US" b="1" dirty="0">
                <a:latin typeface="Arial" pitchFamily="34" charset="0"/>
                <a:cs typeface="Arial" pitchFamily="34" charset="0"/>
              </a:rPr>
              <a:t>(</a:t>
            </a:r>
            <a:r>
              <a:rPr lang="en-US" dirty="0">
                <a:latin typeface="Arial" pitchFamily="34" charset="0"/>
                <a:cs typeface="Arial" pitchFamily="34" charset="0"/>
              </a:rPr>
              <a:t>Reject H</a:t>
            </a:r>
            <a:r>
              <a:rPr lang="en-US" sz="1100" dirty="0">
                <a:latin typeface="Arial" pitchFamily="34" charset="0"/>
                <a:cs typeface="Arial" pitchFamily="34" charset="0"/>
              </a:rPr>
              <a:t>0 </a:t>
            </a:r>
            <a:r>
              <a:rPr lang="en-SG" b="1" dirty="0">
                <a:latin typeface="Arial" pitchFamily="34" charset="0"/>
                <a:cs typeface="Arial" pitchFamily="34" charset="0"/>
              </a:rPr>
              <a:t>|</a:t>
            </a:r>
            <a:r>
              <a:rPr lang="en-SG" dirty="0">
                <a:latin typeface="Arial" pitchFamily="34" charset="0"/>
                <a:cs typeface="Arial" pitchFamily="34" charset="0"/>
              </a:rPr>
              <a:t>H</a:t>
            </a:r>
            <a:r>
              <a:rPr lang="en-SG" sz="1400" dirty="0">
                <a:latin typeface="Arial" pitchFamily="34" charset="0"/>
                <a:cs typeface="Arial" pitchFamily="34" charset="0"/>
              </a:rPr>
              <a:t>1 </a:t>
            </a:r>
            <a:r>
              <a:rPr lang="en-SG" dirty="0">
                <a:latin typeface="Arial" pitchFamily="34" charset="0"/>
                <a:cs typeface="Arial" pitchFamily="34" charset="0"/>
              </a:rPr>
              <a:t>is true</a:t>
            </a:r>
            <a:r>
              <a:rPr lang="en-US" b="1" dirty="0">
                <a:latin typeface="Arial" pitchFamily="34" charset="0"/>
                <a:cs typeface="Arial" pitchFamily="34" charset="0"/>
              </a:rPr>
              <a:t>)</a:t>
            </a:r>
          </a:p>
          <a:p>
            <a:r>
              <a:rPr lang="en-US" dirty="0">
                <a:latin typeface="Arial" pitchFamily="34" charset="0"/>
                <a:cs typeface="Arial" pitchFamily="34" charset="0"/>
              </a:rPr>
              <a:t>            = 1 - </a:t>
            </a:r>
            <a:r>
              <a:rPr lang="en-US" dirty="0" err="1">
                <a:latin typeface="Arial" pitchFamily="34" charset="0"/>
                <a:cs typeface="Arial" pitchFamily="34" charset="0"/>
              </a:rPr>
              <a:t>P</a:t>
            </a:r>
            <a:r>
              <a:rPr lang="en-US" sz="1400" dirty="0" err="1">
                <a:latin typeface="Arial" pitchFamily="34" charset="0"/>
                <a:cs typeface="Arial" pitchFamily="34" charset="0"/>
              </a:rPr>
              <a:t>r</a:t>
            </a:r>
            <a:r>
              <a:rPr lang="en-US" b="1" dirty="0">
                <a:latin typeface="Arial" pitchFamily="34" charset="0"/>
                <a:cs typeface="Arial" pitchFamily="34" charset="0"/>
              </a:rPr>
              <a:t>(</a:t>
            </a:r>
            <a:r>
              <a:rPr lang="en-US" dirty="0">
                <a:latin typeface="Arial" pitchFamily="34" charset="0"/>
                <a:cs typeface="Arial" pitchFamily="34" charset="0"/>
              </a:rPr>
              <a:t>Do not reject H</a:t>
            </a:r>
            <a:r>
              <a:rPr lang="en-US" sz="1100" dirty="0">
                <a:latin typeface="Arial" pitchFamily="34" charset="0"/>
                <a:cs typeface="Arial" pitchFamily="34" charset="0"/>
              </a:rPr>
              <a:t>0 </a:t>
            </a:r>
            <a:r>
              <a:rPr lang="en-SG" b="1" dirty="0">
                <a:latin typeface="Arial" pitchFamily="34" charset="0"/>
                <a:cs typeface="Arial" pitchFamily="34" charset="0"/>
              </a:rPr>
              <a:t>|</a:t>
            </a:r>
            <a:r>
              <a:rPr lang="en-SG" dirty="0">
                <a:latin typeface="Arial" pitchFamily="34" charset="0"/>
                <a:cs typeface="Arial" pitchFamily="34" charset="0"/>
              </a:rPr>
              <a:t>H</a:t>
            </a:r>
            <a:r>
              <a:rPr lang="en-SG" sz="1400" dirty="0">
                <a:latin typeface="Arial" pitchFamily="34" charset="0"/>
                <a:cs typeface="Arial" pitchFamily="34" charset="0"/>
              </a:rPr>
              <a:t>1 </a:t>
            </a:r>
            <a:r>
              <a:rPr lang="en-SG" dirty="0">
                <a:latin typeface="Arial" pitchFamily="34" charset="0"/>
                <a:cs typeface="Arial" pitchFamily="34" charset="0"/>
              </a:rPr>
              <a:t>is true</a:t>
            </a:r>
            <a:r>
              <a:rPr lang="en-US" b="1" dirty="0">
                <a:latin typeface="Arial" pitchFamily="34" charset="0"/>
                <a:cs typeface="Arial" pitchFamily="34" charset="0"/>
              </a:rPr>
              <a:t>)</a:t>
            </a:r>
          </a:p>
          <a:p>
            <a:endParaRPr lang="en-SG" dirty="0">
              <a:latin typeface="Arial" pitchFamily="34" charset="0"/>
              <a:cs typeface="Arial" pitchFamily="34" charset="0"/>
            </a:endParaRPr>
          </a:p>
        </p:txBody>
      </p:sp>
    </p:spTree>
    <p:extLst>
      <p:ext uri="{BB962C8B-B14F-4D97-AF65-F5344CB8AC3E}">
        <p14:creationId xmlns:p14="http://schemas.microsoft.com/office/powerpoint/2010/main" val="43067078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533400"/>
            <a:ext cx="3020379" cy="461665"/>
          </a:xfrm>
          <a:prstGeom prst="rect">
            <a:avLst/>
          </a:prstGeom>
        </p:spPr>
        <p:txBody>
          <a:bodyPr wrap="none">
            <a:spAutoFit/>
          </a:bodyPr>
          <a:lstStyle/>
          <a:p>
            <a:r>
              <a:rPr lang="en-US" sz="2400" b="1" dirty="0">
                <a:cs typeface="Times New Roman" pitchFamily="18" charset="0"/>
              </a:rPr>
              <a:t>Multiple comparisons</a:t>
            </a:r>
            <a:endParaRPr lang="en-SG" sz="2400" b="1" dirty="0"/>
          </a:p>
        </p:txBody>
      </p:sp>
      <p:sp>
        <p:nvSpPr>
          <p:cNvPr id="3" name="Rectangle 2"/>
          <p:cNvSpPr/>
          <p:nvPr/>
        </p:nvSpPr>
        <p:spPr>
          <a:xfrm>
            <a:off x="632244" y="1143000"/>
            <a:ext cx="7444955" cy="2336024"/>
          </a:xfrm>
          <a:prstGeom prst="rect">
            <a:avLst/>
          </a:prstGeom>
        </p:spPr>
        <p:txBody>
          <a:bodyPr wrap="square">
            <a:spAutoFit/>
          </a:bodyPr>
          <a:lstStyle/>
          <a:p>
            <a:pPr marL="285750" indent="-285750">
              <a:lnSpc>
                <a:spcPct val="90000"/>
              </a:lnSpc>
              <a:buFont typeface="Arial" pitchFamily="34" charset="0"/>
              <a:buChar char="•"/>
            </a:pPr>
            <a:r>
              <a:rPr lang="en-US" dirty="0">
                <a:cs typeface="Times New Roman" pitchFamily="18" charset="0"/>
              </a:rPr>
              <a:t>By using a p-value of 0.05 as the criterion for significance, we’re accepting a 5% chance of a false positive (of calling a difference significant when it really isn’t).  </a:t>
            </a:r>
          </a:p>
          <a:p>
            <a:pPr marL="285750" indent="-285750">
              <a:lnSpc>
                <a:spcPct val="90000"/>
              </a:lnSpc>
              <a:buFont typeface="Arial" pitchFamily="34" charset="0"/>
              <a:buChar char="•"/>
            </a:pPr>
            <a:endParaRPr lang="en-US" dirty="0">
              <a:cs typeface="Times New Roman" pitchFamily="18" charset="0"/>
            </a:endParaRPr>
          </a:p>
          <a:p>
            <a:pPr marL="285750" indent="-285750">
              <a:lnSpc>
                <a:spcPct val="90000"/>
              </a:lnSpc>
              <a:buFont typeface="Arial" pitchFamily="34" charset="0"/>
              <a:buChar char="•"/>
            </a:pPr>
            <a:r>
              <a:rPr lang="en-US" dirty="0">
                <a:cs typeface="Times New Roman" pitchFamily="18" charset="0"/>
              </a:rPr>
              <a:t>If we compare survival of “treatment” and “control” within each of 18 subgroups, that’s 18 comparisons.</a:t>
            </a:r>
          </a:p>
          <a:p>
            <a:pPr marL="285750" indent="-285750">
              <a:lnSpc>
                <a:spcPct val="90000"/>
              </a:lnSpc>
              <a:buFont typeface="Arial" pitchFamily="34" charset="0"/>
              <a:buChar char="•"/>
            </a:pPr>
            <a:endParaRPr lang="en-US" dirty="0">
              <a:cs typeface="Times New Roman" pitchFamily="18" charset="0"/>
            </a:endParaRPr>
          </a:p>
          <a:p>
            <a:pPr marL="285750" indent="-285750">
              <a:lnSpc>
                <a:spcPct val="90000"/>
              </a:lnSpc>
              <a:buFont typeface="Arial" pitchFamily="34" charset="0"/>
              <a:buChar char="•"/>
            </a:pPr>
            <a:r>
              <a:rPr lang="en-US" dirty="0">
                <a:cs typeface="Times New Roman" pitchFamily="18" charset="0"/>
              </a:rPr>
              <a:t>If these comparisons were independent, the chance of at least one false positive would be…</a:t>
            </a:r>
            <a:endParaRPr lang="en-SG" dirty="0"/>
          </a:p>
        </p:txBody>
      </p:sp>
      <p:grpSp>
        <p:nvGrpSpPr>
          <p:cNvPr id="4" name="Group 4"/>
          <p:cNvGrpSpPr>
            <a:grpSpLocks/>
          </p:cNvGrpSpPr>
          <p:nvPr/>
        </p:nvGrpSpPr>
        <p:grpSpPr bwMode="auto">
          <a:xfrm>
            <a:off x="762000" y="3657600"/>
            <a:ext cx="4876800" cy="762000"/>
            <a:chOff x="1344" y="3648"/>
            <a:chExt cx="3072" cy="480"/>
          </a:xfrm>
        </p:grpSpPr>
        <p:sp>
          <p:nvSpPr>
            <p:cNvPr id="5" name="Rectangle 5"/>
            <p:cNvSpPr>
              <a:spLocks noChangeArrowheads="1"/>
            </p:cNvSpPr>
            <p:nvPr/>
          </p:nvSpPr>
          <p:spPr bwMode="auto">
            <a:xfrm>
              <a:off x="1344" y="3648"/>
              <a:ext cx="3072" cy="48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bIns="0" anchor="ctr"/>
            <a:lstStyle/>
            <a:p>
              <a:endParaRPr lang="en-SG"/>
            </a:p>
          </p:txBody>
        </p:sp>
        <p:graphicFrame>
          <p:nvGraphicFramePr>
            <p:cNvPr id="6" name="Object 6"/>
            <p:cNvGraphicFramePr>
              <a:graphicFrameLocks noChangeAspect="1"/>
            </p:cNvGraphicFramePr>
            <p:nvPr/>
          </p:nvGraphicFramePr>
          <p:xfrm>
            <a:off x="2064" y="3696"/>
            <a:ext cx="1760" cy="422"/>
          </p:xfrm>
          <a:graphic>
            <a:graphicData uri="http://schemas.openxmlformats.org/presentationml/2006/ole">
              <mc:AlternateContent xmlns:mc="http://schemas.openxmlformats.org/markup-compatibility/2006">
                <mc:Choice xmlns:v="urn:schemas-microsoft-com:vml" Requires="v">
                  <p:oleObj name="Equation" r:id="rId2" imgW="952200" imgH="228600" progId="Equation.3">
                    <p:embed/>
                  </p:oleObj>
                </mc:Choice>
                <mc:Fallback>
                  <p:oleObj name="Equation" r:id="rId2" imgW="952200" imgH="2286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4" y="3696"/>
                          <a:ext cx="1760" cy="4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33263345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2994" name="Picture 2" descr="S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0"/>
            <a:ext cx="9144000" cy="5807075"/>
          </a:xfrm>
          <a:prstGeom prst="rect">
            <a:avLst/>
          </a:prstGeom>
          <a:noFill/>
          <a:extLst>
            <a:ext uri="{909E8E84-426E-40DD-AFC4-6F175D3DCCD1}">
              <a14:hiddenFill xmlns:a14="http://schemas.microsoft.com/office/drawing/2010/main">
                <a:solidFill>
                  <a:srgbClr val="FFFFFF"/>
                </a:solidFill>
              </a14:hiddenFill>
            </a:ext>
          </a:extLst>
        </p:spPr>
      </p:pic>
      <p:grpSp>
        <p:nvGrpSpPr>
          <p:cNvPr id="852995" name="Group 3"/>
          <p:cNvGrpSpPr>
            <a:grpSpLocks/>
          </p:cNvGrpSpPr>
          <p:nvPr/>
        </p:nvGrpSpPr>
        <p:grpSpPr bwMode="auto">
          <a:xfrm>
            <a:off x="6248400" y="228600"/>
            <a:ext cx="2590800" cy="6629400"/>
            <a:chOff x="3984" y="384"/>
            <a:chExt cx="1536" cy="3936"/>
          </a:xfrm>
        </p:grpSpPr>
        <p:sp>
          <p:nvSpPr>
            <p:cNvPr id="852996" name="Line 4"/>
            <p:cNvSpPr>
              <a:spLocks noChangeShapeType="1"/>
            </p:cNvSpPr>
            <p:nvPr/>
          </p:nvSpPr>
          <p:spPr bwMode="auto">
            <a:xfrm>
              <a:off x="3984" y="384"/>
              <a:ext cx="0" cy="3936"/>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SG"/>
            </a:p>
          </p:txBody>
        </p:sp>
        <p:sp>
          <p:nvSpPr>
            <p:cNvPr id="852997" name="Text Box 5"/>
            <p:cNvSpPr txBox="1">
              <a:spLocks noChangeArrowheads="1"/>
            </p:cNvSpPr>
            <p:nvPr/>
          </p:nvSpPr>
          <p:spPr bwMode="auto">
            <a:xfrm>
              <a:off x="3984" y="432"/>
              <a:ext cx="1536" cy="467"/>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solidFill>
                    <a:srgbClr val="000000"/>
                  </a:solidFill>
                  <a:latin typeface="Times New Roman" pitchFamily="18" charset="0"/>
                </a:rPr>
                <a:t>Critical value= 0+10*1.96=20</a:t>
              </a:r>
            </a:p>
          </p:txBody>
        </p:sp>
      </p:grpSp>
      <p:sp>
        <p:nvSpPr>
          <p:cNvPr id="852998" name="Text Box 6"/>
          <p:cNvSpPr txBox="1">
            <a:spLocks noChangeArrowheads="1"/>
          </p:cNvSpPr>
          <p:nvPr/>
        </p:nvSpPr>
        <p:spPr bwMode="auto">
          <a:xfrm>
            <a:off x="6248400" y="3505200"/>
            <a:ext cx="2667000" cy="785813"/>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solidFill>
                  <a:srgbClr val="000000"/>
                </a:solidFill>
                <a:latin typeface="Times New Roman" pitchFamily="18" charset="0"/>
              </a:rPr>
              <a:t>Power closer to 20% now.</a:t>
            </a:r>
          </a:p>
        </p:txBody>
      </p:sp>
      <p:sp>
        <p:nvSpPr>
          <p:cNvPr id="852999" name="Rectangle 7"/>
          <p:cNvSpPr>
            <a:spLocks noChangeArrowheads="1"/>
          </p:cNvSpPr>
          <p:nvPr/>
        </p:nvSpPr>
        <p:spPr bwMode="auto">
          <a:xfrm>
            <a:off x="1814513" y="3024188"/>
            <a:ext cx="9144000" cy="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SG"/>
          </a:p>
        </p:txBody>
      </p:sp>
      <p:grpSp>
        <p:nvGrpSpPr>
          <p:cNvPr id="853000" name="Group 8"/>
          <p:cNvGrpSpPr>
            <a:grpSpLocks/>
          </p:cNvGrpSpPr>
          <p:nvPr/>
        </p:nvGrpSpPr>
        <p:grpSpPr bwMode="auto">
          <a:xfrm>
            <a:off x="6553200" y="2209800"/>
            <a:ext cx="2590800" cy="914400"/>
            <a:chOff x="4128" y="1392"/>
            <a:chExt cx="1632" cy="576"/>
          </a:xfrm>
        </p:grpSpPr>
        <p:sp>
          <p:nvSpPr>
            <p:cNvPr id="853001" name="Text Box 9"/>
            <p:cNvSpPr txBox="1">
              <a:spLocks noChangeArrowheads="1"/>
            </p:cNvSpPr>
            <p:nvPr/>
          </p:nvSpPr>
          <p:spPr bwMode="auto">
            <a:xfrm>
              <a:off x="4128" y="1680"/>
              <a:ext cx="16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a:t>2.5% area</a:t>
              </a:r>
            </a:p>
          </p:txBody>
        </p:sp>
        <p:sp>
          <p:nvSpPr>
            <p:cNvPr id="853002" name="Rectangle 10"/>
            <p:cNvSpPr>
              <a:spLocks noChangeArrowheads="1"/>
            </p:cNvSpPr>
            <p:nvPr/>
          </p:nvSpPr>
          <p:spPr bwMode="auto">
            <a:xfrm>
              <a:off x="4224" y="1392"/>
              <a:ext cx="89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pPr>
              <a:r>
                <a:rPr lang="en-US" sz="2000"/>
                <a:t>Z</a:t>
              </a:r>
              <a:r>
                <a:rPr lang="en-US" sz="2000" baseline="-25000">
                  <a:sym typeface="Symbol" pitchFamily="18" charset="2"/>
                </a:rPr>
                <a:t>/2</a:t>
              </a:r>
              <a:r>
                <a:rPr lang="en-US" sz="2000">
                  <a:sym typeface="Symbol" pitchFamily="18" charset="2"/>
                </a:rPr>
                <a:t>=1.96</a:t>
              </a:r>
            </a:p>
          </p:txBody>
        </p:sp>
      </p:grpSp>
      <p:grpSp>
        <p:nvGrpSpPr>
          <p:cNvPr id="853003" name="Group 11"/>
          <p:cNvGrpSpPr>
            <a:grpSpLocks/>
          </p:cNvGrpSpPr>
          <p:nvPr/>
        </p:nvGrpSpPr>
        <p:grpSpPr bwMode="auto">
          <a:xfrm>
            <a:off x="6248400" y="4572000"/>
            <a:ext cx="2667000" cy="1066800"/>
            <a:chOff x="3936" y="2880"/>
            <a:chExt cx="1680" cy="672"/>
          </a:xfrm>
        </p:grpSpPr>
        <p:sp>
          <p:nvSpPr>
            <p:cNvPr id="853004" name="Rectangle 12"/>
            <p:cNvSpPr>
              <a:spLocks noChangeArrowheads="1"/>
            </p:cNvSpPr>
            <p:nvPr/>
          </p:nvSpPr>
          <p:spPr bwMode="auto">
            <a:xfrm flipH="1">
              <a:off x="4272" y="3312"/>
              <a:ext cx="144" cy="2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nvGrpSpPr>
            <p:cNvPr id="853005" name="Group 13"/>
            <p:cNvGrpSpPr>
              <a:grpSpLocks/>
            </p:cNvGrpSpPr>
            <p:nvPr/>
          </p:nvGrpSpPr>
          <p:grpSpPr bwMode="auto">
            <a:xfrm>
              <a:off x="3936" y="2880"/>
              <a:ext cx="1680" cy="672"/>
              <a:chOff x="3936" y="2880"/>
              <a:chExt cx="1680" cy="672"/>
            </a:xfrm>
          </p:grpSpPr>
          <p:sp>
            <p:nvSpPr>
              <p:cNvPr id="853006" name="Rectangle 14"/>
              <p:cNvSpPr>
                <a:spLocks noChangeArrowheads="1"/>
              </p:cNvSpPr>
              <p:nvPr/>
            </p:nvSpPr>
            <p:spPr bwMode="auto">
              <a:xfrm>
                <a:off x="3936" y="2880"/>
                <a:ext cx="48" cy="67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853007" name="Rectangle 15"/>
              <p:cNvSpPr>
                <a:spLocks noChangeArrowheads="1"/>
              </p:cNvSpPr>
              <p:nvPr/>
            </p:nvSpPr>
            <p:spPr bwMode="auto">
              <a:xfrm>
                <a:off x="3984" y="3024"/>
                <a:ext cx="144" cy="52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853008" name="Rectangle 16"/>
              <p:cNvSpPr>
                <a:spLocks noChangeArrowheads="1"/>
              </p:cNvSpPr>
              <p:nvPr/>
            </p:nvSpPr>
            <p:spPr bwMode="auto">
              <a:xfrm>
                <a:off x="4128" y="3072"/>
                <a:ext cx="144" cy="48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853009" name="Rectangle 17"/>
              <p:cNvSpPr>
                <a:spLocks noChangeArrowheads="1"/>
              </p:cNvSpPr>
              <p:nvPr/>
            </p:nvSpPr>
            <p:spPr bwMode="auto">
              <a:xfrm flipH="1">
                <a:off x="4416" y="3360"/>
                <a:ext cx="144" cy="192"/>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853010" name="Rectangle 18"/>
              <p:cNvSpPr>
                <a:spLocks noChangeArrowheads="1"/>
              </p:cNvSpPr>
              <p:nvPr/>
            </p:nvSpPr>
            <p:spPr bwMode="auto">
              <a:xfrm flipH="1">
                <a:off x="4560" y="3408"/>
                <a:ext cx="144"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853011" name="Rectangle 19"/>
              <p:cNvSpPr>
                <a:spLocks noChangeArrowheads="1"/>
              </p:cNvSpPr>
              <p:nvPr/>
            </p:nvSpPr>
            <p:spPr bwMode="auto">
              <a:xfrm flipH="1">
                <a:off x="4704" y="3456"/>
                <a:ext cx="240" cy="96"/>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sp>
            <p:nvSpPr>
              <p:cNvPr id="853012" name="Rectangle 20"/>
              <p:cNvSpPr>
                <a:spLocks noChangeArrowheads="1"/>
              </p:cNvSpPr>
              <p:nvPr/>
            </p:nvSpPr>
            <p:spPr bwMode="auto">
              <a:xfrm flipH="1">
                <a:off x="4944" y="3504"/>
                <a:ext cx="672" cy="4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grpSp>
      <p:sp>
        <p:nvSpPr>
          <p:cNvPr id="853013" name="Text Box 21"/>
          <p:cNvSpPr txBox="1">
            <a:spLocks noChangeArrowheads="1"/>
          </p:cNvSpPr>
          <p:nvPr/>
        </p:nvSpPr>
        <p:spPr bwMode="auto">
          <a:xfrm>
            <a:off x="0" y="0"/>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u="sng"/>
              <a:t>study 1: 50 cases, 50 controls</a:t>
            </a:r>
          </a:p>
        </p:txBody>
      </p:sp>
    </p:spTree>
    <p:extLst>
      <p:ext uri="{BB962C8B-B14F-4D97-AF65-F5344CB8AC3E}">
        <p14:creationId xmlns:p14="http://schemas.microsoft.com/office/powerpoint/2010/main" val="122439603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52995"/>
                                        </p:tgtEl>
                                        <p:attrNameLst>
                                          <p:attrName>style.visibility</p:attrName>
                                        </p:attrNameLst>
                                      </p:cBhvr>
                                      <p:to>
                                        <p:strVal val="visible"/>
                                      </p:to>
                                    </p:set>
                                    <p:animEffect transition="in" filter="wipe(up)">
                                      <p:cBhvr>
                                        <p:cTn id="7" dur="500"/>
                                        <p:tgtEl>
                                          <p:spTgt spid="8529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853000"/>
                                        </p:tgtEl>
                                        <p:attrNameLst>
                                          <p:attrName>style.visibility</p:attrName>
                                        </p:attrNameLst>
                                      </p:cBhvr>
                                      <p:to>
                                        <p:strVal val="visible"/>
                                      </p:to>
                                    </p:set>
                                    <p:anim calcmode="lin" valueType="num">
                                      <p:cBhvr>
                                        <p:cTn id="12" dur="500" fill="hold"/>
                                        <p:tgtEl>
                                          <p:spTgt spid="853000"/>
                                        </p:tgtEl>
                                        <p:attrNameLst>
                                          <p:attrName>ppt_w</p:attrName>
                                        </p:attrNameLst>
                                      </p:cBhvr>
                                      <p:tavLst>
                                        <p:tav tm="0">
                                          <p:val>
                                            <p:fltVal val="0"/>
                                          </p:val>
                                        </p:tav>
                                        <p:tav tm="100000">
                                          <p:val>
                                            <p:strVal val="#ppt_w"/>
                                          </p:val>
                                        </p:tav>
                                      </p:tavLst>
                                    </p:anim>
                                    <p:anim calcmode="lin" valueType="num">
                                      <p:cBhvr>
                                        <p:cTn id="13" dur="500" fill="hold"/>
                                        <p:tgtEl>
                                          <p:spTgt spid="85300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853000"/>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52998"/>
                                        </p:tgtEl>
                                        <p:attrNameLst>
                                          <p:attrName>style.visibility</p:attrName>
                                        </p:attrNameLst>
                                      </p:cBhvr>
                                      <p:to>
                                        <p:strVal val="visible"/>
                                      </p:to>
                                    </p:set>
                                    <p:animEffect transition="in" filter="wipe(left)">
                                      <p:cBhvr>
                                        <p:cTn id="18" dur="500"/>
                                        <p:tgtEl>
                                          <p:spTgt spid="85299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53003"/>
                                        </p:tgtEl>
                                        <p:attrNameLst>
                                          <p:attrName>style.visibility</p:attrName>
                                        </p:attrNameLst>
                                      </p:cBhvr>
                                      <p:to>
                                        <p:strVal val="visible"/>
                                      </p:to>
                                    </p:set>
                                    <p:animEffect transition="in" filter="wipe(left)">
                                      <p:cBhvr>
                                        <p:cTn id="23" dur="500"/>
                                        <p:tgtEl>
                                          <p:spTgt spid="853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998"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4018" name="Group 2"/>
          <p:cNvGrpSpPr>
            <a:grpSpLocks/>
          </p:cNvGrpSpPr>
          <p:nvPr/>
        </p:nvGrpSpPr>
        <p:grpSpPr bwMode="auto">
          <a:xfrm>
            <a:off x="228600" y="160338"/>
            <a:ext cx="8686800" cy="6537325"/>
            <a:chOff x="144" y="101"/>
            <a:chExt cx="5472" cy="4118"/>
          </a:xfrm>
        </p:grpSpPr>
        <p:pic>
          <p:nvPicPr>
            <p:cNvPr id="854019"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 y="101"/>
              <a:ext cx="5472" cy="4118"/>
            </a:xfrm>
            <a:prstGeom prst="rect">
              <a:avLst/>
            </a:prstGeom>
            <a:noFill/>
            <a:extLst>
              <a:ext uri="{909E8E84-426E-40DD-AFC4-6F175D3DCCD1}">
                <a14:hiddenFill xmlns:a14="http://schemas.microsoft.com/office/drawing/2010/main">
                  <a:solidFill>
                    <a:srgbClr val="FFFFFF"/>
                  </a:solidFill>
                </a14:hiddenFill>
              </a:ext>
            </a:extLst>
          </p:spPr>
        </p:pic>
        <p:sp>
          <p:nvSpPr>
            <p:cNvPr id="854020" name="Rectangle 4"/>
            <p:cNvSpPr>
              <a:spLocks noChangeArrowheads="1"/>
            </p:cNvSpPr>
            <p:nvPr/>
          </p:nvSpPr>
          <p:spPr bwMode="auto">
            <a:xfrm>
              <a:off x="144" y="384"/>
              <a:ext cx="240" cy="331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grpSp>
        <p:nvGrpSpPr>
          <p:cNvPr id="854021" name="Group 5"/>
          <p:cNvGrpSpPr>
            <a:grpSpLocks/>
          </p:cNvGrpSpPr>
          <p:nvPr/>
        </p:nvGrpSpPr>
        <p:grpSpPr bwMode="auto">
          <a:xfrm>
            <a:off x="3200400" y="990600"/>
            <a:ext cx="2743200" cy="4953000"/>
            <a:chOff x="3984" y="384"/>
            <a:chExt cx="1536" cy="3936"/>
          </a:xfrm>
        </p:grpSpPr>
        <p:sp>
          <p:nvSpPr>
            <p:cNvPr id="854022" name="Line 6"/>
            <p:cNvSpPr>
              <a:spLocks noChangeShapeType="1"/>
            </p:cNvSpPr>
            <p:nvPr/>
          </p:nvSpPr>
          <p:spPr bwMode="auto">
            <a:xfrm>
              <a:off x="3984" y="384"/>
              <a:ext cx="0" cy="3936"/>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SG"/>
            </a:p>
          </p:txBody>
        </p:sp>
        <p:sp>
          <p:nvSpPr>
            <p:cNvPr id="854023" name="Text Box 7"/>
            <p:cNvSpPr txBox="1">
              <a:spLocks noChangeArrowheads="1"/>
            </p:cNvSpPr>
            <p:nvPr/>
          </p:nvSpPr>
          <p:spPr bwMode="auto">
            <a:xfrm>
              <a:off x="3984" y="433"/>
              <a:ext cx="1536" cy="625"/>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solidFill>
                    <a:srgbClr val="000000"/>
                  </a:solidFill>
                  <a:latin typeface="Times New Roman" pitchFamily="18" charset="0"/>
                </a:rPr>
                <a:t>Critical value= 0+0.52*1.96 = 1</a:t>
              </a:r>
            </a:p>
          </p:txBody>
        </p:sp>
      </p:grpSp>
      <p:sp>
        <p:nvSpPr>
          <p:cNvPr id="854024" name="Text Box 8"/>
          <p:cNvSpPr txBox="1">
            <a:spLocks noChangeArrowheads="1"/>
          </p:cNvSpPr>
          <p:nvPr/>
        </p:nvSpPr>
        <p:spPr bwMode="auto">
          <a:xfrm>
            <a:off x="5943600" y="3733800"/>
            <a:ext cx="2743200" cy="785813"/>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solidFill>
                  <a:srgbClr val="000000"/>
                </a:solidFill>
                <a:latin typeface="Times New Roman" pitchFamily="18" charset="0"/>
              </a:rPr>
              <a:t>Power is nearly 100%!</a:t>
            </a:r>
          </a:p>
        </p:txBody>
      </p:sp>
      <p:sp>
        <p:nvSpPr>
          <p:cNvPr id="854025" name="Rectangle 9"/>
          <p:cNvSpPr>
            <a:spLocks noChangeArrowheads="1"/>
          </p:cNvSpPr>
          <p:nvPr/>
        </p:nvSpPr>
        <p:spPr bwMode="auto">
          <a:xfrm>
            <a:off x="1814513" y="3024188"/>
            <a:ext cx="9144000" cy="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endParaRPr lang="en-SG"/>
          </a:p>
        </p:txBody>
      </p:sp>
      <p:sp>
        <p:nvSpPr>
          <p:cNvPr id="854026" name="Text Box 10"/>
          <p:cNvSpPr txBox="1">
            <a:spLocks noChangeArrowheads="1"/>
          </p:cNvSpPr>
          <p:nvPr/>
        </p:nvSpPr>
        <p:spPr bwMode="auto">
          <a:xfrm>
            <a:off x="0" y="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u="sng"/>
              <a:t>Study 2: 18 treated, 72 controls, STD DEV = 2</a:t>
            </a:r>
          </a:p>
        </p:txBody>
      </p:sp>
      <p:sp>
        <p:nvSpPr>
          <p:cNvPr id="854027" name="Text Box 11"/>
          <p:cNvSpPr txBox="1">
            <a:spLocks noChangeArrowheads="1"/>
          </p:cNvSpPr>
          <p:nvPr/>
        </p:nvSpPr>
        <p:spPr bwMode="auto">
          <a:xfrm>
            <a:off x="1524000" y="3505200"/>
            <a:ext cx="2667000" cy="96043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000">
                <a:solidFill>
                  <a:srgbClr val="000000"/>
                </a:solidFill>
                <a:latin typeface="Times New Roman" pitchFamily="18" charset="0"/>
              </a:rPr>
              <a:t>Clinically relevant  alternative: difference=4 points</a:t>
            </a:r>
          </a:p>
        </p:txBody>
      </p:sp>
    </p:spTree>
    <p:extLst>
      <p:ext uri="{BB962C8B-B14F-4D97-AF65-F5344CB8AC3E}">
        <p14:creationId xmlns:p14="http://schemas.microsoft.com/office/powerpoint/2010/main" val="118204907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54021"/>
                                        </p:tgtEl>
                                        <p:attrNameLst>
                                          <p:attrName>style.visibility</p:attrName>
                                        </p:attrNameLst>
                                      </p:cBhvr>
                                      <p:to>
                                        <p:strVal val="visible"/>
                                      </p:to>
                                    </p:set>
                                    <p:animEffect transition="in" filter="wipe(up)">
                                      <p:cBhvr>
                                        <p:cTn id="7" dur="500"/>
                                        <p:tgtEl>
                                          <p:spTgt spid="854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54024"/>
                                        </p:tgtEl>
                                        <p:attrNameLst>
                                          <p:attrName>style.visibility</p:attrName>
                                        </p:attrNameLst>
                                      </p:cBhvr>
                                      <p:to>
                                        <p:strVal val="visible"/>
                                      </p:to>
                                    </p:set>
                                    <p:anim calcmode="lin" valueType="num">
                                      <p:cBhvr additive="base">
                                        <p:cTn id="12" dur="500" fill="hold"/>
                                        <p:tgtEl>
                                          <p:spTgt spid="854024"/>
                                        </p:tgtEl>
                                        <p:attrNameLst>
                                          <p:attrName>ppt_x</p:attrName>
                                        </p:attrNameLst>
                                      </p:cBhvr>
                                      <p:tavLst>
                                        <p:tav tm="0">
                                          <p:val>
                                            <p:strVal val="#ppt_x"/>
                                          </p:val>
                                        </p:tav>
                                        <p:tav tm="100000">
                                          <p:val>
                                            <p:strVal val="#ppt_x"/>
                                          </p:val>
                                        </p:tav>
                                      </p:tavLst>
                                    </p:anim>
                                    <p:anim calcmode="lin" valueType="num">
                                      <p:cBhvr additive="base">
                                        <p:cTn id="13" dur="500" fill="hold"/>
                                        <p:tgtEl>
                                          <p:spTgt spid="8540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4024"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6066" name="Group 2"/>
          <p:cNvGrpSpPr>
            <a:grpSpLocks/>
          </p:cNvGrpSpPr>
          <p:nvPr/>
        </p:nvGrpSpPr>
        <p:grpSpPr bwMode="auto">
          <a:xfrm>
            <a:off x="0" y="320675"/>
            <a:ext cx="8686800" cy="6537325"/>
            <a:chOff x="144" y="101"/>
            <a:chExt cx="5472" cy="4118"/>
          </a:xfrm>
        </p:grpSpPr>
        <p:pic>
          <p:nvPicPr>
            <p:cNvPr id="856067" name="Picture 3"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 y="101"/>
              <a:ext cx="5472" cy="4118"/>
            </a:xfrm>
            <a:prstGeom prst="rect">
              <a:avLst/>
            </a:prstGeom>
            <a:noFill/>
            <a:extLst>
              <a:ext uri="{909E8E84-426E-40DD-AFC4-6F175D3DCCD1}">
                <a14:hiddenFill xmlns:a14="http://schemas.microsoft.com/office/drawing/2010/main">
                  <a:solidFill>
                    <a:srgbClr val="FFFFFF"/>
                  </a:solidFill>
                </a14:hiddenFill>
              </a:ext>
            </a:extLst>
          </p:spPr>
        </p:pic>
        <p:sp>
          <p:nvSpPr>
            <p:cNvPr id="856068" name="Rectangle 4"/>
            <p:cNvSpPr>
              <a:spLocks noChangeArrowheads="1"/>
            </p:cNvSpPr>
            <p:nvPr/>
          </p:nvSpPr>
          <p:spPr bwMode="auto">
            <a:xfrm>
              <a:off x="192" y="432"/>
              <a:ext cx="192" cy="3312"/>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G"/>
            </a:p>
          </p:txBody>
        </p:sp>
      </p:grpSp>
      <p:grpSp>
        <p:nvGrpSpPr>
          <p:cNvPr id="856069" name="Group 5"/>
          <p:cNvGrpSpPr>
            <a:grpSpLocks/>
          </p:cNvGrpSpPr>
          <p:nvPr/>
        </p:nvGrpSpPr>
        <p:grpSpPr bwMode="auto">
          <a:xfrm>
            <a:off x="2971800" y="1066800"/>
            <a:ext cx="2743200" cy="4953000"/>
            <a:chOff x="3984" y="384"/>
            <a:chExt cx="1536" cy="3936"/>
          </a:xfrm>
        </p:grpSpPr>
        <p:sp>
          <p:nvSpPr>
            <p:cNvPr id="856070" name="Line 6"/>
            <p:cNvSpPr>
              <a:spLocks noChangeShapeType="1"/>
            </p:cNvSpPr>
            <p:nvPr/>
          </p:nvSpPr>
          <p:spPr bwMode="auto">
            <a:xfrm>
              <a:off x="3984" y="384"/>
              <a:ext cx="0" cy="3936"/>
            </a:xfrm>
            <a:prstGeom prst="line">
              <a:avLst/>
            </a:prstGeom>
            <a:noFill/>
            <a:ln w="9525">
              <a:solidFill>
                <a:schemeClr va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SG"/>
            </a:p>
          </p:txBody>
        </p:sp>
        <p:sp>
          <p:nvSpPr>
            <p:cNvPr id="856071" name="Text Box 7"/>
            <p:cNvSpPr txBox="1">
              <a:spLocks noChangeArrowheads="1"/>
            </p:cNvSpPr>
            <p:nvPr/>
          </p:nvSpPr>
          <p:spPr bwMode="auto">
            <a:xfrm>
              <a:off x="3984" y="433"/>
              <a:ext cx="1536" cy="625"/>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solidFill>
                    <a:srgbClr val="000000"/>
                  </a:solidFill>
                  <a:latin typeface="Times New Roman" pitchFamily="18" charset="0"/>
                </a:rPr>
                <a:t>Critical value= 0+0.52*1.96 = 1</a:t>
              </a:r>
            </a:p>
          </p:txBody>
        </p:sp>
      </p:grpSp>
      <p:sp>
        <p:nvSpPr>
          <p:cNvPr id="856072" name="Text Box 8"/>
          <p:cNvSpPr txBox="1">
            <a:spLocks noChangeArrowheads="1"/>
          </p:cNvSpPr>
          <p:nvPr/>
        </p:nvSpPr>
        <p:spPr bwMode="auto">
          <a:xfrm>
            <a:off x="3352800" y="3505200"/>
            <a:ext cx="2743200" cy="785813"/>
          </a:xfrm>
          <a:prstGeom prst="rect">
            <a:avLst/>
          </a:prstGeom>
          <a:solidFill>
            <a:srgbClr val="C0C0C0"/>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400">
                <a:solidFill>
                  <a:srgbClr val="000000"/>
                </a:solidFill>
                <a:latin typeface="Times New Roman" pitchFamily="18" charset="0"/>
              </a:rPr>
              <a:t>Power is about 50%</a:t>
            </a:r>
          </a:p>
        </p:txBody>
      </p:sp>
      <p:sp>
        <p:nvSpPr>
          <p:cNvPr id="856073" name="Text Box 9"/>
          <p:cNvSpPr txBox="1">
            <a:spLocks noChangeArrowheads="1"/>
          </p:cNvSpPr>
          <p:nvPr/>
        </p:nvSpPr>
        <p:spPr bwMode="auto">
          <a:xfrm>
            <a:off x="0" y="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sz="2400" b="0" u="sng"/>
              <a:t>Study 2: 18 treated, 72 controls, </a:t>
            </a:r>
            <a:r>
              <a:rPr lang="en-US" sz="2400" u="sng"/>
              <a:t>effect size=1.0</a:t>
            </a:r>
          </a:p>
        </p:txBody>
      </p:sp>
      <p:sp>
        <p:nvSpPr>
          <p:cNvPr id="856074" name="Text Box 10"/>
          <p:cNvSpPr txBox="1">
            <a:spLocks noChangeArrowheads="1"/>
          </p:cNvSpPr>
          <p:nvPr/>
        </p:nvSpPr>
        <p:spPr bwMode="auto">
          <a:xfrm>
            <a:off x="3962400" y="4572000"/>
            <a:ext cx="2667000" cy="960438"/>
          </a:xfrm>
          <a:prstGeom prst="rect">
            <a:avLst/>
          </a:prstGeom>
          <a:noFill/>
          <a:ln>
            <a:noFill/>
          </a:ln>
          <a:effectLst/>
          <a:extLst>
            <a:ext uri="{909E8E84-426E-40DD-AFC4-6F175D3DCCD1}">
              <a14:hiddenFill xmlns:a14="http://schemas.microsoft.com/office/drawing/2010/main">
                <a:solidFill>
                  <a:srgbClr val="EAEAEA"/>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spAutoFit/>
          </a:bodyPr>
          <a:lstStyle/>
          <a:p>
            <a:pPr eaLnBrk="1" hangingPunct="1">
              <a:spcBef>
                <a:spcPct val="50000"/>
              </a:spcBef>
            </a:pPr>
            <a:r>
              <a:rPr lang="en-US" sz="2000">
                <a:solidFill>
                  <a:srgbClr val="000000"/>
                </a:solidFill>
                <a:latin typeface="Times New Roman" pitchFamily="18" charset="0"/>
              </a:rPr>
              <a:t>Clinically relevant  alternative: difference=1 point</a:t>
            </a:r>
          </a:p>
        </p:txBody>
      </p:sp>
    </p:spTree>
    <p:extLst>
      <p:ext uri="{BB962C8B-B14F-4D97-AF65-F5344CB8AC3E}">
        <p14:creationId xmlns:p14="http://schemas.microsoft.com/office/powerpoint/2010/main" val="69673386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56069"/>
                                        </p:tgtEl>
                                        <p:attrNameLst>
                                          <p:attrName>style.visibility</p:attrName>
                                        </p:attrNameLst>
                                      </p:cBhvr>
                                      <p:to>
                                        <p:strVal val="visible"/>
                                      </p:to>
                                    </p:set>
                                    <p:animEffect transition="in" filter="wipe(up)">
                                      <p:cBhvr>
                                        <p:cTn id="7" dur="500"/>
                                        <p:tgtEl>
                                          <p:spTgt spid="8560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56072"/>
                                        </p:tgtEl>
                                        <p:attrNameLst>
                                          <p:attrName>style.visibility</p:attrName>
                                        </p:attrNameLst>
                                      </p:cBhvr>
                                      <p:to>
                                        <p:strVal val="visible"/>
                                      </p:to>
                                    </p:set>
                                    <p:anim calcmode="lin" valueType="num">
                                      <p:cBhvr additive="base">
                                        <p:cTn id="12" dur="500" fill="hold"/>
                                        <p:tgtEl>
                                          <p:spTgt spid="856072"/>
                                        </p:tgtEl>
                                        <p:attrNameLst>
                                          <p:attrName>ppt_x</p:attrName>
                                        </p:attrNameLst>
                                      </p:cBhvr>
                                      <p:tavLst>
                                        <p:tav tm="0">
                                          <p:val>
                                            <p:strVal val="#ppt_x"/>
                                          </p:val>
                                        </p:tav>
                                        <p:tav tm="100000">
                                          <p:val>
                                            <p:strVal val="#ppt_x"/>
                                          </p:val>
                                        </p:tav>
                                      </p:tavLst>
                                    </p:anim>
                                    <p:anim calcmode="lin" valueType="num">
                                      <p:cBhvr additive="base">
                                        <p:cTn id="13" dur="500" fill="hold"/>
                                        <p:tgtEl>
                                          <p:spTgt spid="8560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72"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090" name="Rectangle 2"/>
          <p:cNvSpPr>
            <a:spLocks noGrp="1" noChangeArrowheads="1"/>
          </p:cNvSpPr>
          <p:nvPr>
            <p:ph type="title"/>
          </p:nvPr>
        </p:nvSpPr>
        <p:spPr>
          <a:xfrm>
            <a:off x="228600" y="304800"/>
            <a:ext cx="8458200" cy="1143000"/>
          </a:xfrm>
        </p:spPr>
        <p:txBody>
          <a:bodyPr/>
          <a:lstStyle/>
          <a:p>
            <a:r>
              <a:rPr lang="en-US" dirty="0"/>
              <a:t>Factors Affecting Power</a:t>
            </a:r>
          </a:p>
        </p:txBody>
      </p:sp>
      <p:sp>
        <p:nvSpPr>
          <p:cNvPr id="857091" name="Rectangle 3"/>
          <p:cNvSpPr>
            <a:spLocks noGrp="1" noChangeArrowheads="1"/>
          </p:cNvSpPr>
          <p:nvPr>
            <p:ph idx="1"/>
          </p:nvPr>
        </p:nvSpPr>
        <p:spPr>
          <a:xfrm>
            <a:off x="762000" y="2057400"/>
            <a:ext cx="7772400" cy="2057400"/>
          </a:xfrm>
        </p:spPr>
        <p:txBody>
          <a:bodyPr/>
          <a:lstStyle/>
          <a:p>
            <a:pPr>
              <a:buFont typeface="Wingdings" pitchFamily="2" charset="2"/>
              <a:buNone/>
            </a:pPr>
            <a:r>
              <a:rPr lang="en-US" dirty="0"/>
              <a:t>1. Size of the effect</a:t>
            </a:r>
          </a:p>
          <a:p>
            <a:pPr>
              <a:buFont typeface="Wingdings" pitchFamily="2" charset="2"/>
              <a:buNone/>
            </a:pPr>
            <a:r>
              <a:rPr lang="en-US" dirty="0"/>
              <a:t>2. Standard deviation of the characteristic</a:t>
            </a:r>
          </a:p>
          <a:p>
            <a:pPr>
              <a:buFont typeface="Wingdings" pitchFamily="2" charset="2"/>
              <a:buNone/>
            </a:pPr>
            <a:r>
              <a:rPr lang="en-US" dirty="0"/>
              <a:t>3. Bigger sample size </a:t>
            </a:r>
          </a:p>
          <a:p>
            <a:pPr>
              <a:buFont typeface="Wingdings" pitchFamily="2" charset="2"/>
              <a:buNone/>
            </a:pPr>
            <a:r>
              <a:rPr lang="en-US" dirty="0"/>
              <a:t>4. Significance level desired  </a:t>
            </a:r>
          </a:p>
          <a:p>
            <a:pPr>
              <a:buFont typeface="Wingdings" pitchFamily="2" charset="2"/>
              <a:buNone/>
            </a:pPr>
            <a:endParaRPr lang="en-US" dirty="0"/>
          </a:p>
        </p:txBody>
      </p:sp>
      <p:sp>
        <p:nvSpPr>
          <p:cNvPr id="857092" name="Line 4"/>
          <p:cNvSpPr>
            <a:spLocks noChangeShapeType="1"/>
          </p:cNvSpPr>
          <p:nvPr/>
        </p:nvSpPr>
        <p:spPr bwMode="auto">
          <a:xfrm flipV="1">
            <a:off x="3810000" y="2057400"/>
            <a:ext cx="0" cy="381000"/>
          </a:xfrm>
          <a:prstGeom prst="line">
            <a:avLst/>
          </a:prstGeom>
          <a:noFill/>
          <a:ln w="444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SG"/>
          </a:p>
        </p:txBody>
      </p:sp>
      <p:sp>
        <p:nvSpPr>
          <p:cNvPr id="857093" name="Line 5"/>
          <p:cNvSpPr>
            <a:spLocks noChangeShapeType="1"/>
          </p:cNvSpPr>
          <p:nvPr/>
        </p:nvSpPr>
        <p:spPr bwMode="auto">
          <a:xfrm rot="10742228" flipV="1">
            <a:off x="6480201" y="2438386"/>
            <a:ext cx="1588" cy="381000"/>
          </a:xfrm>
          <a:prstGeom prst="line">
            <a:avLst/>
          </a:prstGeom>
          <a:noFill/>
          <a:ln w="444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SG"/>
          </a:p>
        </p:txBody>
      </p:sp>
      <p:sp>
        <p:nvSpPr>
          <p:cNvPr id="857094" name="Line 6"/>
          <p:cNvSpPr>
            <a:spLocks noChangeShapeType="1"/>
          </p:cNvSpPr>
          <p:nvPr/>
        </p:nvSpPr>
        <p:spPr bwMode="auto">
          <a:xfrm flipV="1">
            <a:off x="3810000" y="2819373"/>
            <a:ext cx="0" cy="381000"/>
          </a:xfrm>
          <a:prstGeom prst="line">
            <a:avLst/>
          </a:prstGeom>
          <a:noFill/>
          <a:ln w="444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SG"/>
          </a:p>
        </p:txBody>
      </p:sp>
      <p:sp>
        <p:nvSpPr>
          <p:cNvPr id="857095" name="Line 7"/>
          <p:cNvSpPr>
            <a:spLocks noChangeShapeType="1"/>
          </p:cNvSpPr>
          <p:nvPr/>
        </p:nvSpPr>
        <p:spPr bwMode="auto">
          <a:xfrm rot="10742228" flipV="1">
            <a:off x="4727602" y="3276587"/>
            <a:ext cx="1588" cy="381000"/>
          </a:xfrm>
          <a:prstGeom prst="line">
            <a:avLst/>
          </a:prstGeom>
          <a:noFill/>
          <a:ln w="44450">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bIns="0"/>
          <a:lstStyle/>
          <a:p>
            <a:endParaRPr lang="en-SG"/>
          </a:p>
        </p:txBody>
      </p:sp>
    </p:spTree>
    <p:extLst>
      <p:ext uri="{BB962C8B-B14F-4D97-AF65-F5344CB8AC3E}">
        <p14:creationId xmlns:p14="http://schemas.microsoft.com/office/powerpoint/2010/main" val="3838093104"/>
      </p:ext>
    </p:extLst>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603897" y="1219200"/>
            <a:ext cx="4289425"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589234"/>
            <a:ext cx="4038600" cy="182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9419" y="3581400"/>
            <a:ext cx="4413903" cy="1821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332" y="1219200"/>
            <a:ext cx="4206667"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77676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1" name="Rectangle 3"/>
          <p:cNvSpPr>
            <a:spLocks noGrp="1" noChangeArrowheads="1"/>
          </p:cNvSpPr>
          <p:nvPr>
            <p:ph type="body" idx="4294967295"/>
          </p:nvPr>
        </p:nvSpPr>
        <p:spPr>
          <a:xfrm>
            <a:off x="381000" y="685800"/>
            <a:ext cx="8407400" cy="1600200"/>
          </a:xfrm>
        </p:spPr>
        <p:txBody>
          <a:bodyPr>
            <a:normAutofit/>
          </a:bodyPr>
          <a:lstStyle/>
          <a:p>
            <a:pPr eaLnBrk="1" hangingPunct="1">
              <a:defRPr/>
            </a:pPr>
            <a:r>
              <a:rPr lang="en-US" sz="1400" dirty="0" err="1"/>
              <a:t>Univariate</a:t>
            </a:r>
            <a:r>
              <a:rPr lang="en-US" sz="1400" dirty="0"/>
              <a:t> Statistical Analysis</a:t>
            </a:r>
          </a:p>
          <a:p>
            <a:pPr lvl="1" eaLnBrk="1" hangingPunct="1">
              <a:defRPr/>
            </a:pPr>
            <a:r>
              <a:rPr lang="en-US" sz="1400" dirty="0"/>
              <a:t>Tests of hypotheses involving only one variable.</a:t>
            </a:r>
          </a:p>
          <a:p>
            <a:pPr eaLnBrk="1" hangingPunct="1">
              <a:defRPr/>
            </a:pPr>
            <a:r>
              <a:rPr lang="en-US" sz="1400" dirty="0"/>
              <a:t>Bivariate Statistical Analysis</a:t>
            </a:r>
          </a:p>
          <a:p>
            <a:pPr lvl="1" eaLnBrk="1" hangingPunct="1">
              <a:defRPr/>
            </a:pPr>
            <a:r>
              <a:rPr lang="en-US" sz="1400" dirty="0"/>
              <a:t>Tests of hypotheses involving two variables.</a:t>
            </a:r>
          </a:p>
          <a:p>
            <a:pPr eaLnBrk="1" hangingPunct="1">
              <a:defRPr/>
            </a:pPr>
            <a:r>
              <a:rPr lang="en-US" sz="1400" dirty="0"/>
              <a:t>Multivariate Statistical Analysis</a:t>
            </a:r>
          </a:p>
          <a:p>
            <a:pPr lvl="1" eaLnBrk="1" hangingPunct="1">
              <a:defRPr/>
            </a:pPr>
            <a:r>
              <a:rPr lang="en-US" sz="1400" dirty="0"/>
              <a:t>Statistical analysis involving three or more variables or sets of variables.</a:t>
            </a:r>
          </a:p>
        </p:txBody>
      </p:sp>
      <p:graphicFrame>
        <p:nvGraphicFramePr>
          <p:cNvPr id="4" name="Content Placeholder 5"/>
          <p:cNvGraphicFramePr>
            <a:graphicFrameLocks/>
          </p:cNvGraphicFramePr>
          <p:nvPr>
            <p:extLst>
              <p:ext uri="{D42A27DB-BD31-4B8C-83A1-F6EECF244321}">
                <p14:modId xmlns:p14="http://schemas.microsoft.com/office/powerpoint/2010/main" val="1587240858"/>
              </p:ext>
            </p:extLst>
          </p:nvPr>
        </p:nvGraphicFramePr>
        <p:xfrm>
          <a:off x="457200" y="2438400"/>
          <a:ext cx="7924800" cy="3867912"/>
        </p:xfrm>
        <a:graphic>
          <a:graphicData uri="http://schemas.openxmlformats.org/drawingml/2006/table">
            <a:tbl>
              <a:tblPr firstRow="1" bandRow="1">
                <a:tableStyleId>{284E427A-3D55-4303-BF80-6455036E1DE7}</a:tableStyleId>
              </a:tblPr>
              <a:tblGrid>
                <a:gridCol w="3441700">
                  <a:extLst>
                    <a:ext uri="{9D8B030D-6E8A-4147-A177-3AD203B41FA5}">
                      <a16:colId xmlns:a16="http://schemas.microsoft.com/office/drawing/2014/main" val="20000"/>
                    </a:ext>
                  </a:extLst>
                </a:gridCol>
                <a:gridCol w="4483100">
                  <a:extLst>
                    <a:ext uri="{9D8B030D-6E8A-4147-A177-3AD203B41FA5}">
                      <a16:colId xmlns:a16="http://schemas.microsoft.com/office/drawing/2014/main" val="20001"/>
                    </a:ext>
                  </a:extLst>
                </a:gridCol>
              </a:tblGrid>
              <a:tr h="298704">
                <a:tc>
                  <a:txBody>
                    <a:bodyPr/>
                    <a:lstStyle/>
                    <a:p>
                      <a:pPr algn="ctr"/>
                      <a:r>
                        <a:rPr lang="en-US" dirty="0"/>
                        <a:t>Data</a:t>
                      </a:r>
                      <a:r>
                        <a:rPr lang="en-US" baseline="0" dirty="0"/>
                        <a:t> Type</a:t>
                      </a:r>
                      <a:endParaRPr lang="en-US" dirty="0"/>
                    </a:p>
                  </a:txBody>
                  <a:tcPr/>
                </a:tc>
                <a:tc>
                  <a:txBody>
                    <a:bodyPr/>
                    <a:lstStyle/>
                    <a:p>
                      <a:pPr algn="ctr"/>
                      <a:r>
                        <a:rPr lang="en-US" dirty="0"/>
                        <a:t>Statistics Used</a:t>
                      </a:r>
                    </a:p>
                  </a:txBody>
                  <a:tcPr/>
                </a:tc>
                <a:extLst>
                  <a:ext uri="{0D108BD9-81ED-4DB2-BD59-A6C34878D82A}">
                    <a16:rowId xmlns:a16="http://schemas.microsoft.com/office/drawing/2014/main" val="10000"/>
                  </a:ext>
                </a:extLst>
              </a:tr>
              <a:tr h="298704">
                <a:tc>
                  <a:txBody>
                    <a:bodyPr/>
                    <a:lstStyle/>
                    <a:p>
                      <a:r>
                        <a:rPr lang="en-US" dirty="0"/>
                        <a:t>Nominal</a:t>
                      </a:r>
                    </a:p>
                  </a:txBody>
                  <a:tcPr/>
                </a:tc>
                <a:tc>
                  <a:txBody>
                    <a:bodyPr/>
                    <a:lstStyle/>
                    <a:p>
                      <a:r>
                        <a:rPr lang="en-US" dirty="0"/>
                        <a:t>Frequency,</a:t>
                      </a:r>
                      <a:r>
                        <a:rPr lang="en-US" baseline="0" dirty="0"/>
                        <a:t> percentages, modes</a:t>
                      </a:r>
                      <a:endParaRPr lang="en-US" dirty="0"/>
                    </a:p>
                  </a:txBody>
                  <a:tcPr/>
                </a:tc>
                <a:extLst>
                  <a:ext uri="{0D108BD9-81ED-4DB2-BD59-A6C34878D82A}">
                    <a16:rowId xmlns:a16="http://schemas.microsoft.com/office/drawing/2014/main" val="10001"/>
                  </a:ext>
                </a:extLst>
              </a:tr>
              <a:tr h="746760">
                <a:tc>
                  <a:txBody>
                    <a:bodyPr/>
                    <a:lstStyle/>
                    <a:p>
                      <a:r>
                        <a:rPr lang="en-US" dirty="0"/>
                        <a:t>Ordinal</a:t>
                      </a:r>
                    </a:p>
                  </a:txBody>
                  <a:tcPr/>
                </a:tc>
                <a:tc>
                  <a:txBody>
                    <a:bodyPr/>
                    <a:lstStyle/>
                    <a:p>
                      <a:r>
                        <a:rPr lang="en-US" dirty="0"/>
                        <a:t>Frequency</a:t>
                      </a:r>
                      <a:r>
                        <a:rPr lang="en-US" baseline="0" dirty="0"/>
                        <a:t>, percentages, modes, median, range, percentile, ranking</a:t>
                      </a:r>
                      <a:endParaRPr lang="en-US" dirty="0"/>
                    </a:p>
                  </a:txBody>
                  <a:tcPr/>
                </a:tc>
                <a:extLst>
                  <a:ext uri="{0D108BD9-81ED-4DB2-BD59-A6C34878D82A}">
                    <a16:rowId xmlns:a16="http://schemas.microsoft.com/office/drawing/2014/main" val="10002"/>
                  </a:ext>
                </a:extLst>
              </a:tr>
              <a:tr h="1194816">
                <a:tc>
                  <a:txBody>
                    <a:bodyPr/>
                    <a:lstStyle/>
                    <a:p>
                      <a:r>
                        <a:rPr lang="en-US" dirty="0"/>
                        <a:t>Interval</a:t>
                      </a:r>
                    </a:p>
                  </a:txBody>
                  <a:tcPr/>
                </a:tc>
                <a:tc>
                  <a:txBody>
                    <a:bodyPr/>
                    <a:lstStyle/>
                    <a:p>
                      <a:r>
                        <a:rPr lang="en-US" dirty="0"/>
                        <a:t>Frequency,</a:t>
                      </a:r>
                      <a:r>
                        <a:rPr lang="en-US" baseline="0" dirty="0"/>
                        <a:t> percentages, modes, median, range, percentile, ranking average, variance, SD, t-tests, ANOVAs, Pearson </a:t>
                      </a:r>
                      <a:r>
                        <a:rPr lang="en-US" baseline="0" dirty="0" err="1"/>
                        <a:t>Rs</a:t>
                      </a:r>
                      <a:r>
                        <a:rPr lang="en-US" baseline="0" dirty="0"/>
                        <a:t>, regression</a:t>
                      </a:r>
                      <a:endParaRPr lang="en-US" dirty="0"/>
                    </a:p>
                  </a:txBody>
                  <a:tcPr/>
                </a:tc>
                <a:extLst>
                  <a:ext uri="{0D108BD9-81ED-4DB2-BD59-A6C34878D82A}">
                    <a16:rowId xmlns:a16="http://schemas.microsoft.com/office/drawing/2014/main" val="10003"/>
                  </a:ext>
                </a:extLst>
              </a:tr>
              <a:tr h="1194816">
                <a:tc>
                  <a:txBody>
                    <a:bodyPr/>
                    <a:lstStyle/>
                    <a:p>
                      <a:r>
                        <a:rPr lang="en-US" dirty="0"/>
                        <a:t>Ratio</a:t>
                      </a:r>
                    </a:p>
                  </a:txBody>
                  <a:tcPr/>
                </a:tc>
                <a:tc>
                  <a:txBody>
                    <a:bodyPr/>
                    <a:lstStyle/>
                    <a:p>
                      <a:r>
                        <a:rPr lang="en-US" dirty="0"/>
                        <a:t>Frequency, percentages, modes, median, range, percentile, ranking average, variance, SD, t-tests, ratios, ANOVAs, Pearson </a:t>
                      </a:r>
                      <a:r>
                        <a:rPr lang="en-US" dirty="0" err="1"/>
                        <a:t>Rs</a:t>
                      </a:r>
                      <a:r>
                        <a:rPr lang="en-US" dirty="0"/>
                        <a:t>, regression</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94981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08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08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08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57200"/>
            <a:ext cx="8686799" cy="5867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503441"/>
      </p:ext>
    </p:extLst>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1"/>
            <a:ext cx="8610599"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507114"/>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914400" y="609600"/>
            <a:ext cx="58674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3077198"/>
            <a:ext cx="5867400" cy="2997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131648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685800"/>
            <a:ext cx="7467600" cy="5632311"/>
          </a:xfrm>
          <a:prstGeom prst="rect">
            <a:avLst/>
          </a:prstGeom>
          <a:noFill/>
        </p:spPr>
        <p:txBody>
          <a:bodyPr wrap="square" rtlCol="0">
            <a:spAutoFit/>
          </a:bodyPr>
          <a:lstStyle/>
          <a:p>
            <a:pPr algn="ctr"/>
            <a:r>
              <a:rPr lang="en-US" sz="2000" dirty="0"/>
              <a:t>Abstract </a:t>
            </a:r>
          </a:p>
          <a:p>
            <a:pPr algn="just"/>
            <a:r>
              <a:rPr lang="en-US" sz="2000" dirty="0">
                <a:latin typeface="Arial Narrow" pitchFamily="34" charset="0"/>
              </a:rPr>
              <a:t>The purpose of this paper is to promote the use of </a:t>
            </a:r>
            <a:r>
              <a:rPr lang="en-US" sz="2000" b="1" dirty="0">
                <a:latin typeface="Arial Narrow" pitchFamily="34" charset="0"/>
              </a:rPr>
              <a:t>Bayesian model averaging for the design of satellite models that financial institutions employ for stress testing</a:t>
            </a:r>
            <a:r>
              <a:rPr lang="en-US" sz="2000" dirty="0">
                <a:latin typeface="Arial Narrow" pitchFamily="34" charset="0"/>
              </a:rPr>
              <a:t>. Banks employing ’handpicked’ equations – while meeting standard economic and econometric soundness criteria – risk significantly underestimating the response of risk parameters and therefore overestimating their capital absorption capacity. We present a set of credit risk models for 18 EU countries based both on the model averaging scheme as well as a series of handpicked equations and apply them to a sample of 108 SSM banks. We thereby aim to illustrate that the handpicked equations may indeed imply significantly lower default flow estimates and therefore overoptimistic estimates for the banks’ capital absorption capacity. The model averaging scheme that we promote should mitigate that risk and also help establish a level playing field with regard to a common level of conservatism across banks. </a:t>
            </a:r>
          </a:p>
          <a:p>
            <a:endParaRPr lang="en-US" sz="2000" dirty="0"/>
          </a:p>
          <a:p>
            <a:r>
              <a:rPr lang="en-US" sz="2000" dirty="0"/>
              <a:t>Keywords: Stress testing, satellite modeling, model averaging, bank regulation and supervision JEL classification: C11, C22, C51, E58, G21</a:t>
            </a:r>
            <a:endParaRPr lang="en-SG" sz="2000" dirty="0"/>
          </a:p>
        </p:txBody>
      </p:sp>
    </p:spTree>
    <p:extLst>
      <p:ext uri="{BB962C8B-B14F-4D97-AF65-F5344CB8AC3E}">
        <p14:creationId xmlns:p14="http://schemas.microsoft.com/office/powerpoint/2010/main" val="3675885137"/>
      </p:ext>
    </p:extLst>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Bayesian Hypothesis basics</a:t>
            </a:r>
            <a:endParaRPr lang="en-SG" dirty="0"/>
          </a:p>
        </p:txBody>
      </p:sp>
      <p:sp>
        <p:nvSpPr>
          <p:cNvPr id="3" name="TextBox 2"/>
          <p:cNvSpPr txBox="1"/>
          <p:nvPr/>
        </p:nvSpPr>
        <p:spPr>
          <a:xfrm>
            <a:off x="304800" y="1676400"/>
            <a:ext cx="3048000" cy="400110"/>
          </a:xfrm>
          <a:prstGeom prst="rect">
            <a:avLst/>
          </a:prstGeom>
          <a:noFill/>
        </p:spPr>
        <p:txBody>
          <a:bodyPr wrap="square" rtlCol="0">
            <a:spAutoFit/>
          </a:bodyPr>
          <a:lstStyle/>
          <a:p>
            <a:r>
              <a:rPr lang="en-US" sz="2000" b="1" dirty="0"/>
              <a:t>Notation:</a:t>
            </a:r>
            <a:endParaRPr lang="en-SG" sz="2000" b="1" dirty="0"/>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056" y="2076510"/>
            <a:ext cx="7653065" cy="438089"/>
          </a:xfrm>
          <a:prstGeom prst="rect">
            <a:avLst/>
          </a:prstGeom>
          <a:solidFill>
            <a:schemeClr val="tx1"/>
          </a:solidFill>
          <a:ln w="3175">
            <a:solidFill>
              <a:schemeClr val="tx1"/>
            </a:solidFill>
          </a:ln>
          <a:effectLst/>
        </p:spPr>
      </p:pic>
      <p:pic>
        <p:nvPicPr>
          <p:cNvPr id="460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369" y="2516036"/>
            <a:ext cx="7648753" cy="42557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370" y="2941606"/>
            <a:ext cx="7648753" cy="41263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925" y="3381553"/>
            <a:ext cx="6709373" cy="3607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8751" y="3742335"/>
            <a:ext cx="6725548" cy="32663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88750" y="4068970"/>
            <a:ext cx="6725548" cy="3298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9099" y="4398841"/>
            <a:ext cx="7595199" cy="96759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089" name="Picture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099" y="5410200"/>
            <a:ext cx="7595199" cy="91439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66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0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0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0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04800"/>
            <a:ext cx="7848600" cy="1015663"/>
          </a:xfrm>
          <a:prstGeom prst="rect">
            <a:avLst/>
          </a:prstGeom>
          <a:noFill/>
          <a:ln w="12700">
            <a:solidFill>
              <a:schemeClr val="tx1"/>
            </a:solidFill>
          </a:ln>
        </p:spPr>
        <p:txBody>
          <a:bodyPr wrap="square" rtlCol="0">
            <a:spAutoFit/>
          </a:bodyPr>
          <a:lstStyle/>
          <a:p>
            <a:r>
              <a:rPr lang="en-US" dirty="0"/>
              <a:t>Marginal Likelihood estimation methods:</a:t>
            </a:r>
          </a:p>
          <a:p>
            <a:pPr marL="285750" indent="-285750">
              <a:buFont typeface="Wingdings" pitchFamily="2" charset="2"/>
              <a:buChar char="§"/>
            </a:pPr>
            <a:r>
              <a:rPr lang="en-US" sz="1400" dirty="0"/>
              <a:t>Grid Approximation</a:t>
            </a:r>
          </a:p>
          <a:p>
            <a:pPr marL="285750" indent="-285750">
              <a:buFont typeface="Wingdings" pitchFamily="2" charset="2"/>
              <a:buChar char="§"/>
            </a:pPr>
            <a:r>
              <a:rPr lang="en-US" sz="1400" dirty="0"/>
              <a:t>Maximum Likelihood Method</a:t>
            </a:r>
          </a:p>
          <a:p>
            <a:pPr marL="285750" indent="-285750">
              <a:buFont typeface="Wingdings" pitchFamily="2" charset="2"/>
              <a:buChar char="§"/>
            </a:pPr>
            <a:r>
              <a:rPr lang="en-US" sz="1400" dirty="0"/>
              <a:t>Simulation Techniques (MCMC)</a:t>
            </a:r>
            <a:endParaRPr lang="en-SG" sz="1400" dirty="0"/>
          </a:p>
        </p:txBody>
      </p:sp>
      <p:pic>
        <p:nvPicPr>
          <p:cNvPr id="471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4343399" cy="266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4191000"/>
            <a:ext cx="432435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25958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533400"/>
            <a:ext cx="6705600" cy="3016210"/>
          </a:xfrm>
          <a:prstGeom prst="rect">
            <a:avLst/>
          </a:prstGeom>
          <a:noFill/>
          <a:ln w="3175">
            <a:solidFill>
              <a:schemeClr val="tx1"/>
            </a:solidFill>
          </a:ln>
        </p:spPr>
        <p:txBody>
          <a:bodyPr wrap="square" rtlCol="0">
            <a:spAutoFit/>
          </a:bodyPr>
          <a:lstStyle/>
          <a:p>
            <a:pPr algn="ctr"/>
            <a:r>
              <a:rPr lang="en-US" sz="2800" b="1" dirty="0"/>
              <a:t>References:</a:t>
            </a:r>
          </a:p>
          <a:p>
            <a:pPr marL="285750" indent="-285750">
              <a:lnSpc>
                <a:spcPct val="150000"/>
              </a:lnSpc>
              <a:buFont typeface="Arial" pitchFamily="34" charset="0"/>
              <a:buChar char="•"/>
            </a:pPr>
            <a:r>
              <a:rPr lang="en-US" dirty="0" err="1"/>
              <a:t>DataCamp</a:t>
            </a:r>
            <a:endParaRPr lang="en-US" dirty="0"/>
          </a:p>
          <a:p>
            <a:pPr marL="285750" indent="-285750">
              <a:lnSpc>
                <a:spcPct val="150000"/>
              </a:lnSpc>
              <a:buFont typeface="Arial" pitchFamily="34" charset="0"/>
              <a:buChar char="•"/>
            </a:pPr>
            <a:r>
              <a:rPr lang="fr-FR" dirty="0" err="1">
                <a:hlinkClick r:id="rId2"/>
              </a:rPr>
              <a:t>Conjugate</a:t>
            </a:r>
            <a:r>
              <a:rPr lang="fr-FR" dirty="0">
                <a:hlinkClick r:id="rId2"/>
              </a:rPr>
              <a:t> </a:t>
            </a:r>
            <a:r>
              <a:rPr lang="fr-FR" dirty="0" err="1">
                <a:hlinkClick r:id="rId2"/>
              </a:rPr>
              <a:t>Priors</a:t>
            </a:r>
            <a:r>
              <a:rPr lang="fr-FR" dirty="0">
                <a:hlinkClick r:id="rId2"/>
              </a:rPr>
              <a:t>, </a:t>
            </a:r>
            <a:r>
              <a:rPr lang="fr-FR" dirty="0" err="1">
                <a:hlinkClick r:id="rId2"/>
              </a:rPr>
              <a:t>Uninformative</a:t>
            </a:r>
            <a:r>
              <a:rPr lang="fr-FR" dirty="0">
                <a:hlinkClick r:id="rId2"/>
              </a:rPr>
              <a:t> </a:t>
            </a:r>
            <a:r>
              <a:rPr lang="fr-FR" dirty="0" err="1">
                <a:hlinkClick r:id="rId2"/>
              </a:rPr>
              <a:t>Priors</a:t>
            </a:r>
            <a:r>
              <a:rPr lang="fr-FR" dirty="0">
                <a:hlinkClick r:id="rId2"/>
              </a:rPr>
              <a:t> (ubc.ca)</a:t>
            </a:r>
            <a:endParaRPr lang="fr-FR" dirty="0"/>
          </a:p>
          <a:p>
            <a:pPr marL="285750" indent="-285750">
              <a:lnSpc>
                <a:spcPct val="150000"/>
              </a:lnSpc>
              <a:buFont typeface="Arial" pitchFamily="34" charset="0"/>
              <a:buChar char="•"/>
            </a:pPr>
            <a:r>
              <a:rPr lang="en-SG" dirty="0">
                <a:hlinkClick r:id="rId3"/>
              </a:rPr>
              <a:t>lecture2.pdf (ucsc.edu)</a:t>
            </a:r>
            <a:endParaRPr lang="en-SG" dirty="0"/>
          </a:p>
          <a:p>
            <a:pPr marL="285750" indent="-285750">
              <a:lnSpc>
                <a:spcPct val="150000"/>
              </a:lnSpc>
              <a:buFont typeface="Arial" pitchFamily="34" charset="0"/>
              <a:buChar char="•"/>
            </a:pPr>
            <a:r>
              <a:rPr lang="en-US" dirty="0"/>
              <a:t>Wikipedia</a:t>
            </a:r>
          </a:p>
          <a:p>
            <a:pPr marL="285750" indent="-285750">
              <a:lnSpc>
                <a:spcPct val="150000"/>
              </a:lnSpc>
              <a:buFont typeface="Arial" pitchFamily="34" charset="0"/>
              <a:buChar char="•"/>
            </a:pPr>
            <a:r>
              <a:rPr lang="en-US" dirty="0"/>
              <a:t>Text Books</a:t>
            </a:r>
          </a:p>
          <a:p>
            <a:pPr marL="285750" indent="-285750">
              <a:lnSpc>
                <a:spcPct val="150000"/>
              </a:lnSpc>
              <a:buFont typeface="Arial" pitchFamily="34" charset="0"/>
              <a:buChar char="•"/>
            </a:pPr>
            <a:r>
              <a:rPr lang="en-US" dirty="0"/>
              <a:t>Web</a:t>
            </a:r>
            <a:endParaRPr lang="en-SG" dirty="0"/>
          </a:p>
        </p:txBody>
      </p:sp>
    </p:spTree>
    <p:extLst>
      <p:ext uri="{BB962C8B-B14F-4D97-AF65-F5344CB8AC3E}">
        <p14:creationId xmlns:p14="http://schemas.microsoft.com/office/powerpoint/2010/main" val="2122975834"/>
      </p:ext>
    </p:extLst>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7315199"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048000"/>
            <a:ext cx="7315200" cy="185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24811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305800" cy="136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3058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42346"/>
            <a:ext cx="8305800"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54653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798" y="609600"/>
            <a:ext cx="845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8" y="1295400"/>
            <a:ext cx="8458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829" y="1828800"/>
            <a:ext cx="8458201"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789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850" y="2819400"/>
            <a:ext cx="5601771" cy="297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991818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Area under the normal curve</a:t>
            </a:r>
          </a:p>
        </p:txBody>
      </p:sp>
      <p:sp>
        <p:nvSpPr>
          <p:cNvPr id="6" name="Line 5"/>
          <p:cNvSpPr>
            <a:spLocks noChangeShapeType="1"/>
          </p:cNvSpPr>
          <p:nvPr/>
        </p:nvSpPr>
        <p:spPr bwMode="auto">
          <a:xfrm>
            <a:off x="1155700" y="5038726"/>
            <a:ext cx="6729413" cy="0"/>
          </a:xfrm>
          <a:prstGeom prst="line">
            <a:avLst/>
          </a:prstGeom>
          <a:noFill/>
          <a:ln w="12700">
            <a:solidFill>
              <a:schemeClr val="tx1"/>
            </a:solidFill>
            <a:round/>
            <a:headEnd type="none" w="sm" len="sm"/>
            <a:tailEnd type="none" w="sm" len="sm"/>
          </a:ln>
          <a:effectLst/>
        </p:spPr>
        <p:txBody>
          <a:bodyPr wrap="none" anchor="ctr"/>
          <a:lstStyle/>
          <a:p>
            <a:endParaRPr lang="en-US"/>
          </a:p>
        </p:txBody>
      </p:sp>
      <p:grpSp>
        <p:nvGrpSpPr>
          <p:cNvPr id="9" name="Group 22"/>
          <p:cNvGrpSpPr>
            <a:grpSpLocks/>
          </p:cNvGrpSpPr>
          <p:nvPr/>
        </p:nvGrpSpPr>
        <p:grpSpPr bwMode="auto">
          <a:xfrm>
            <a:off x="1582738" y="2816226"/>
            <a:ext cx="5672138" cy="2068513"/>
            <a:chOff x="-1318" y="-2938"/>
            <a:chExt cx="3573" cy="1303"/>
          </a:xfrm>
        </p:grpSpPr>
        <p:sp>
          <p:nvSpPr>
            <p:cNvPr id="26" name="Freeform 23"/>
            <p:cNvSpPr>
              <a:spLocks/>
            </p:cNvSpPr>
            <p:nvPr/>
          </p:nvSpPr>
          <p:spPr bwMode="auto">
            <a:xfrm>
              <a:off x="469" y="-2938"/>
              <a:ext cx="1786" cy="1303"/>
            </a:xfrm>
            <a:custGeom>
              <a:avLst/>
              <a:gdLst/>
              <a:ahLst/>
              <a:cxnLst>
                <a:cxn ang="0">
                  <a:pos x="1785" y="1302"/>
                </a:cxn>
                <a:cxn ang="0">
                  <a:pos x="1736" y="1297"/>
                </a:cxn>
                <a:cxn ang="0">
                  <a:pos x="1656" y="1289"/>
                </a:cxn>
                <a:cxn ang="0">
                  <a:pos x="1592" y="1284"/>
                </a:cxn>
                <a:cxn ang="0">
                  <a:pos x="1519" y="1276"/>
                </a:cxn>
                <a:cxn ang="0">
                  <a:pos x="1439" y="1263"/>
                </a:cxn>
                <a:cxn ang="0">
                  <a:pos x="1374" y="1254"/>
                </a:cxn>
                <a:cxn ang="0">
                  <a:pos x="1326" y="1246"/>
                </a:cxn>
                <a:cxn ang="0">
                  <a:pos x="1262" y="1233"/>
                </a:cxn>
                <a:cxn ang="0">
                  <a:pos x="1221" y="1224"/>
                </a:cxn>
                <a:cxn ang="0">
                  <a:pos x="1173" y="1211"/>
                </a:cxn>
                <a:cxn ang="0">
                  <a:pos x="1116" y="1199"/>
                </a:cxn>
                <a:cxn ang="0">
                  <a:pos x="1077" y="1186"/>
                </a:cxn>
                <a:cxn ang="0">
                  <a:pos x="1052" y="1173"/>
                </a:cxn>
                <a:cxn ang="0">
                  <a:pos x="1021" y="1160"/>
                </a:cxn>
                <a:cxn ang="0">
                  <a:pos x="990" y="1145"/>
                </a:cxn>
                <a:cxn ang="0">
                  <a:pos x="965" y="1128"/>
                </a:cxn>
                <a:cxn ang="0">
                  <a:pos x="957" y="1123"/>
                </a:cxn>
                <a:cxn ang="0">
                  <a:pos x="941" y="1111"/>
                </a:cxn>
                <a:cxn ang="0">
                  <a:pos x="900" y="1076"/>
                </a:cxn>
                <a:cxn ang="0">
                  <a:pos x="868" y="1042"/>
                </a:cxn>
                <a:cxn ang="0">
                  <a:pos x="837" y="1012"/>
                </a:cxn>
                <a:cxn ang="0">
                  <a:pos x="804" y="973"/>
                </a:cxn>
                <a:cxn ang="0">
                  <a:pos x="772" y="937"/>
                </a:cxn>
                <a:cxn ang="0">
                  <a:pos x="740" y="894"/>
                </a:cxn>
                <a:cxn ang="0">
                  <a:pos x="707" y="855"/>
                </a:cxn>
                <a:cxn ang="0">
                  <a:pos x="691" y="830"/>
                </a:cxn>
                <a:cxn ang="0">
                  <a:pos x="635" y="744"/>
                </a:cxn>
                <a:cxn ang="0">
                  <a:pos x="522" y="566"/>
                </a:cxn>
                <a:cxn ang="0">
                  <a:pos x="466" y="476"/>
                </a:cxn>
                <a:cxn ang="0">
                  <a:pos x="450" y="450"/>
                </a:cxn>
                <a:cxn ang="0">
                  <a:pos x="426" y="411"/>
                </a:cxn>
                <a:cxn ang="0">
                  <a:pos x="402" y="368"/>
                </a:cxn>
                <a:cxn ang="0">
                  <a:pos x="369" y="328"/>
                </a:cxn>
                <a:cxn ang="0">
                  <a:pos x="345" y="289"/>
                </a:cxn>
                <a:cxn ang="0">
                  <a:pos x="322" y="255"/>
                </a:cxn>
                <a:cxn ang="0">
                  <a:pos x="297" y="220"/>
                </a:cxn>
                <a:cxn ang="0">
                  <a:pos x="273" y="190"/>
                </a:cxn>
                <a:cxn ang="0">
                  <a:pos x="265" y="178"/>
                </a:cxn>
                <a:cxn ang="0">
                  <a:pos x="257" y="165"/>
                </a:cxn>
                <a:cxn ang="0">
                  <a:pos x="233" y="141"/>
                </a:cxn>
                <a:cxn ang="0">
                  <a:pos x="208" y="115"/>
                </a:cxn>
                <a:cxn ang="0">
                  <a:pos x="184" y="90"/>
                </a:cxn>
                <a:cxn ang="0">
                  <a:pos x="168" y="72"/>
                </a:cxn>
                <a:cxn ang="0">
                  <a:pos x="153" y="60"/>
                </a:cxn>
                <a:cxn ang="0">
                  <a:pos x="137" y="47"/>
                </a:cxn>
                <a:cxn ang="0">
                  <a:pos x="120" y="34"/>
                </a:cxn>
                <a:cxn ang="0">
                  <a:pos x="112" y="30"/>
                </a:cxn>
                <a:cxn ang="0">
                  <a:pos x="96" y="21"/>
                </a:cxn>
                <a:cxn ang="0">
                  <a:pos x="72" y="12"/>
                </a:cxn>
                <a:cxn ang="0">
                  <a:pos x="48" y="4"/>
                </a:cxn>
                <a:cxn ang="0">
                  <a:pos x="15" y="0"/>
                </a:cxn>
                <a:cxn ang="0">
                  <a:pos x="0" y="0"/>
                </a:cxn>
              </a:cxnLst>
              <a:rect l="0" t="0" r="r" b="b"/>
              <a:pathLst>
                <a:path w="1786" h="1303">
                  <a:moveTo>
                    <a:pt x="1785" y="1302"/>
                  </a:moveTo>
                  <a:lnTo>
                    <a:pt x="1736" y="1297"/>
                  </a:lnTo>
                  <a:lnTo>
                    <a:pt x="1656" y="1289"/>
                  </a:lnTo>
                  <a:lnTo>
                    <a:pt x="1592" y="1284"/>
                  </a:lnTo>
                  <a:lnTo>
                    <a:pt x="1519" y="1276"/>
                  </a:lnTo>
                  <a:lnTo>
                    <a:pt x="1439" y="1263"/>
                  </a:lnTo>
                  <a:lnTo>
                    <a:pt x="1374" y="1254"/>
                  </a:lnTo>
                  <a:lnTo>
                    <a:pt x="1326" y="1246"/>
                  </a:lnTo>
                  <a:lnTo>
                    <a:pt x="1262" y="1233"/>
                  </a:lnTo>
                  <a:lnTo>
                    <a:pt x="1221" y="1224"/>
                  </a:lnTo>
                  <a:lnTo>
                    <a:pt x="1173" y="1211"/>
                  </a:lnTo>
                  <a:lnTo>
                    <a:pt x="1116" y="1199"/>
                  </a:lnTo>
                  <a:lnTo>
                    <a:pt x="1077" y="1186"/>
                  </a:lnTo>
                  <a:lnTo>
                    <a:pt x="1052" y="1173"/>
                  </a:lnTo>
                  <a:lnTo>
                    <a:pt x="1021" y="1160"/>
                  </a:lnTo>
                  <a:lnTo>
                    <a:pt x="990" y="1145"/>
                  </a:lnTo>
                  <a:lnTo>
                    <a:pt x="965" y="1128"/>
                  </a:lnTo>
                  <a:lnTo>
                    <a:pt x="957" y="1123"/>
                  </a:lnTo>
                  <a:lnTo>
                    <a:pt x="941" y="1111"/>
                  </a:lnTo>
                  <a:lnTo>
                    <a:pt x="900" y="1076"/>
                  </a:lnTo>
                  <a:lnTo>
                    <a:pt x="868" y="1042"/>
                  </a:lnTo>
                  <a:lnTo>
                    <a:pt x="837" y="1012"/>
                  </a:lnTo>
                  <a:lnTo>
                    <a:pt x="804" y="973"/>
                  </a:lnTo>
                  <a:lnTo>
                    <a:pt x="772" y="937"/>
                  </a:lnTo>
                  <a:lnTo>
                    <a:pt x="740" y="894"/>
                  </a:lnTo>
                  <a:lnTo>
                    <a:pt x="707" y="855"/>
                  </a:lnTo>
                  <a:lnTo>
                    <a:pt x="691" y="830"/>
                  </a:lnTo>
                  <a:lnTo>
                    <a:pt x="635" y="744"/>
                  </a:lnTo>
                  <a:lnTo>
                    <a:pt x="522" y="566"/>
                  </a:lnTo>
                  <a:lnTo>
                    <a:pt x="466" y="476"/>
                  </a:lnTo>
                  <a:lnTo>
                    <a:pt x="450" y="450"/>
                  </a:lnTo>
                  <a:lnTo>
                    <a:pt x="426" y="411"/>
                  </a:lnTo>
                  <a:lnTo>
                    <a:pt x="402" y="368"/>
                  </a:lnTo>
                  <a:lnTo>
                    <a:pt x="369" y="328"/>
                  </a:lnTo>
                  <a:lnTo>
                    <a:pt x="345" y="289"/>
                  </a:lnTo>
                  <a:lnTo>
                    <a:pt x="322" y="255"/>
                  </a:lnTo>
                  <a:lnTo>
                    <a:pt x="297" y="220"/>
                  </a:lnTo>
                  <a:lnTo>
                    <a:pt x="273" y="190"/>
                  </a:lnTo>
                  <a:lnTo>
                    <a:pt x="265" y="178"/>
                  </a:lnTo>
                  <a:lnTo>
                    <a:pt x="257" y="165"/>
                  </a:lnTo>
                  <a:lnTo>
                    <a:pt x="233" y="141"/>
                  </a:lnTo>
                  <a:lnTo>
                    <a:pt x="208" y="115"/>
                  </a:lnTo>
                  <a:lnTo>
                    <a:pt x="184" y="90"/>
                  </a:lnTo>
                  <a:lnTo>
                    <a:pt x="168" y="72"/>
                  </a:lnTo>
                  <a:lnTo>
                    <a:pt x="153" y="60"/>
                  </a:lnTo>
                  <a:lnTo>
                    <a:pt x="137" y="47"/>
                  </a:lnTo>
                  <a:lnTo>
                    <a:pt x="120" y="34"/>
                  </a:lnTo>
                  <a:lnTo>
                    <a:pt x="112" y="30"/>
                  </a:lnTo>
                  <a:lnTo>
                    <a:pt x="96" y="21"/>
                  </a:lnTo>
                  <a:lnTo>
                    <a:pt x="72" y="12"/>
                  </a:lnTo>
                  <a:lnTo>
                    <a:pt x="48" y="4"/>
                  </a:lnTo>
                  <a:lnTo>
                    <a:pt x="15" y="0"/>
                  </a:lnTo>
                  <a:lnTo>
                    <a:pt x="0" y="0"/>
                  </a:lnTo>
                </a:path>
              </a:pathLst>
            </a:custGeom>
            <a:noFill/>
            <a:ln w="50800" cap="rnd" cmpd="sng">
              <a:solidFill>
                <a:srgbClr val="CC0000"/>
              </a:solidFill>
              <a:prstDash val="solid"/>
              <a:round/>
              <a:headEnd type="none" w="sm" len="sm"/>
              <a:tailEnd type="none" w="sm" len="sm"/>
            </a:ln>
            <a:effectLst/>
          </p:spPr>
          <p:txBody>
            <a:bodyPr/>
            <a:lstStyle/>
            <a:p>
              <a:endParaRPr lang="en-US"/>
            </a:p>
          </p:txBody>
        </p:sp>
        <p:sp>
          <p:nvSpPr>
            <p:cNvPr id="27" name="Freeform 24"/>
            <p:cNvSpPr>
              <a:spLocks/>
            </p:cNvSpPr>
            <p:nvPr/>
          </p:nvSpPr>
          <p:spPr bwMode="auto">
            <a:xfrm>
              <a:off x="-1318" y="-2938"/>
              <a:ext cx="1800" cy="1303"/>
            </a:xfrm>
            <a:custGeom>
              <a:avLst/>
              <a:gdLst/>
              <a:ahLst/>
              <a:cxnLst>
                <a:cxn ang="0">
                  <a:pos x="0" y="1302"/>
                </a:cxn>
                <a:cxn ang="0">
                  <a:pos x="48" y="1297"/>
                </a:cxn>
                <a:cxn ang="0">
                  <a:pos x="129" y="1289"/>
                </a:cxn>
                <a:cxn ang="0">
                  <a:pos x="193" y="1284"/>
                </a:cxn>
                <a:cxn ang="0">
                  <a:pos x="265" y="1276"/>
                </a:cxn>
                <a:cxn ang="0">
                  <a:pos x="346" y="1263"/>
                </a:cxn>
                <a:cxn ang="0">
                  <a:pos x="411" y="1254"/>
                </a:cxn>
                <a:cxn ang="0">
                  <a:pos x="460" y="1246"/>
                </a:cxn>
                <a:cxn ang="0">
                  <a:pos x="525" y="1233"/>
                </a:cxn>
                <a:cxn ang="0">
                  <a:pos x="564" y="1224"/>
                </a:cxn>
                <a:cxn ang="0">
                  <a:pos x="613" y="1211"/>
                </a:cxn>
                <a:cxn ang="0">
                  <a:pos x="669" y="1199"/>
                </a:cxn>
                <a:cxn ang="0">
                  <a:pos x="710" y="1186"/>
                </a:cxn>
                <a:cxn ang="0">
                  <a:pos x="734" y="1173"/>
                </a:cxn>
                <a:cxn ang="0">
                  <a:pos x="765" y="1160"/>
                </a:cxn>
                <a:cxn ang="0">
                  <a:pos x="797" y="1145"/>
                </a:cxn>
                <a:cxn ang="0">
                  <a:pos x="822" y="1128"/>
                </a:cxn>
                <a:cxn ang="0">
                  <a:pos x="830" y="1123"/>
                </a:cxn>
                <a:cxn ang="0">
                  <a:pos x="846" y="1111"/>
                </a:cxn>
                <a:cxn ang="0">
                  <a:pos x="886" y="1076"/>
                </a:cxn>
                <a:cxn ang="0">
                  <a:pos x="919" y="1042"/>
                </a:cxn>
                <a:cxn ang="0">
                  <a:pos x="951" y="1008"/>
                </a:cxn>
                <a:cxn ang="0">
                  <a:pos x="984" y="969"/>
                </a:cxn>
                <a:cxn ang="0">
                  <a:pos x="1015" y="933"/>
                </a:cxn>
                <a:cxn ang="0">
                  <a:pos x="1048" y="890"/>
                </a:cxn>
                <a:cxn ang="0">
                  <a:pos x="1072" y="855"/>
                </a:cxn>
                <a:cxn ang="0">
                  <a:pos x="1088" y="830"/>
                </a:cxn>
                <a:cxn ang="0">
                  <a:pos x="1145" y="744"/>
                </a:cxn>
                <a:cxn ang="0">
                  <a:pos x="1257" y="566"/>
                </a:cxn>
                <a:cxn ang="0">
                  <a:pos x="1314" y="476"/>
                </a:cxn>
                <a:cxn ang="0">
                  <a:pos x="1330" y="450"/>
                </a:cxn>
                <a:cxn ang="0">
                  <a:pos x="1362" y="407"/>
                </a:cxn>
                <a:cxn ang="0">
                  <a:pos x="1387" y="368"/>
                </a:cxn>
                <a:cxn ang="0">
                  <a:pos x="1411" y="332"/>
                </a:cxn>
                <a:cxn ang="0">
                  <a:pos x="1444" y="289"/>
                </a:cxn>
                <a:cxn ang="0">
                  <a:pos x="1468" y="255"/>
                </a:cxn>
                <a:cxn ang="0">
                  <a:pos x="1492" y="220"/>
                </a:cxn>
                <a:cxn ang="0">
                  <a:pos x="1515" y="190"/>
                </a:cxn>
                <a:cxn ang="0">
                  <a:pos x="1525" y="178"/>
                </a:cxn>
                <a:cxn ang="0">
                  <a:pos x="1533" y="165"/>
                </a:cxn>
                <a:cxn ang="0">
                  <a:pos x="1556" y="137"/>
                </a:cxn>
                <a:cxn ang="0">
                  <a:pos x="1572" y="115"/>
                </a:cxn>
                <a:cxn ang="0">
                  <a:pos x="1588" y="94"/>
                </a:cxn>
                <a:cxn ang="0">
                  <a:pos x="1613" y="72"/>
                </a:cxn>
                <a:cxn ang="0">
                  <a:pos x="1629" y="55"/>
                </a:cxn>
                <a:cxn ang="0">
                  <a:pos x="1645" y="42"/>
                </a:cxn>
                <a:cxn ang="0">
                  <a:pos x="1661" y="34"/>
                </a:cxn>
                <a:cxn ang="0">
                  <a:pos x="1669" y="30"/>
                </a:cxn>
                <a:cxn ang="0">
                  <a:pos x="1686" y="21"/>
                </a:cxn>
                <a:cxn ang="0">
                  <a:pos x="1718" y="12"/>
                </a:cxn>
                <a:cxn ang="0">
                  <a:pos x="1750" y="4"/>
                </a:cxn>
                <a:cxn ang="0">
                  <a:pos x="1783" y="0"/>
                </a:cxn>
                <a:cxn ang="0">
                  <a:pos x="1799" y="0"/>
                </a:cxn>
              </a:cxnLst>
              <a:rect l="0" t="0" r="r" b="b"/>
              <a:pathLst>
                <a:path w="1800" h="1303">
                  <a:moveTo>
                    <a:pt x="0" y="1302"/>
                  </a:moveTo>
                  <a:lnTo>
                    <a:pt x="48" y="1297"/>
                  </a:lnTo>
                  <a:lnTo>
                    <a:pt x="129" y="1289"/>
                  </a:lnTo>
                  <a:lnTo>
                    <a:pt x="193" y="1284"/>
                  </a:lnTo>
                  <a:lnTo>
                    <a:pt x="265" y="1276"/>
                  </a:lnTo>
                  <a:lnTo>
                    <a:pt x="346" y="1263"/>
                  </a:lnTo>
                  <a:lnTo>
                    <a:pt x="411" y="1254"/>
                  </a:lnTo>
                  <a:lnTo>
                    <a:pt x="460" y="1246"/>
                  </a:lnTo>
                  <a:lnTo>
                    <a:pt x="525" y="1233"/>
                  </a:lnTo>
                  <a:lnTo>
                    <a:pt x="564" y="1224"/>
                  </a:lnTo>
                  <a:lnTo>
                    <a:pt x="613" y="1211"/>
                  </a:lnTo>
                  <a:lnTo>
                    <a:pt x="669" y="1199"/>
                  </a:lnTo>
                  <a:lnTo>
                    <a:pt x="710" y="1186"/>
                  </a:lnTo>
                  <a:lnTo>
                    <a:pt x="734" y="1173"/>
                  </a:lnTo>
                  <a:lnTo>
                    <a:pt x="765" y="1160"/>
                  </a:lnTo>
                  <a:lnTo>
                    <a:pt x="797" y="1145"/>
                  </a:lnTo>
                  <a:lnTo>
                    <a:pt x="822" y="1128"/>
                  </a:lnTo>
                  <a:lnTo>
                    <a:pt x="830" y="1123"/>
                  </a:lnTo>
                  <a:lnTo>
                    <a:pt x="846" y="1111"/>
                  </a:lnTo>
                  <a:lnTo>
                    <a:pt x="886" y="1076"/>
                  </a:lnTo>
                  <a:lnTo>
                    <a:pt x="919" y="1042"/>
                  </a:lnTo>
                  <a:lnTo>
                    <a:pt x="951" y="1008"/>
                  </a:lnTo>
                  <a:lnTo>
                    <a:pt x="984" y="969"/>
                  </a:lnTo>
                  <a:lnTo>
                    <a:pt x="1015" y="933"/>
                  </a:lnTo>
                  <a:lnTo>
                    <a:pt x="1048" y="890"/>
                  </a:lnTo>
                  <a:lnTo>
                    <a:pt x="1072" y="855"/>
                  </a:lnTo>
                  <a:lnTo>
                    <a:pt x="1088" y="830"/>
                  </a:lnTo>
                  <a:lnTo>
                    <a:pt x="1145" y="744"/>
                  </a:lnTo>
                  <a:lnTo>
                    <a:pt x="1257" y="566"/>
                  </a:lnTo>
                  <a:lnTo>
                    <a:pt x="1314" y="476"/>
                  </a:lnTo>
                  <a:lnTo>
                    <a:pt x="1330" y="450"/>
                  </a:lnTo>
                  <a:lnTo>
                    <a:pt x="1362" y="407"/>
                  </a:lnTo>
                  <a:lnTo>
                    <a:pt x="1387" y="368"/>
                  </a:lnTo>
                  <a:lnTo>
                    <a:pt x="1411" y="332"/>
                  </a:lnTo>
                  <a:lnTo>
                    <a:pt x="1444" y="289"/>
                  </a:lnTo>
                  <a:lnTo>
                    <a:pt x="1468" y="255"/>
                  </a:lnTo>
                  <a:lnTo>
                    <a:pt x="1492" y="220"/>
                  </a:lnTo>
                  <a:lnTo>
                    <a:pt x="1515" y="190"/>
                  </a:lnTo>
                  <a:lnTo>
                    <a:pt x="1525" y="178"/>
                  </a:lnTo>
                  <a:lnTo>
                    <a:pt x="1533" y="165"/>
                  </a:lnTo>
                  <a:lnTo>
                    <a:pt x="1556" y="137"/>
                  </a:lnTo>
                  <a:lnTo>
                    <a:pt x="1572" y="115"/>
                  </a:lnTo>
                  <a:lnTo>
                    <a:pt x="1588" y="94"/>
                  </a:lnTo>
                  <a:lnTo>
                    <a:pt x="1613" y="72"/>
                  </a:lnTo>
                  <a:lnTo>
                    <a:pt x="1629" y="55"/>
                  </a:lnTo>
                  <a:lnTo>
                    <a:pt x="1645" y="42"/>
                  </a:lnTo>
                  <a:lnTo>
                    <a:pt x="1661" y="34"/>
                  </a:lnTo>
                  <a:lnTo>
                    <a:pt x="1669" y="30"/>
                  </a:lnTo>
                  <a:lnTo>
                    <a:pt x="1686" y="21"/>
                  </a:lnTo>
                  <a:lnTo>
                    <a:pt x="1718" y="12"/>
                  </a:lnTo>
                  <a:lnTo>
                    <a:pt x="1750" y="4"/>
                  </a:lnTo>
                  <a:lnTo>
                    <a:pt x="1783" y="0"/>
                  </a:lnTo>
                  <a:lnTo>
                    <a:pt x="1799" y="0"/>
                  </a:lnTo>
                </a:path>
              </a:pathLst>
            </a:custGeom>
            <a:noFill/>
            <a:ln w="50800" cap="rnd" cmpd="sng">
              <a:solidFill>
                <a:srgbClr val="CC0000"/>
              </a:solidFill>
              <a:prstDash val="solid"/>
              <a:round/>
              <a:headEnd type="none" w="sm" len="sm"/>
              <a:tailEnd type="none" w="sm" len="sm"/>
            </a:ln>
            <a:effectLst/>
          </p:spPr>
          <p:txBody>
            <a:bodyPr/>
            <a:lstStyle/>
            <a:p>
              <a:endParaRPr lang="en-US"/>
            </a:p>
          </p:txBody>
        </p:sp>
      </p:grpSp>
      <p:cxnSp>
        <p:nvCxnSpPr>
          <p:cNvPr id="43" name="Straight Connector 42"/>
          <p:cNvCxnSpPr/>
          <p:nvPr/>
        </p:nvCxnSpPr>
        <p:spPr>
          <a:xfrm>
            <a:off x="4419601" y="2816226"/>
            <a:ext cx="20637" cy="2222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029200" y="3352800"/>
            <a:ext cx="20637" cy="1685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3810000" y="3363425"/>
            <a:ext cx="20637" cy="168592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3221037" y="4267200"/>
            <a:ext cx="0" cy="782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638800" y="4256575"/>
            <a:ext cx="0" cy="78215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2734408" y="4647650"/>
            <a:ext cx="0" cy="39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6107723" y="4658275"/>
            <a:ext cx="0" cy="3910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3820318" y="5181600"/>
            <a:ext cx="1208882" cy="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3231356" y="5715000"/>
            <a:ext cx="2407444" cy="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2819400" y="6172200"/>
            <a:ext cx="3276600" cy="0"/>
          </a:xfrm>
          <a:prstGeom prst="straightConnector1">
            <a:avLst/>
          </a:prstGeom>
          <a:ln w="28575">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4038600" y="5184531"/>
            <a:ext cx="838200" cy="369332"/>
          </a:xfrm>
          <a:prstGeom prst="rect">
            <a:avLst/>
          </a:prstGeom>
          <a:noFill/>
        </p:spPr>
        <p:txBody>
          <a:bodyPr wrap="square" rtlCol="0">
            <a:spAutoFit/>
          </a:bodyPr>
          <a:lstStyle/>
          <a:p>
            <a:r>
              <a:rPr lang="en-US" dirty="0"/>
              <a:t>68.2%</a:t>
            </a:r>
          </a:p>
        </p:txBody>
      </p:sp>
      <p:sp>
        <p:nvSpPr>
          <p:cNvPr id="62" name="Rectangle 61"/>
          <p:cNvSpPr/>
          <p:nvPr/>
        </p:nvSpPr>
        <p:spPr>
          <a:xfrm>
            <a:off x="4113967" y="5723820"/>
            <a:ext cx="822661" cy="369332"/>
          </a:xfrm>
          <a:prstGeom prst="rect">
            <a:avLst/>
          </a:prstGeom>
        </p:spPr>
        <p:txBody>
          <a:bodyPr wrap="none">
            <a:spAutoFit/>
          </a:bodyPr>
          <a:lstStyle/>
          <a:p>
            <a:r>
              <a:rPr lang="en-US" dirty="0"/>
              <a:t>95.2%</a:t>
            </a:r>
          </a:p>
        </p:txBody>
      </p:sp>
      <p:sp>
        <p:nvSpPr>
          <p:cNvPr id="63" name="Rectangle 62"/>
          <p:cNvSpPr/>
          <p:nvPr/>
        </p:nvSpPr>
        <p:spPr>
          <a:xfrm>
            <a:off x="4113967" y="6181020"/>
            <a:ext cx="822661" cy="369332"/>
          </a:xfrm>
          <a:prstGeom prst="rect">
            <a:avLst/>
          </a:prstGeom>
        </p:spPr>
        <p:txBody>
          <a:bodyPr wrap="none">
            <a:spAutoFit/>
          </a:bodyPr>
          <a:lstStyle/>
          <a:p>
            <a:r>
              <a:rPr lang="en-US" dirty="0"/>
              <a:t>99.6%</a:t>
            </a:r>
          </a:p>
        </p:txBody>
      </p:sp>
      <p:cxnSp>
        <p:nvCxnSpPr>
          <p:cNvPr id="65" name="Straight Arrow Connector 64"/>
          <p:cNvCxnSpPr/>
          <p:nvPr/>
        </p:nvCxnSpPr>
        <p:spPr>
          <a:xfrm>
            <a:off x="4457700" y="3850482"/>
            <a:ext cx="5715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a:off x="3830637" y="3850482"/>
            <a:ext cx="5715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3238500" y="4843188"/>
            <a:ext cx="5715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067300" y="4884739"/>
            <a:ext cx="57150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flipV="1">
            <a:off x="6019800" y="5080355"/>
            <a:ext cx="381000" cy="254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2638364" y="5131510"/>
            <a:ext cx="192088" cy="4071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3773487" y="3430442"/>
            <a:ext cx="685800" cy="307777"/>
          </a:xfrm>
          <a:prstGeom prst="rect">
            <a:avLst/>
          </a:prstGeom>
          <a:noFill/>
        </p:spPr>
        <p:txBody>
          <a:bodyPr wrap="square" rtlCol="0">
            <a:spAutoFit/>
          </a:bodyPr>
          <a:lstStyle/>
          <a:p>
            <a:r>
              <a:rPr lang="en-US" sz="1400" dirty="0"/>
              <a:t>34.1%</a:t>
            </a:r>
          </a:p>
        </p:txBody>
      </p:sp>
      <p:sp>
        <p:nvSpPr>
          <p:cNvPr id="77" name="Rectangle 76"/>
          <p:cNvSpPr/>
          <p:nvPr/>
        </p:nvSpPr>
        <p:spPr>
          <a:xfrm>
            <a:off x="4404719" y="3435205"/>
            <a:ext cx="682303" cy="307777"/>
          </a:xfrm>
          <a:prstGeom prst="rect">
            <a:avLst/>
          </a:prstGeom>
        </p:spPr>
        <p:txBody>
          <a:bodyPr wrap="none">
            <a:spAutoFit/>
          </a:bodyPr>
          <a:lstStyle/>
          <a:p>
            <a:r>
              <a:rPr lang="en-US" sz="1400" dirty="0"/>
              <a:t>34.1%</a:t>
            </a:r>
          </a:p>
        </p:txBody>
      </p:sp>
      <p:sp>
        <p:nvSpPr>
          <p:cNvPr id="78" name="Rectangle 77"/>
          <p:cNvSpPr/>
          <p:nvPr/>
        </p:nvSpPr>
        <p:spPr>
          <a:xfrm>
            <a:off x="5010937" y="4493761"/>
            <a:ext cx="684226" cy="307777"/>
          </a:xfrm>
          <a:prstGeom prst="rect">
            <a:avLst/>
          </a:prstGeom>
        </p:spPr>
        <p:txBody>
          <a:bodyPr wrap="none">
            <a:spAutoFit/>
          </a:bodyPr>
          <a:lstStyle/>
          <a:p>
            <a:r>
              <a:rPr lang="en-US" sz="1400" dirty="0"/>
              <a:t>13.5%</a:t>
            </a:r>
          </a:p>
        </p:txBody>
      </p:sp>
      <p:sp>
        <p:nvSpPr>
          <p:cNvPr id="79" name="Rectangle 78"/>
          <p:cNvSpPr/>
          <p:nvPr/>
        </p:nvSpPr>
        <p:spPr>
          <a:xfrm>
            <a:off x="3182137" y="4489732"/>
            <a:ext cx="684226" cy="307777"/>
          </a:xfrm>
          <a:prstGeom prst="rect">
            <a:avLst/>
          </a:prstGeom>
        </p:spPr>
        <p:txBody>
          <a:bodyPr wrap="none">
            <a:spAutoFit/>
          </a:bodyPr>
          <a:lstStyle/>
          <a:p>
            <a:r>
              <a:rPr lang="en-US" sz="1400" dirty="0"/>
              <a:t>13.5%</a:t>
            </a:r>
          </a:p>
        </p:txBody>
      </p:sp>
      <p:sp>
        <p:nvSpPr>
          <p:cNvPr id="80" name="Rectangle 79"/>
          <p:cNvSpPr/>
          <p:nvPr/>
        </p:nvSpPr>
        <p:spPr>
          <a:xfrm>
            <a:off x="5571983" y="4730850"/>
            <a:ext cx="577402" cy="307777"/>
          </a:xfrm>
          <a:prstGeom prst="rect">
            <a:avLst/>
          </a:prstGeom>
        </p:spPr>
        <p:txBody>
          <a:bodyPr wrap="none">
            <a:spAutoFit/>
          </a:bodyPr>
          <a:lstStyle/>
          <a:p>
            <a:r>
              <a:rPr lang="en-US" sz="1400" dirty="0"/>
              <a:t>2.2%</a:t>
            </a:r>
          </a:p>
        </p:txBody>
      </p:sp>
      <p:sp>
        <p:nvSpPr>
          <p:cNvPr id="81" name="Rectangle 80"/>
          <p:cNvSpPr/>
          <p:nvPr/>
        </p:nvSpPr>
        <p:spPr>
          <a:xfrm>
            <a:off x="2693336" y="4741574"/>
            <a:ext cx="577402" cy="307777"/>
          </a:xfrm>
          <a:prstGeom prst="rect">
            <a:avLst/>
          </a:prstGeom>
        </p:spPr>
        <p:txBody>
          <a:bodyPr wrap="none">
            <a:spAutoFit/>
          </a:bodyPr>
          <a:lstStyle/>
          <a:p>
            <a:r>
              <a:rPr lang="en-US" sz="1400" dirty="0"/>
              <a:t>2.2%</a:t>
            </a:r>
          </a:p>
        </p:txBody>
      </p:sp>
      <p:cxnSp>
        <p:nvCxnSpPr>
          <p:cNvPr id="83" name="Straight Arrow Connector 82"/>
          <p:cNvCxnSpPr/>
          <p:nvPr/>
        </p:nvCxnSpPr>
        <p:spPr>
          <a:xfrm flipV="1">
            <a:off x="4424759" y="2628900"/>
            <a:ext cx="2966641" cy="381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flipH="1">
            <a:off x="1700144" y="2667000"/>
            <a:ext cx="262268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687434" y="2242066"/>
            <a:ext cx="696852" cy="369332"/>
          </a:xfrm>
          <a:prstGeom prst="rect">
            <a:avLst/>
          </a:prstGeom>
          <a:noFill/>
        </p:spPr>
        <p:txBody>
          <a:bodyPr wrap="square" rtlCol="0">
            <a:spAutoFit/>
          </a:bodyPr>
          <a:lstStyle/>
          <a:p>
            <a:r>
              <a:rPr lang="en-US" dirty="0"/>
              <a:t>50%</a:t>
            </a:r>
          </a:p>
        </p:txBody>
      </p:sp>
      <p:sp>
        <p:nvSpPr>
          <p:cNvPr id="92" name="Rectangle 91"/>
          <p:cNvSpPr/>
          <p:nvPr/>
        </p:nvSpPr>
        <p:spPr>
          <a:xfrm>
            <a:off x="5387896" y="2233246"/>
            <a:ext cx="631904" cy="369332"/>
          </a:xfrm>
          <a:prstGeom prst="rect">
            <a:avLst/>
          </a:prstGeom>
        </p:spPr>
        <p:txBody>
          <a:bodyPr wrap="none">
            <a:spAutoFit/>
          </a:bodyPr>
          <a:lstStyle/>
          <a:p>
            <a:r>
              <a:rPr lang="en-US" dirty="0"/>
              <a:t>50%</a:t>
            </a:r>
          </a:p>
        </p:txBody>
      </p:sp>
    </p:spTree>
    <p:extLst>
      <p:ext uri="{BB962C8B-B14F-4D97-AF65-F5344CB8AC3E}">
        <p14:creationId xmlns:p14="http://schemas.microsoft.com/office/powerpoint/2010/main" val="270148464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8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p:bldP spid="76" grpId="0"/>
      <p:bldP spid="77" grpId="0"/>
      <p:bldP spid="80" grpId="0"/>
      <p:bldP spid="81" grpId="0"/>
      <p:bldP spid="91" grpId="0"/>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365332" y="457200"/>
            <a:ext cx="840740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680" y="2590800"/>
            <a:ext cx="841832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880" y="4419600"/>
            <a:ext cx="8469120" cy="1467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7481773"/>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1" y="228600"/>
            <a:ext cx="5431832" cy="5950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8478497"/>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914400"/>
            <a:ext cx="6096000" cy="5632311"/>
          </a:xfrm>
          <a:prstGeom prst="rect">
            <a:avLst/>
          </a:prstGeom>
          <a:noFill/>
        </p:spPr>
        <p:txBody>
          <a:bodyPr wrap="square" rtlCol="0">
            <a:spAutoFit/>
          </a:bodyPr>
          <a:lstStyle/>
          <a:p>
            <a:pPr algn="ctr"/>
            <a:r>
              <a:rPr lang="en-US" b="1" dirty="0">
                <a:latin typeface="Arial Narrow" pitchFamily="34" charset="0"/>
              </a:rPr>
              <a:t>Abstract </a:t>
            </a:r>
          </a:p>
          <a:p>
            <a:pPr algn="just"/>
            <a:r>
              <a:rPr lang="en-US" dirty="0">
                <a:latin typeface="Arial Narrow" pitchFamily="34" charset="0"/>
              </a:rPr>
              <a:t>When back-testing the calibration quality of rating systems two-sided statistical tests can detect over- and underestimation of credit risk. Some users though, such as risk-averse investors and regulators, are primarily interested in the underestimation of risk only, and thus require one-sided tests. The established one-sided tests are multiple tests, which assess each rating class of the rating system separately and then combine the results to an overall assessment. However, these multiple tests may fail to detect underperformance of the whole rating system. Aiming to improve the overall assessment of rating systems, this paper presents a set of one-sided tests, which assess the performance of all rating classes jointly. These joint tests build on the method of Sterne [1954] for ranking possible outcomes by probability, which allows to extend back-testing to a setting of multiple rating classes. </a:t>
            </a:r>
            <a:r>
              <a:rPr lang="en-US" b="1" dirty="0">
                <a:latin typeface="Arial Narrow" pitchFamily="34" charset="0"/>
              </a:rPr>
              <a:t>The new joint tests are compared to the most established one-sided multiple test and are further shown to outperform this benchmark in terms of power and size of the acceptance region.</a:t>
            </a:r>
          </a:p>
          <a:p>
            <a:pPr algn="just"/>
            <a:endParaRPr lang="en-US" dirty="0">
              <a:latin typeface="Arial Narrow" pitchFamily="34" charset="0"/>
            </a:endParaRPr>
          </a:p>
          <a:p>
            <a:pPr algn="just"/>
            <a:r>
              <a:rPr lang="en-US" dirty="0">
                <a:latin typeface="Arial Narrow" pitchFamily="34" charset="0"/>
              </a:rPr>
              <a:t>Keywords: credit ratings; probability of default; back-testing; one-sided tests; </a:t>
            </a:r>
            <a:r>
              <a:rPr lang="en-US" dirty="0" err="1">
                <a:latin typeface="Arial Narrow" pitchFamily="34" charset="0"/>
              </a:rPr>
              <a:t>minP</a:t>
            </a:r>
            <a:r>
              <a:rPr lang="en-US" dirty="0">
                <a:latin typeface="Arial Narrow" pitchFamily="34" charset="0"/>
              </a:rPr>
              <a:t> approach; Sterne test;</a:t>
            </a:r>
            <a:endParaRPr lang="en-SG" dirty="0">
              <a:latin typeface="Arial Narrow" pitchFamily="34" charset="0"/>
            </a:endParaRPr>
          </a:p>
        </p:txBody>
      </p:sp>
    </p:spTree>
    <p:extLst>
      <p:ext uri="{BB962C8B-B14F-4D97-AF65-F5344CB8AC3E}">
        <p14:creationId xmlns:p14="http://schemas.microsoft.com/office/powerpoint/2010/main" val="1595153886"/>
      </p:ext>
    </p:extLst>
  </p:cSld>
  <p:clrMapOvr>
    <a:masterClrMapping/>
  </p:clrMapOvr>
  <p:transition spd="med">
    <p:fade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Grid</Template>
  <TotalTime>2469</TotalTime>
  <Words>955</Words>
  <Application>Microsoft Office PowerPoint</Application>
  <PresentationFormat>On-screen Show (4:3)</PresentationFormat>
  <Paragraphs>88</Paragraphs>
  <Slides>23</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Arial Narrow</vt:lpstr>
      <vt:lpstr>Calibri</vt:lpstr>
      <vt:lpstr>Franklin Gothic Medium</vt:lpstr>
      <vt:lpstr>Times New Roman</vt:lpstr>
      <vt:lpstr>Wingdings</vt:lpstr>
      <vt:lpstr>Wingdings 2</vt:lpstr>
      <vt:lpstr>Grid</vt:lpstr>
      <vt:lpstr>Equation</vt:lpstr>
      <vt:lpstr>Advance Statistical Test of Hypothesis following ECB</vt:lpstr>
      <vt:lpstr>PowerPoint Presentation</vt:lpstr>
      <vt:lpstr>PowerPoint Presentation</vt:lpstr>
      <vt:lpstr>PowerPoint Presentation</vt:lpstr>
      <vt:lpstr>PowerPoint Presentation</vt:lpstr>
      <vt:lpstr>Area under the normal curve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Affecting Power</vt:lpstr>
      <vt:lpstr>PowerPoint Presentation</vt:lpstr>
      <vt:lpstr>PowerPoint Presentation</vt:lpstr>
      <vt:lpstr>PowerPoint Presentation</vt:lpstr>
      <vt:lpstr>PowerPoint Presentation</vt:lpstr>
      <vt:lpstr>PowerPoint Presentation</vt:lpstr>
      <vt:lpstr>Bayesian Hypothesis basics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Luna</dc:creator>
  <cp:lastModifiedBy>user</cp:lastModifiedBy>
  <cp:revision>126</cp:revision>
  <cp:lastPrinted>2014-06-23T03:41:27Z</cp:lastPrinted>
  <dcterms:created xsi:type="dcterms:W3CDTF">2013-12-24T02:19:04Z</dcterms:created>
  <dcterms:modified xsi:type="dcterms:W3CDTF">2025-03-17T12:37:47Z</dcterms:modified>
</cp:coreProperties>
</file>