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FF260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2"/>
    <p:restoredTop sz="94698"/>
  </p:normalViewPr>
  <p:slideViewPr>
    <p:cSldViewPr snapToGrid="0">
      <p:cViewPr>
        <p:scale>
          <a:sx n="58" d="100"/>
          <a:sy n="58" d="100"/>
        </p:scale>
        <p:origin x="1072" y="-2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9CC6-9619-1248-8D80-F45A17382EB4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FCE-06D7-CB4E-9EBF-A5067431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8FCE-06D7-CB4E-9EBF-A5067431AD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1304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7178252" y="100071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Callout 35">
            <a:extLst>
              <a:ext uri="{FF2B5EF4-FFF2-40B4-BE49-F238E27FC236}">
                <a16:creationId xmlns:a16="http://schemas.microsoft.com/office/drawing/2014/main" id="{21BF8EFF-7397-C2A4-236A-31B33CF5D8DA}"/>
              </a:ext>
            </a:extLst>
          </p:cNvPr>
          <p:cNvSpPr/>
          <p:nvPr/>
        </p:nvSpPr>
        <p:spPr>
          <a:xfrm>
            <a:off x="4697772" y="8171247"/>
            <a:ext cx="2952127" cy="3673387"/>
          </a:xfrm>
          <a:prstGeom prst="downArrowCallout">
            <a:avLst>
              <a:gd name="adj1" fmla="val 62899"/>
              <a:gd name="adj2" fmla="val 70198"/>
              <a:gd name="adj3" fmla="val 11432"/>
              <a:gd name="adj4" fmla="val 84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4E0A2-ED1F-96D4-ADB3-36F691ED5748}"/>
              </a:ext>
            </a:extLst>
          </p:cNvPr>
          <p:cNvSpPr/>
          <p:nvPr/>
        </p:nvSpPr>
        <p:spPr>
          <a:xfrm>
            <a:off x="4697773" y="7886044"/>
            <a:ext cx="295212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4709465" y="2947270"/>
            <a:ext cx="3061709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05275"/>
              </p:ext>
            </p:extLst>
          </p:nvPr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5105888" y="29741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17801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5748729" y="2472774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80117"/>
              </p:ext>
            </p:extLst>
          </p:nvPr>
        </p:nvGraphicFramePr>
        <p:xfrm>
          <a:off x="4661696" y="3504194"/>
          <a:ext cx="3181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167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1686697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215216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Mag. Sus.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Nat. Gam. Rad.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4697772" y="3230422"/>
            <a:ext cx="33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Clean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600199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1600198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600199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1743210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661696" y="6808061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2551533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1634938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600198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1922136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030587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030587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030587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030587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030587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186855" y="9709262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186855" y="10204834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1743210" y="8860491"/>
            <a:ext cx="261993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4800600" y="9323295"/>
            <a:ext cx="271230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1487488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2371029" y="1261168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336184" y="13363329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345344" y="13377675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411559" y="13728262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image and data-based stratigraphic columns to cross-correlate with each other and with the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1336183" y="14944231"/>
            <a:ext cx="6398910" cy="348343"/>
            <a:chOff x="1901612" y="7523831"/>
            <a:chExt cx="340624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1901612" y="7523831"/>
              <a:ext cx="340624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324870" y="7559502"/>
              <a:ext cx="2577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data and image-based cross-validated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736332CA-5E21-F555-CCEB-2475CA4463E5}"/>
              </a:ext>
            </a:extLst>
          </p:cNvPr>
          <p:cNvSpPr/>
          <p:nvPr/>
        </p:nvSpPr>
        <p:spPr>
          <a:xfrm>
            <a:off x="4709465" y="5002653"/>
            <a:ext cx="3061709" cy="1667124"/>
          </a:xfrm>
          <a:prstGeom prst="downArrowCallout">
            <a:avLst>
              <a:gd name="adj1" fmla="val 132914"/>
              <a:gd name="adj2" fmla="val 102698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BB1AD-F610-CAB1-8A61-1777EE19B9E9}"/>
              </a:ext>
            </a:extLst>
          </p:cNvPr>
          <p:cNvSpPr txBox="1"/>
          <p:nvPr/>
        </p:nvSpPr>
        <p:spPr>
          <a:xfrm>
            <a:off x="4709465" y="5016248"/>
            <a:ext cx="306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Wireline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based on:</a:t>
            </a:r>
          </a:p>
          <a:p>
            <a:endParaRPr lang="en-GB" sz="1200" dirty="0">
              <a:latin typeface="Helvetica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Helvetica" pitchFamily="2" charset="0"/>
                <a:sym typeface="Wingdings" pitchFamily="2" charset="2"/>
              </a:rPr>
              <a:t>Caliper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Borehole diameter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Density log quality</a:t>
            </a:r>
            <a:endParaRPr lang="en-GB" sz="1200" dirty="0">
              <a:latin typeface="Helvetica" pitchFamily="2" charset="0"/>
            </a:endParaRP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1014F-0D99-105C-3877-8BEE4D05EC21}"/>
              </a:ext>
            </a:extLst>
          </p:cNvPr>
          <p:cNvGrpSpPr/>
          <p:nvPr/>
        </p:nvGrpSpPr>
        <p:grpSpPr>
          <a:xfrm>
            <a:off x="1600200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2FAE25F4-4EF0-BF89-98A6-5B0A1F1BFDC9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395EE0-7C87-2DFA-1044-59B87E0ACBD0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0BD35D-2534-EC98-73DB-967026EA8ACB}"/>
              </a:ext>
            </a:extLst>
          </p:cNvPr>
          <p:cNvSpPr txBox="1"/>
          <p:nvPr/>
        </p:nvSpPr>
        <p:spPr>
          <a:xfrm>
            <a:off x="1873040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EB526-5D58-560B-886F-0901168EA9E2}"/>
              </a:ext>
            </a:extLst>
          </p:cNvPr>
          <p:cNvSpPr txBox="1"/>
          <p:nvPr/>
        </p:nvSpPr>
        <p:spPr>
          <a:xfrm>
            <a:off x="1600199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21D89CA-1394-BCA8-DC58-4828D550C672}"/>
              </a:ext>
            </a:extLst>
          </p:cNvPr>
          <p:cNvSpPr/>
          <p:nvPr/>
        </p:nvSpPr>
        <p:spPr>
          <a:xfrm>
            <a:off x="2748821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5AC8D7B-BAB4-FD0B-CD2A-9A6DC2C1ACE8}"/>
              </a:ext>
            </a:extLst>
          </p:cNvPr>
          <p:cNvSpPr/>
          <p:nvPr/>
        </p:nvSpPr>
        <p:spPr>
          <a:xfrm>
            <a:off x="5712651" y="741875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72459C-DF2A-770F-D538-26A1E74A6D27}"/>
              </a:ext>
            </a:extLst>
          </p:cNvPr>
          <p:cNvGrpSpPr/>
          <p:nvPr/>
        </p:nvGrpSpPr>
        <p:grpSpPr>
          <a:xfrm>
            <a:off x="5155537" y="8328212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4" name="Down Arrow Callout 53">
              <a:extLst>
                <a:ext uri="{FF2B5EF4-FFF2-40B4-BE49-F238E27FC236}">
                  <a16:creationId xmlns:a16="http://schemas.microsoft.com/office/drawing/2014/main" id="{814DEE01-257D-4728-34C7-FC52DD7C4FBC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DF1F5C-5150-897D-4A80-1166D45413C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</a:t>
              </a:r>
            </a:p>
          </p:txBody>
        </p:sp>
      </p:grpSp>
      <p:sp>
        <p:nvSpPr>
          <p:cNvPr id="60" name="Down Arrow Callout 59">
            <a:extLst>
              <a:ext uri="{FF2B5EF4-FFF2-40B4-BE49-F238E27FC236}">
                <a16:creationId xmlns:a16="http://schemas.microsoft.com/office/drawing/2014/main" id="{796D570D-18B2-1A72-0507-A82F91F29F27}"/>
              </a:ext>
            </a:extLst>
          </p:cNvPr>
          <p:cNvSpPr/>
          <p:nvPr/>
        </p:nvSpPr>
        <p:spPr>
          <a:xfrm>
            <a:off x="5155537" y="8861489"/>
            <a:ext cx="2013251" cy="431468"/>
          </a:xfrm>
          <a:prstGeom prst="downArrowCallout">
            <a:avLst>
              <a:gd name="adj1" fmla="val 127277"/>
              <a:gd name="adj2" fmla="val 119161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80C68A-8902-E7E5-7C24-A1B0061FB3B1}"/>
              </a:ext>
            </a:extLst>
          </p:cNvPr>
          <p:cNvSpPr txBox="1"/>
          <p:nvPr/>
        </p:nvSpPr>
        <p:spPr>
          <a:xfrm>
            <a:off x="5341695" y="8867570"/>
            <a:ext cx="164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Noise reduction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364BD1-F5C5-7511-730F-9407DC02B96F}"/>
              </a:ext>
            </a:extLst>
          </p:cNvPr>
          <p:cNvGrpSpPr/>
          <p:nvPr/>
        </p:nvGrpSpPr>
        <p:grpSpPr>
          <a:xfrm>
            <a:off x="5178881" y="10784745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81" name="Down Arrow Callout 80">
              <a:extLst>
                <a:ext uri="{FF2B5EF4-FFF2-40B4-BE49-F238E27FC236}">
                  <a16:creationId xmlns:a16="http://schemas.microsoft.com/office/drawing/2014/main" id="{708F24D9-A1CB-A92A-2C05-CCFFC7D8F566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62ACA-8A6B-E8FF-8A5B-1C5260329D2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630E90-34D0-5964-974B-51C886B32DDE}"/>
              </a:ext>
            </a:extLst>
          </p:cNvPr>
          <p:cNvGrpSpPr/>
          <p:nvPr/>
        </p:nvGrpSpPr>
        <p:grpSpPr>
          <a:xfrm>
            <a:off x="4680689" y="12031805"/>
            <a:ext cx="2952127" cy="348343"/>
            <a:chOff x="2032488" y="7523831"/>
            <a:chExt cx="3073400" cy="348343"/>
          </a:xfrm>
        </p:grpSpPr>
        <p:sp>
          <p:nvSpPr>
            <p:cNvPr id="98" name="Data 97">
              <a:extLst>
                <a:ext uri="{FF2B5EF4-FFF2-40B4-BE49-F238E27FC236}">
                  <a16:creationId xmlns:a16="http://schemas.microsoft.com/office/drawing/2014/main" id="{2D764419-054C-0D4B-F540-FEADAFE862E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5E4A10-F937-3A62-67EA-83AFEBD8FAB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Log based lithologies</a:t>
              </a:r>
            </a:p>
          </p:txBody>
        </p:sp>
      </p:grpSp>
      <p:sp>
        <p:nvSpPr>
          <p:cNvPr id="100" name="Down Arrow 99">
            <a:extLst>
              <a:ext uri="{FF2B5EF4-FFF2-40B4-BE49-F238E27FC236}">
                <a16:creationId xmlns:a16="http://schemas.microsoft.com/office/drawing/2014/main" id="{C78A8B86-B7DD-2E87-0F9B-3BDD3358027C}"/>
              </a:ext>
            </a:extLst>
          </p:cNvPr>
          <p:cNvSpPr/>
          <p:nvPr/>
        </p:nvSpPr>
        <p:spPr>
          <a:xfrm>
            <a:off x="5688091" y="12611688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FD94-283E-6587-69C9-D971A4DE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76CB0F3-FBBB-D2BC-681E-C3102A118DC9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BD2A375F-17AD-F3DA-4D5B-9E73BCFF911A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BE2AC6-81F9-D644-F747-76C9E7519EF4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CEF9F2-F589-BA2B-C150-3E762816CEC7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D00C0-DF42-6E47-CE10-878275FB2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79092"/>
              </p:ext>
            </p:extLst>
          </p:nvPr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B0663277-01D1-49C3-B826-CD917FAE072E}"/>
              </a:ext>
            </a:extLst>
          </p:cNvPr>
          <p:cNvGrpSpPr/>
          <p:nvPr/>
        </p:nvGrpSpPr>
        <p:grpSpPr>
          <a:xfrm>
            <a:off x="33295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AB8C059B-E0DA-0456-940E-B1CB0130D6A9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6897FE-C0CC-D5BC-9F75-3119046E66D5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91638C-4C5C-C187-B140-3A2581897263}"/>
              </a:ext>
            </a:extLst>
          </p:cNvPr>
          <p:cNvGrpSpPr/>
          <p:nvPr/>
        </p:nvGrpSpPr>
        <p:grpSpPr>
          <a:xfrm>
            <a:off x="3350317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05FE7BA0-635A-9084-5DC6-45CE019D1D85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8EF9C5-2702-2443-9FCB-785EE68AB46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349948F-9F76-852B-1DDE-E174DDFB2800}"/>
              </a:ext>
            </a:extLst>
          </p:cNvPr>
          <p:cNvSpPr txBox="1"/>
          <p:nvPr/>
        </p:nvSpPr>
        <p:spPr>
          <a:xfrm>
            <a:off x="3350316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latin typeface="Helvetica" pitchFamily="2" charset="0"/>
              </a:rPr>
              <a:t>Image labelling</a:t>
            </a:r>
            <a:endParaRPr lang="en-GB" sz="1200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83B527-0858-6E33-B331-D904C16C723A}"/>
              </a:ext>
            </a:extLst>
          </p:cNvPr>
          <p:cNvSpPr txBox="1"/>
          <p:nvPr/>
        </p:nvSpPr>
        <p:spPr>
          <a:xfrm>
            <a:off x="3350317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993C3CC-A454-EA9F-8808-3541A5A9CD07}"/>
              </a:ext>
            </a:extLst>
          </p:cNvPr>
          <p:cNvGrpSpPr/>
          <p:nvPr/>
        </p:nvGrpSpPr>
        <p:grpSpPr>
          <a:xfrm>
            <a:off x="3493328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790ADD28-7423-E1B6-F0AC-C4CC9E696D66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D46370-FEC2-61E3-0C64-32E98420B1DC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6F8D0177-E0A0-DCAE-AF1B-A67BE7EFEF0C}"/>
              </a:ext>
            </a:extLst>
          </p:cNvPr>
          <p:cNvSpPr/>
          <p:nvPr/>
        </p:nvSpPr>
        <p:spPr>
          <a:xfrm>
            <a:off x="4301651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6B1ABBC-650C-EEB0-A7FE-B263344446AC}"/>
              </a:ext>
            </a:extLst>
          </p:cNvPr>
          <p:cNvGrpSpPr/>
          <p:nvPr/>
        </p:nvGrpSpPr>
        <p:grpSpPr>
          <a:xfrm>
            <a:off x="3385056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C437C378-AFD1-B59F-077C-5C047E9DDD1A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ED25A0-A044-0EC4-1E5F-325A17FB1F4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EA60C0-7A6F-993B-6B3F-4E4AF5412404}"/>
              </a:ext>
            </a:extLst>
          </p:cNvPr>
          <p:cNvGrpSpPr/>
          <p:nvPr/>
        </p:nvGrpSpPr>
        <p:grpSpPr>
          <a:xfrm>
            <a:off x="3350316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641ABF29-727D-C5D9-3439-7F9C2FD55949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4E7A86C-8B4A-7690-1080-C3C4C356A64B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D189A8-8DB4-EF4A-AA33-8EC2706E4F28}"/>
              </a:ext>
            </a:extLst>
          </p:cNvPr>
          <p:cNvSpPr txBox="1"/>
          <p:nvPr/>
        </p:nvSpPr>
        <p:spPr>
          <a:xfrm>
            <a:off x="3672254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896CFE-7C12-6423-CD9D-DEEDB5BBF61A}"/>
              </a:ext>
            </a:extLst>
          </p:cNvPr>
          <p:cNvGrpSpPr/>
          <p:nvPr/>
        </p:nvGrpSpPr>
        <p:grpSpPr>
          <a:xfrm>
            <a:off x="3780705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1729F338-DF58-A454-C569-9ECE2D3E1A2F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71E192-03FB-1EA8-9954-D191D8A2D45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>
                  <a:latin typeface="Helvetica" pitchFamily="2" charset="0"/>
                </a:rPr>
                <a:t>Image Segmentation</a:t>
              </a:r>
              <a:endParaRPr lang="en-GB" sz="1200" dirty="0">
                <a:latin typeface="Helvetica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06E3B2-91BB-3AA2-A362-CA6B2E199F05}"/>
              </a:ext>
            </a:extLst>
          </p:cNvPr>
          <p:cNvGrpSpPr/>
          <p:nvPr/>
        </p:nvGrpSpPr>
        <p:grpSpPr>
          <a:xfrm>
            <a:off x="3780705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0E85ED06-BF71-5297-4254-0467406890C4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B5D966-4E16-9AC7-6280-CA77A5A8294B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49AFD8-5070-1F85-71A9-A308B1B9078B}"/>
              </a:ext>
            </a:extLst>
          </p:cNvPr>
          <p:cNvGrpSpPr/>
          <p:nvPr/>
        </p:nvGrpSpPr>
        <p:grpSpPr>
          <a:xfrm>
            <a:off x="3780705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E3DAF321-5F75-FE73-4449-86DC7DDFA3B7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2915426-3519-C02D-AA16-F4A6CDD267D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400404-6A6D-6AE3-3345-7A9E40CCDC6C}"/>
              </a:ext>
            </a:extLst>
          </p:cNvPr>
          <p:cNvGrpSpPr/>
          <p:nvPr/>
        </p:nvGrpSpPr>
        <p:grpSpPr>
          <a:xfrm>
            <a:off x="3780705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D4FB8808-6AA2-18CF-816F-9AE9317E110D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D6CD35A-C02A-81AB-C08E-910F5DCA9AF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4D234D-4E59-E027-FC01-98796F19A889}"/>
              </a:ext>
            </a:extLst>
          </p:cNvPr>
          <p:cNvGrpSpPr/>
          <p:nvPr/>
        </p:nvGrpSpPr>
        <p:grpSpPr>
          <a:xfrm>
            <a:off x="3780705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FFBBCE95-81DE-B984-08BE-7D9CE9E6840E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CDD1F92-1CC2-319B-E641-D63C64A961F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0A9BCFA-AA5B-6E55-265D-81A4DF569B8F}"/>
              </a:ext>
            </a:extLst>
          </p:cNvPr>
          <p:cNvSpPr txBox="1"/>
          <p:nvPr/>
        </p:nvSpPr>
        <p:spPr>
          <a:xfrm>
            <a:off x="3493328" y="8860491"/>
            <a:ext cx="2619937" cy="276999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1A8294-BC5A-1A17-978C-0F6718B85E01}"/>
              </a:ext>
            </a:extLst>
          </p:cNvPr>
          <p:cNvGrpSpPr/>
          <p:nvPr/>
        </p:nvGrpSpPr>
        <p:grpSpPr>
          <a:xfrm>
            <a:off x="3237606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5EDA9C9D-B829-F8D9-62C3-10CC486B4A4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62A2811-5698-017F-5BD6-2B378137C62B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259ED07-684C-4670-6CBB-8691C1BE7EBE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8DB884-3B29-326E-117A-AE5DEE5089D8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during Module 6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31823D1-E063-90DC-3206-D7D3527BB05F}"/>
              </a:ext>
            </a:extLst>
          </p:cNvPr>
          <p:cNvSpPr/>
          <p:nvPr/>
        </p:nvSpPr>
        <p:spPr>
          <a:xfrm>
            <a:off x="8545010" y="1403823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DE5A05-4572-8CE1-B926-6D4585C3D27B}"/>
              </a:ext>
            </a:extLst>
          </p:cNvPr>
          <p:cNvSpPr txBox="1"/>
          <p:nvPr/>
        </p:nvSpPr>
        <p:spPr>
          <a:xfrm>
            <a:off x="8502024" y="1408356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during final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8C2C8F-7F8D-FD07-BD3E-8A9A9058A6FA}"/>
              </a:ext>
            </a:extLst>
          </p:cNvPr>
          <p:cNvGrpSpPr/>
          <p:nvPr/>
        </p:nvGrpSpPr>
        <p:grpSpPr>
          <a:xfrm>
            <a:off x="8545010" y="1916566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75382A01-8AC1-C759-6593-06EE01B4831B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CC113F8-0A38-0EDC-B35E-FEA7291C5FF1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A641BBC2-2A04-875D-8539-0B11D4222F45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629CBE-7E15-D7D0-6BA3-C24ACC888A97}"/>
              </a:ext>
            </a:extLst>
          </p:cNvPr>
          <p:cNvGrpSpPr/>
          <p:nvPr/>
        </p:nvGrpSpPr>
        <p:grpSpPr>
          <a:xfrm>
            <a:off x="3350318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D98F326C-7BF2-1EFF-BAF2-21CCCA708691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E5014F-8D0B-4E34-D06D-BB70EF6C47C4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D82F1A8-6865-D145-AD4D-78A9FE1F5B50}"/>
              </a:ext>
            </a:extLst>
          </p:cNvPr>
          <p:cNvSpPr txBox="1"/>
          <p:nvPr/>
        </p:nvSpPr>
        <p:spPr>
          <a:xfrm>
            <a:off x="3623158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045FE-1D6B-8C84-423A-E984FC051C9B}"/>
              </a:ext>
            </a:extLst>
          </p:cNvPr>
          <p:cNvSpPr txBox="1"/>
          <p:nvPr/>
        </p:nvSpPr>
        <p:spPr>
          <a:xfrm>
            <a:off x="3350317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A83E823-9005-2427-977E-D72B7AB0C391}"/>
              </a:ext>
            </a:extLst>
          </p:cNvPr>
          <p:cNvSpPr/>
          <p:nvPr/>
        </p:nvSpPr>
        <p:spPr>
          <a:xfrm>
            <a:off x="4498939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4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7778</TotalTime>
  <Words>317</Words>
  <Application>Microsoft Macintosh PowerPoint</Application>
  <PresentationFormat>Custom</PresentationFormat>
  <Paragraphs>95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Becerra Valdes, Patricio (SPACE)</cp:lastModifiedBy>
  <cp:revision>10</cp:revision>
  <dcterms:created xsi:type="dcterms:W3CDTF">2023-12-12T17:39:11Z</dcterms:created>
  <dcterms:modified xsi:type="dcterms:W3CDTF">2025-08-13T13:42:25Z</dcterms:modified>
</cp:coreProperties>
</file>