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7"/>
    <p:restoredTop sz="94782"/>
  </p:normalViewPr>
  <p:slideViewPr>
    <p:cSldViewPr snapToGrid="0">
      <p:cViewPr varScale="1">
        <p:scale>
          <a:sx n="157" d="100"/>
          <a:sy n="157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B9BB0-E969-92E0-278E-D3603ADB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02AB9-4F73-BA04-53ED-0D34757C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81FCF-06E2-3C2B-7EE3-C52A82EA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37735-1612-10CB-194F-59DE2ACE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1195B-BA33-9A30-338E-0AED02A8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5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9F67-BD5A-E56C-D7CE-7FF01E6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989A94-CB77-D5B5-8F8C-55FEB600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47E21-5CBA-A599-B0B0-4AE1B317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07088C-6FD5-EDCE-DB15-E21BC278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5042A-599D-5471-803D-CDADB446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05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794192-980E-611D-4CB3-5F77E9417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5A69DA-54A7-BC79-874F-379D8FC5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3D20-5EE6-0E5B-08BE-01C7516A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C4063-BC37-DBE4-B3E5-02C7CDE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8300D-E92A-3BC3-F57A-5B7B8EDB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8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9F60-A264-5577-1A31-E2CCF8F4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22618-458B-DB5F-A6A8-85C9D83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D9B38-AA13-BE81-A1F1-5EC18B23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000AA-BF6A-8E3E-0AA2-8203B45C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84CDF-5D1F-CF04-AC45-86EF041F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A293B-533A-9DE4-39C9-E41BD182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E5EFA-11E1-432D-CA0C-BFB45362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07AE1-8F2E-D016-C772-635FFB3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F4164-A51F-753D-B410-28D1748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99CBC-5CD0-FBF3-6AC8-967B7D06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EF730-1C2F-F532-B209-4B03A0F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85AC7-7DC1-5D4D-5126-F2857D087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03126-EDBA-4FE2-4435-560E844A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EEA02-0A79-B571-807C-A7BFE4E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86FF2-C85E-84E4-E413-65C9D4B2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D4923-9D2C-6A0C-A1E6-A39C4D6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6589-FA40-4A3B-8818-7B1BD85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231E9-52A1-912B-4C5D-36D3B2D9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7051FC-F5B3-4DE2-B18A-3A8A4598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55E1E7-A603-CD5B-6EA3-82057E9D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668A1A-FAEC-768E-C2BD-20A1A2D7D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80C23A-7C5B-315C-97B1-C9B8AD78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4CF0A5-5784-9BA8-3E5A-B599C501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DB13BD-7325-8790-F183-41705CF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C00E-65F6-54C7-8524-1CDB5341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EC8CFD-F273-EA44-C847-912E234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D4C349-70E2-E96D-BDD6-6168113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1AC120-DC9F-77C0-8380-97F5512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49DFC5-F699-4E69-E4D3-33316951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31087B-2680-CB52-17C7-EAD18C0B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DBC103-1094-644A-D400-314E65B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59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5C8D-525F-78E7-9AB6-6CE192B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AEA23-8C5E-6EC3-6999-C59A6B5F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D51E81-AB2B-AE73-D6F1-42318782A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F0FE54-E337-143C-1ADD-411595B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6A4A0-33F1-3998-D05A-8F27F7A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28E51-4E7D-CFEE-D776-0939B0F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69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CCC76-6564-73FB-C6DB-E852C5E8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75E522-66E8-D3BB-170D-5EC6CBE0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E1EDC-D950-C155-DDD0-5B21051E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08D09-1434-61F1-5AAA-781F0C8F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31.08.23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FB67F-0854-FD79-5F28-1113BD60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72BA89-5E38-F069-0D7D-C9DC7F26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8E5F25-F800-7058-6D9A-96D8BBF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0E542-D318-1AFB-77A2-8FE58FE1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2B59B-DE58-CBBB-CFEB-B7A667E4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519E310-0BCB-F14B-AC72-D2474C1463B4}" type="datetimeFigureOut">
              <a:rPr lang="de-DE" smtClean="0"/>
              <a:pPr/>
              <a:t>31.08.23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AE1E7-F31E-4FE1-F625-9FB738E8F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B03FA-37F2-93E9-FDB6-94359065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7FBE83BA-AFD8-E746-AB9C-2E24A38BB4A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1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0C6E-2552-3A36-632B-342B5F5C4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Paired &amp; Unpaired T-Test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79198-5348-3CA2-2847-6717DABDC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Lenja &amp; Ramona (Paired) ; Lara &amp; Patricio (Unpaired)</a:t>
            </a:r>
          </a:p>
        </p:txBody>
      </p:sp>
    </p:spTree>
    <p:extLst>
      <p:ext uri="{BB962C8B-B14F-4D97-AF65-F5344CB8AC3E}">
        <p14:creationId xmlns:p14="http://schemas.microsoft.com/office/powerpoint/2010/main" val="38124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75811-921B-D901-C1E0-BCD276FB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Paired &amp; Unpaired T-Test: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FCBE0-ACEF-41FB-B57E-3F14B39D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513" y="1907861"/>
            <a:ext cx="4245285" cy="3772748"/>
          </a:xfrm>
        </p:spPr>
        <p:txBody>
          <a:bodyPr>
            <a:normAutofit/>
          </a:bodyPr>
          <a:lstStyle/>
          <a:p>
            <a:pPr lvl="1"/>
            <a:r>
              <a:rPr lang="en-GB" sz="1200" dirty="0">
                <a:solidFill>
                  <a:srgbClr val="FF0000"/>
                </a:solidFill>
              </a:rPr>
              <a:t>Assumptions on data:</a:t>
            </a:r>
          </a:p>
          <a:p>
            <a:pPr lvl="2"/>
            <a:r>
              <a:rPr lang="en-GB" sz="1200" dirty="0">
                <a:solidFill>
                  <a:srgbClr val="FF0000"/>
                </a:solidFill>
              </a:rPr>
              <a:t>Normality</a:t>
            </a:r>
          </a:p>
          <a:p>
            <a:pPr marL="914400" lvl="2" indent="0">
              <a:buNone/>
            </a:pPr>
            <a:endParaRPr lang="en-GB" sz="1200" dirty="0">
              <a:solidFill>
                <a:srgbClr val="FF0000"/>
              </a:solidFill>
            </a:endParaRPr>
          </a:p>
          <a:p>
            <a:pPr lvl="2"/>
            <a:r>
              <a:rPr lang="en-GB" sz="1200" dirty="0">
                <a:solidFill>
                  <a:srgbClr val="FF0000"/>
                </a:solidFill>
              </a:rPr>
              <a:t>Paired = Compare means from related measurements of the same group / individual</a:t>
            </a:r>
          </a:p>
          <a:p>
            <a:pPr lvl="3"/>
            <a:r>
              <a:rPr lang="en-GB" sz="1200" dirty="0" err="1">
                <a:solidFill>
                  <a:srgbClr val="FF0000"/>
                </a:solidFill>
              </a:rPr>
              <a:t>Eg.</a:t>
            </a:r>
            <a:r>
              <a:rPr lang="en-GB" sz="1200" dirty="0">
                <a:solidFill>
                  <a:srgbClr val="FF0000"/>
                </a:solidFill>
              </a:rPr>
              <a:t> Measure blood pressure of the same patients pre- and post-surgery and try to compare the means</a:t>
            </a:r>
          </a:p>
          <a:p>
            <a:pPr lvl="2"/>
            <a:r>
              <a:rPr lang="en-GB" sz="1200" dirty="0">
                <a:solidFill>
                  <a:srgbClr val="FF0000"/>
                </a:solidFill>
              </a:rPr>
              <a:t>Unpaired = Compare means from groups/individuals that are unrelated and where we have equal variance in the data</a:t>
            </a:r>
          </a:p>
          <a:p>
            <a:pPr lvl="3"/>
            <a:r>
              <a:rPr lang="en-GB" sz="1200" dirty="0" err="1">
                <a:solidFill>
                  <a:srgbClr val="FF0000"/>
                </a:solidFill>
              </a:rPr>
              <a:t>Eg.</a:t>
            </a:r>
            <a:r>
              <a:rPr lang="en-GB" sz="1200" dirty="0">
                <a:solidFill>
                  <a:srgbClr val="FF0000"/>
                </a:solidFill>
              </a:rPr>
              <a:t> Measure blood pressure of males and females pre-surgery and try to compare the means</a:t>
            </a:r>
          </a:p>
          <a:p>
            <a:pPr lvl="3"/>
            <a:r>
              <a:rPr lang="en-GB" sz="1200" dirty="0">
                <a:solidFill>
                  <a:srgbClr val="FF0000"/>
                </a:solidFill>
              </a:rPr>
              <a:t>Sidenote: When variance is not equal we would conduct a unpaired T-Test with Welsh Correction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F47A2-0C75-F6F3-7F98-B155DA5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05466"/>
              </p:ext>
            </p:extLst>
          </p:nvPr>
        </p:nvGraphicFramePr>
        <p:xfrm>
          <a:off x="736375" y="3145779"/>
          <a:ext cx="6470032" cy="2890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5016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3235016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Assumptions on the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Paired measurements obtained from same “subject”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values must be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obtained from random sample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Data obtained from random sample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9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Normally 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Normally 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41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values are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Data values are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Variances in each group assumed to be equal or 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685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EFDBC9-678F-D640-FB2E-C11F3DB34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58057"/>
              </p:ext>
            </p:extLst>
          </p:nvPr>
        </p:nvGraphicFramePr>
        <p:xfrm>
          <a:off x="736375" y="1606943"/>
          <a:ext cx="6470032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5016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3235016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Question that T-test tries to 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Are the means of two “related” measurements similar?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Are the unknown population means of two groups equal?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BC1E48-7502-9B0C-0415-1BF87CA1863D}"/>
              </a:ext>
            </a:extLst>
          </p:cNvPr>
          <p:cNvSpPr txBox="1"/>
          <p:nvPr/>
        </p:nvSpPr>
        <p:spPr>
          <a:xfrm>
            <a:off x="661522" y="6220529"/>
            <a:ext cx="985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Helvetica" pitchFamily="2" charset="0"/>
              </a:rPr>
              <a:t>Sidenote: When variances are not equal or similar we would conduct an unpaired T-Test with Welsch’s Correction</a:t>
            </a:r>
          </a:p>
        </p:txBody>
      </p:sp>
    </p:spTree>
    <p:extLst>
      <p:ext uri="{BB962C8B-B14F-4D97-AF65-F5344CB8AC3E}">
        <p14:creationId xmlns:p14="http://schemas.microsoft.com/office/powerpoint/2010/main" val="297014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75811-921B-D901-C1E0-BCD276FB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Paired &amp; Unpaired T-Test: Examples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F47A2-0C75-F6F3-7F98-B155DA5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00903"/>
              </p:ext>
            </p:extLst>
          </p:nvPr>
        </p:nvGraphicFramePr>
        <p:xfrm>
          <a:off x="577737" y="2134274"/>
          <a:ext cx="11036526" cy="3261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18263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5518263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Examples from real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blood pressure of the same patients pre- and post-surgery and compare the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blood pressure of males and females and compare the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>
                          <a:latin typeface="Helvetica" pitchFamily="2" charset="0"/>
                        </a:rPr>
                        <a:t>Measure mean width and mean length of the petal (or sepal) of the same species of Iris flower </a:t>
                      </a:r>
                      <a:r>
                        <a:rPr lang="en-GB" sz="1800" b="1" noProof="0" dirty="0">
                          <a:latin typeface="Helvetica" pitchFamily="2" charset="0"/>
                          <a:sym typeface="Wingdings" pitchFamily="2" charset="2"/>
                        </a:rPr>
                        <a:t> provides information about the shape of the petal or sepal in that species</a:t>
                      </a:r>
                      <a:endParaRPr lang="en-GB" sz="1800" b="1" noProof="0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noProof="0" dirty="0">
                          <a:latin typeface="Helvetica" pitchFamily="2" charset="0"/>
                        </a:rPr>
                        <a:t>Measure mean sepal (or petal) widths of two species of Iris flower </a:t>
                      </a:r>
                      <a:r>
                        <a:rPr lang="en-GB" sz="1800" b="1" noProof="0" dirty="0">
                          <a:latin typeface="Helvetica" pitchFamily="2" charset="0"/>
                          <a:sym typeface="Wingdings" pitchFamily="2" charset="2"/>
                        </a:rPr>
                        <a:t> provides information about whether each species can be distinguished by its sepal width</a:t>
                      </a:r>
                      <a:endParaRPr lang="en-GB" sz="1800" b="1" noProof="0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mean ice loss from regional glaciers before and after a climatic event (e.g. volcanic eruption)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Helvetica" pitchFamily="2" charset="0"/>
                        </a:rPr>
                        <a:t>Measure mean ice loss of Alpine glaciers vs. mean ice loss of Andean glaciers over a certain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9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947A-A1B7-7600-FABB-8A2AAE34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Notebook conclusions: 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B117A-6F00-BEDD-62C0-F889EA0C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know that the mean of </a:t>
            </a:r>
            <a:r>
              <a:rPr lang="en-GB" sz="2000" dirty="0" err="1"/>
              <a:t>slength</a:t>
            </a:r>
            <a:r>
              <a:rPr lang="en-GB" sz="2000" dirty="0"/>
              <a:t> and </a:t>
            </a:r>
            <a:r>
              <a:rPr lang="en-GB" sz="2000" dirty="0" err="1"/>
              <a:t>swidth</a:t>
            </a:r>
            <a:r>
              <a:rPr lang="en-GB" sz="2000" dirty="0"/>
              <a:t> are very different. We get a p-value of  </a:t>
            </a:r>
            <a:r>
              <a:rPr lang="en-GB" sz="2000" b="0" i="0" dirty="0">
                <a:effectLst/>
              </a:rPr>
              <a:t>1.7724677938534726e-40 which means that we can rejec</a:t>
            </a:r>
            <a:r>
              <a:rPr lang="en-GB" sz="2000" dirty="0"/>
              <a:t>t the null hypothesis (=means are the same) </a:t>
            </a:r>
            <a:r>
              <a:rPr lang="en-GB" sz="2000" b="0" i="0" dirty="0">
                <a:effectLst/>
              </a:rPr>
              <a:t>and there is hence a significant difference between the means of </a:t>
            </a:r>
            <a:r>
              <a:rPr lang="en-GB" sz="2000" b="0" i="0" dirty="0" err="1">
                <a:effectLst/>
              </a:rPr>
              <a:t>slength</a:t>
            </a:r>
            <a:r>
              <a:rPr lang="en-GB" sz="2000" b="0" i="0" dirty="0">
                <a:effectLst/>
              </a:rPr>
              <a:t> and </a:t>
            </a:r>
            <a:r>
              <a:rPr lang="en-GB" sz="2000" b="0" i="0" dirty="0" err="1">
                <a:effectLst/>
              </a:rPr>
              <a:t>swidth</a:t>
            </a:r>
            <a:r>
              <a:rPr lang="en-GB" sz="2000" b="0" i="0" dirty="0">
                <a:effectLst/>
              </a:rPr>
              <a:t> of our sample.</a:t>
            </a:r>
          </a:p>
          <a:p>
            <a:endParaRPr lang="en-GB" sz="2000" b="0" i="0" dirty="0">
              <a:effectLst/>
            </a:endParaRPr>
          </a:p>
          <a:p>
            <a:r>
              <a:rPr lang="en-GB" sz="2000" dirty="0"/>
              <a:t>If we look at a different sample of the same attribute (e.g. we compare </a:t>
            </a:r>
            <a:r>
              <a:rPr lang="en-GB" sz="2000" dirty="0" err="1"/>
              <a:t>slength</a:t>
            </a:r>
            <a:r>
              <a:rPr lang="en-GB" sz="2000" dirty="0"/>
              <a:t> of one half of the sample to the other half of the sample) we expect not to see a big difference of the means. And indeed we observe a p-value of 0.29 which means that we can not reject the null hypothesis for this test, meaning we can not exclude that the means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3651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EA319-67E9-07F1-B148-3BA03D6B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5" y="2663357"/>
            <a:ext cx="5910962" cy="392738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A7B586D-FF44-BCFA-8F60-A8439813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Notebook conclusions: Unpaired T-test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5C4EA-0E2C-4F73-B5A9-88EA9D85F014}"/>
              </a:ext>
            </a:extLst>
          </p:cNvPr>
          <p:cNvSpPr txBox="1"/>
          <p:nvPr/>
        </p:nvSpPr>
        <p:spPr>
          <a:xfrm>
            <a:off x="6637634" y="4335443"/>
            <a:ext cx="52369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TtestResult</a:t>
            </a:r>
            <a:endParaRPr lang="en-GB" sz="1400" b="0" i="0" dirty="0">
              <a:effectLst/>
              <a:latin typeface="Menlo" panose="020B0609030804020204" pitchFamily="49" charset="0"/>
            </a:endParaRPr>
          </a:p>
          <a:p>
            <a:r>
              <a:rPr lang="en-GB" sz="1400" b="0" i="0" dirty="0">
                <a:effectLst/>
                <a:latin typeface="Menlo" panose="020B0609030804020204" pitchFamily="49" charset="0"/>
              </a:rPr>
              <a:t>(statistic=6.289384996672061, </a:t>
            </a:r>
            <a:r>
              <a:rPr lang="en-GB" sz="1400" b="0" i="0" dirty="0" err="1">
                <a:effectLst/>
                <a:latin typeface="Menlo" panose="020B0609030804020204" pitchFamily="49" charset="0"/>
              </a:rPr>
              <a:t>pvalue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=8.916634067006443e-09, </a:t>
            </a:r>
            <a:r>
              <a:rPr lang="en-GB" sz="1400" b="0" i="0" dirty="0" err="1">
                <a:effectLst/>
                <a:latin typeface="Menlo" panose="020B0609030804020204" pitchFamily="49" charset="0"/>
              </a:rPr>
              <a:t>df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=98.0)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CFCBC-28E9-DCFA-2B78-EB149F4B4A71}"/>
              </a:ext>
            </a:extLst>
          </p:cNvPr>
          <p:cNvSpPr txBox="1"/>
          <p:nvPr/>
        </p:nvSpPr>
        <p:spPr>
          <a:xfrm>
            <a:off x="852889" y="3085077"/>
            <a:ext cx="208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stdev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 = 0.322497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0EBB8-FB88-77BF-85D1-071308731671}"/>
              </a:ext>
            </a:extLst>
          </p:cNvPr>
          <p:cNvSpPr txBox="1"/>
          <p:nvPr/>
        </p:nvSpPr>
        <p:spPr>
          <a:xfrm>
            <a:off x="3660775" y="3085077"/>
            <a:ext cx="208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stdev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 = </a:t>
            </a:r>
            <a:r>
              <a:rPr lang="en-CH" sz="1400" b="0" i="0" dirty="0">
                <a:effectLst/>
                <a:latin typeface="Menlo" panose="020B0609030804020204" pitchFamily="49" charset="0"/>
              </a:rPr>
              <a:t>0.381024</a:t>
            </a:r>
            <a:endParaRPr lang="en-GB" sz="14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9ADE7248-D012-5424-E30A-AB6EBBE5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141" y="2504918"/>
            <a:ext cx="5322394" cy="1751493"/>
          </a:xfrm>
        </p:spPr>
        <p:txBody>
          <a:bodyPr>
            <a:normAutofit/>
          </a:bodyPr>
          <a:lstStyle/>
          <a:p>
            <a:r>
              <a:rPr lang="en-GB" sz="1600" b="0" i="0" dirty="0">
                <a:effectLst/>
              </a:rPr>
              <a:t>QQ-plot of each data set shows that Normality holds </a:t>
            </a:r>
          </a:p>
          <a:p>
            <a:pPr lvl="1">
              <a:buFont typeface="System Font Regular"/>
              <a:buChar char="-"/>
            </a:pPr>
            <a:r>
              <a:rPr lang="en-GB" sz="1400" dirty="0"/>
              <a:t>Generating random normal samples with the same mean and std as the data results in similar QQ plots.</a:t>
            </a:r>
            <a:endParaRPr lang="en-GB" sz="1400" b="0" i="0" dirty="0">
              <a:effectLst/>
            </a:endParaRPr>
          </a:p>
          <a:p>
            <a:r>
              <a:rPr lang="en-GB" sz="1600" dirty="0"/>
              <a:t>Pandas </a:t>
            </a:r>
            <a:r>
              <a:rPr lang="en-GB" sz="1600" dirty="0" err="1"/>
              <a:t>Stdev</a:t>
            </a:r>
            <a:r>
              <a:rPr lang="en-GB" sz="1600" dirty="0"/>
              <a:t> method shows comparable standard deviations</a:t>
            </a:r>
          </a:p>
          <a:p>
            <a:pPr marL="0" indent="0">
              <a:buNone/>
            </a:pPr>
            <a:r>
              <a:rPr lang="en-GB" sz="1600" b="0" i="0" dirty="0">
                <a:effectLst/>
                <a:sym typeface="Wingdings" pitchFamily="2" charset="2"/>
              </a:rPr>
              <a:t>	 Unpaired T-test is suitable</a:t>
            </a:r>
            <a:endParaRPr lang="en-GB" sz="1600" b="0" i="0" dirty="0">
              <a:effectLst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065FD1B-7919-A98A-2ED4-519877C58E11}"/>
              </a:ext>
            </a:extLst>
          </p:cNvPr>
          <p:cNvSpPr txBox="1">
            <a:spLocks/>
          </p:cNvSpPr>
          <p:nvPr/>
        </p:nvSpPr>
        <p:spPr>
          <a:xfrm>
            <a:off x="6552141" y="5265177"/>
            <a:ext cx="532239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p-value &lt;&lt; 0.01 </a:t>
            </a:r>
            <a:r>
              <a:rPr lang="en-GB" sz="1600" b="1" dirty="0">
                <a:sym typeface="Wingdings" pitchFamily="2" charset="2"/>
              </a:rPr>
              <a:t> we can confidently reject the null hypothesis; it is very unlikely that the samples come from populations with the same mean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 It is probable that </a:t>
            </a:r>
            <a:r>
              <a:rPr lang="en-GB" sz="1600" b="1" dirty="0" err="1">
                <a:sym typeface="Wingdings" pitchFamily="2" charset="2"/>
              </a:rPr>
              <a:t>Setosa</a:t>
            </a:r>
            <a:r>
              <a:rPr lang="en-GB" sz="1600" b="1" dirty="0">
                <a:sym typeface="Wingdings" pitchFamily="2" charset="2"/>
              </a:rPr>
              <a:t> and Virginica could be distinguished by their Sepal widths</a:t>
            </a:r>
          </a:p>
          <a:p>
            <a:pPr marL="0" indent="0">
              <a:buNone/>
            </a:pPr>
            <a:endParaRPr lang="en-GB" sz="1600" b="1" dirty="0">
              <a:sym typeface="Wingdings" pitchFamily="2" charset="2"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E60FA9B-96AA-87AA-869D-3505B308D0E8}"/>
              </a:ext>
            </a:extLst>
          </p:cNvPr>
          <p:cNvSpPr txBox="1">
            <a:spLocks/>
          </p:cNvSpPr>
          <p:nvPr/>
        </p:nvSpPr>
        <p:spPr>
          <a:xfrm>
            <a:off x="317465" y="1444694"/>
            <a:ext cx="11287473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H1: The sample widths come from populations with different mean Sepal widths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n-GB" sz="1600" dirty="0"/>
              <a:t>Iris Virginica and </a:t>
            </a:r>
            <a:r>
              <a:rPr lang="en-GB" sz="1600" dirty="0" err="1"/>
              <a:t>Setosa</a:t>
            </a:r>
            <a:r>
              <a:rPr lang="en-GB" sz="1600" dirty="0"/>
              <a:t> can be distinguished by their Sepal widths</a:t>
            </a:r>
          </a:p>
          <a:p>
            <a:pPr marL="0" indent="0">
              <a:buNone/>
            </a:pPr>
            <a:r>
              <a:rPr lang="en-GB" sz="1600" dirty="0"/>
              <a:t>H0: The sample widths come from populations with equal mean Sepal widths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n-GB" sz="1600" dirty="0"/>
              <a:t>Iris Virginica and </a:t>
            </a:r>
            <a:r>
              <a:rPr lang="en-GB" sz="1600" dirty="0" err="1"/>
              <a:t>Setosa</a:t>
            </a:r>
            <a:r>
              <a:rPr lang="en-GB" sz="1600" dirty="0"/>
              <a:t> cannot be distinguished by their Sepal widths</a:t>
            </a:r>
          </a:p>
        </p:txBody>
      </p:sp>
    </p:spTree>
    <p:extLst>
      <p:ext uri="{BB962C8B-B14F-4D97-AF65-F5344CB8AC3E}">
        <p14:creationId xmlns:p14="http://schemas.microsoft.com/office/powerpoint/2010/main" val="28971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645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Menlo</vt:lpstr>
      <vt:lpstr>System Font Regular</vt:lpstr>
      <vt:lpstr>Office</vt:lpstr>
      <vt:lpstr>Paired &amp; Unpaired T-Test</vt:lpstr>
      <vt:lpstr>Paired &amp; Unpaired T-Test: Basics</vt:lpstr>
      <vt:lpstr>Paired &amp; Unpaired T-Test: Examples</vt:lpstr>
      <vt:lpstr>Notebook conclusions: Paired T-test</vt:lpstr>
      <vt:lpstr>Notebook conclusions: Unpaired T-test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Paired T-Test</dc:title>
  <dc:creator>Flütsch, Lenja Chiara (STUDENTS)</dc:creator>
  <cp:lastModifiedBy> </cp:lastModifiedBy>
  <cp:revision>8</cp:revision>
  <dcterms:created xsi:type="dcterms:W3CDTF">2023-08-31T09:53:10Z</dcterms:created>
  <dcterms:modified xsi:type="dcterms:W3CDTF">2023-08-31T16:38:07Z</dcterms:modified>
</cp:coreProperties>
</file>