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FF260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2"/>
    <p:restoredTop sz="94624"/>
  </p:normalViewPr>
  <p:slideViewPr>
    <p:cSldViewPr snapToGrid="0">
      <p:cViewPr>
        <p:scale>
          <a:sx n="58" d="100"/>
          <a:sy n="58" d="100"/>
        </p:scale>
        <p:origin x="10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19CC6-9619-1248-8D80-F45A17382EB4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FCE-06D7-CB4E-9EBF-A5067431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8FCE-06D7-CB4E-9EBF-A5067431AD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0" y="1194163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" r="21829"/>
          <a:stretch/>
        </p:blipFill>
        <p:spPr>
          <a:xfrm>
            <a:off x="1049084" y="1511614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2791358" y="260989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9" r="10664"/>
          <a:stretch/>
        </p:blipFill>
        <p:spPr>
          <a:xfrm>
            <a:off x="3827810" y="1528433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5596241" y="2620785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6" r="17243"/>
          <a:stretch/>
        </p:blipFill>
        <p:spPr>
          <a:xfrm>
            <a:off x="6625441" y="1511613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343074" y="26099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32"/>
          <a:stretch/>
        </p:blipFill>
        <p:spPr>
          <a:xfrm>
            <a:off x="9395691" y="1522497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084903" y="25821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2FAABD-D8FB-340A-8471-8DEBAC8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11304"/>
              </p:ext>
            </p:extLst>
          </p:nvPr>
        </p:nvGraphicFramePr>
        <p:xfrm>
          <a:off x="5189729" y="6479921"/>
          <a:ext cx="4448655" cy="44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85">
                  <a:extLst>
                    <a:ext uri="{9D8B030D-6E8A-4147-A177-3AD203B41FA5}">
                      <a16:colId xmlns:a16="http://schemas.microsoft.com/office/drawing/2014/main" val="4213229322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4087525183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2307591995"/>
                    </a:ext>
                  </a:extLst>
                </a:gridCol>
              </a:tblGrid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97552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7177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540CD-D4F3-42FC-C05F-62ACF915BD3A}"/>
              </a:ext>
            </a:extLst>
          </p:cNvPr>
          <p:cNvSpPr txBox="1"/>
          <p:nvPr/>
        </p:nvSpPr>
        <p:spPr>
          <a:xfrm rot="16200000">
            <a:off x="4666281" y="99930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7093-8B20-DC39-B67E-429749BBC47C}"/>
              </a:ext>
            </a:extLst>
          </p:cNvPr>
          <p:cNvSpPr txBox="1"/>
          <p:nvPr/>
        </p:nvSpPr>
        <p:spPr>
          <a:xfrm>
            <a:off x="5594525" y="10929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B28D-BF96-B719-DB8C-5BBD141504BD}"/>
              </a:ext>
            </a:extLst>
          </p:cNvPr>
          <p:cNvSpPr txBox="1"/>
          <p:nvPr/>
        </p:nvSpPr>
        <p:spPr>
          <a:xfrm>
            <a:off x="6903339" y="109292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6167-BFB9-11F1-104E-1E17D84CB0D8}"/>
              </a:ext>
            </a:extLst>
          </p:cNvPr>
          <p:cNvSpPr txBox="1"/>
          <p:nvPr/>
        </p:nvSpPr>
        <p:spPr>
          <a:xfrm rot="16200000">
            <a:off x="4464252" y="85199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B41C-D428-EF0F-C7D3-5DF45E25494E}"/>
              </a:ext>
            </a:extLst>
          </p:cNvPr>
          <p:cNvSpPr txBox="1"/>
          <p:nvPr/>
        </p:nvSpPr>
        <p:spPr>
          <a:xfrm rot="16200000">
            <a:off x="4642987" y="70191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51DDF-4A31-BC85-9D74-FF8071CCE7F1}"/>
              </a:ext>
            </a:extLst>
          </p:cNvPr>
          <p:cNvSpPr txBox="1"/>
          <p:nvPr/>
        </p:nvSpPr>
        <p:spPr>
          <a:xfrm>
            <a:off x="8571048" y="109292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E16BA-1C30-4DE1-1A3B-CD0DD645665F}"/>
              </a:ext>
            </a:extLst>
          </p:cNvPr>
          <p:cNvSpPr txBox="1"/>
          <p:nvPr/>
        </p:nvSpPr>
        <p:spPr>
          <a:xfrm rot="16200000">
            <a:off x="3632552" y="8519923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419B8-50E1-9812-EAB9-29733F0F7030}"/>
              </a:ext>
            </a:extLst>
          </p:cNvPr>
          <p:cNvCxnSpPr>
            <a:cxnSpLocks/>
          </p:cNvCxnSpPr>
          <p:nvPr/>
        </p:nvCxnSpPr>
        <p:spPr>
          <a:xfrm flipV="1">
            <a:off x="4586514" y="7411573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ACAD7-134A-B0FD-BA0A-78CEB53E1EEB}"/>
              </a:ext>
            </a:extLst>
          </p:cNvPr>
          <p:cNvSpPr txBox="1"/>
          <p:nvPr/>
        </p:nvSpPr>
        <p:spPr>
          <a:xfrm>
            <a:off x="6965855" y="114735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8FD1FA-A028-859E-AD87-1D218339D4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5610" y="10122470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161F9-1319-0A4A-BDDF-07E947471682}"/>
              </a:ext>
            </a:extLst>
          </p:cNvPr>
          <p:cNvSpPr txBox="1"/>
          <p:nvPr/>
        </p:nvSpPr>
        <p:spPr>
          <a:xfrm>
            <a:off x="5669064" y="70422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90CC-0B50-54A3-C507-BFE4029FA6F2}"/>
              </a:ext>
            </a:extLst>
          </p:cNvPr>
          <p:cNvSpPr txBox="1"/>
          <p:nvPr/>
        </p:nvSpPr>
        <p:spPr>
          <a:xfrm>
            <a:off x="7178252" y="100071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76B47-2930-41D5-45C3-78693A8B2521}"/>
              </a:ext>
            </a:extLst>
          </p:cNvPr>
          <p:cNvSpPr txBox="1"/>
          <p:nvPr/>
        </p:nvSpPr>
        <p:spPr>
          <a:xfrm>
            <a:off x="8667228" y="975555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R2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Callout 35">
            <a:extLst>
              <a:ext uri="{FF2B5EF4-FFF2-40B4-BE49-F238E27FC236}">
                <a16:creationId xmlns:a16="http://schemas.microsoft.com/office/drawing/2014/main" id="{21BF8EFF-7397-C2A4-236A-31B33CF5D8DA}"/>
              </a:ext>
            </a:extLst>
          </p:cNvPr>
          <p:cNvSpPr/>
          <p:nvPr/>
        </p:nvSpPr>
        <p:spPr>
          <a:xfrm>
            <a:off x="4697772" y="8171247"/>
            <a:ext cx="2952127" cy="3673387"/>
          </a:xfrm>
          <a:prstGeom prst="downArrowCallout">
            <a:avLst>
              <a:gd name="adj1" fmla="val 62899"/>
              <a:gd name="adj2" fmla="val 70198"/>
              <a:gd name="adj3" fmla="val 11432"/>
              <a:gd name="adj4" fmla="val 84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44E0A2-ED1F-96D4-ADB3-36F691ED5748}"/>
              </a:ext>
            </a:extLst>
          </p:cNvPr>
          <p:cNvSpPr/>
          <p:nvPr/>
        </p:nvSpPr>
        <p:spPr>
          <a:xfrm>
            <a:off x="4697773" y="7886044"/>
            <a:ext cx="295212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76F5E-27D5-6405-9B5B-24098EB9DA22}"/>
              </a:ext>
            </a:extLst>
          </p:cNvPr>
          <p:cNvGrpSpPr/>
          <p:nvPr/>
        </p:nvGrpSpPr>
        <p:grpSpPr>
          <a:xfrm>
            <a:off x="4709465" y="2947270"/>
            <a:ext cx="3061709" cy="2028950"/>
            <a:chOff x="2677884" y="315686"/>
            <a:chExt cx="6313715" cy="2028950"/>
          </a:xfrm>
        </p:grpSpPr>
        <p:sp>
          <p:nvSpPr>
            <p:cNvPr id="33" name="Down Arrow Callout 32">
              <a:extLst>
                <a:ext uri="{FF2B5EF4-FFF2-40B4-BE49-F238E27FC236}">
                  <a16:creationId xmlns:a16="http://schemas.microsoft.com/office/drawing/2014/main" id="{A41BA0F4-1CAE-A84E-871A-1EB4BEC9C638}"/>
                </a:ext>
              </a:extLst>
            </p:cNvPr>
            <p:cNvSpPr/>
            <p:nvPr/>
          </p:nvSpPr>
          <p:spPr>
            <a:xfrm>
              <a:off x="2677884" y="600890"/>
              <a:ext cx="6313715" cy="1743746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036DA5-C6AB-4E44-D1EE-BEEF90FE419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600199" y="475803"/>
            <a:ext cx="6493711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779092" y="4946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05275"/>
              </p:ext>
            </p:extLst>
          </p:nvPr>
        </p:nvGraphicFramePr>
        <p:xfrm>
          <a:off x="2459665" y="814498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5105888" y="29741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3918DD-F4D6-7E00-222E-B744DA93615C}"/>
              </a:ext>
            </a:extLst>
          </p:cNvPr>
          <p:cNvGrpSpPr/>
          <p:nvPr/>
        </p:nvGrpSpPr>
        <p:grpSpPr>
          <a:xfrm>
            <a:off x="1780194" y="1936785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B8C81C30-1B07-E046-D6B9-201123DADB21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7393-03B7-28CD-AD27-36E01C4F3164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BDB9E-4557-A2D3-29D7-014EFFC65B02}"/>
              </a:ext>
            </a:extLst>
          </p:cNvPr>
          <p:cNvGrpSpPr/>
          <p:nvPr/>
        </p:nvGrpSpPr>
        <p:grpSpPr>
          <a:xfrm>
            <a:off x="4709467" y="1926616"/>
            <a:ext cx="3073400" cy="348343"/>
            <a:chOff x="4709467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Data 7">
              <a:extLst>
                <a:ext uri="{FF2B5EF4-FFF2-40B4-BE49-F238E27FC236}">
                  <a16:creationId xmlns:a16="http://schemas.microsoft.com/office/drawing/2014/main" id="{00AE91F1-0ABD-3AF6-4D15-952E0351C9D1}"/>
                </a:ext>
              </a:extLst>
            </p:cNvPr>
            <p:cNvSpPr/>
            <p:nvPr/>
          </p:nvSpPr>
          <p:spPr>
            <a:xfrm>
              <a:off x="4709467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0AE274-D490-06B1-F50E-C90A1EF77A2C}"/>
                </a:ext>
              </a:extLst>
            </p:cNvPr>
            <p:cNvSpPr txBox="1"/>
            <p:nvPr/>
          </p:nvSpPr>
          <p:spPr>
            <a:xfrm>
              <a:off x="5117581" y="1969463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MSCL and wireline logs</a:t>
              </a:r>
            </a:p>
          </p:txBody>
        </p: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1C1C8AF9-4DEE-95A2-2264-D9850BBF546E}"/>
              </a:ext>
            </a:extLst>
          </p:cNvPr>
          <p:cNvSpPr/>
          <p:nvPr/>
        </p:nvSpPr>
        <p:spPr>
          <a:xfrm>
            <a:off x="5748729" y="2472774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AB439F-D108-B7EF-74BB-072AA5B8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80117"/>
              </p:ext>
            </p:extLst>
          </p:nvPr>
        </p:nvGraphicFramePr>
        <p:xfrm>
          <a:off x="4661696" y="3504194"/>
          <a:ext cx="31818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167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1686697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quality &gt; 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Density &lt; 1.5 g/cc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22389"/>
                  </a:ext>
                </a:extLst>
              </a:tr>
              <a:tr h="215216"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Mag. Sus. &gt; 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Nat. Gam. Rad. &lt;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135B71-C0EC-EEF8-F52A-A324EBEBC9CC}"/>
              </a:ext>
            </a:extLst>
          </p:cNvPr>
          <p:cNvSpPr txBox="1"/>
          <p:nvPr/>
        </p:nvSpPr>
        <p:spPr>
          <a:xfrm>
            <a:off x="4697772" y="3230422"/>
            <a:ext cx="33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Clean MSCL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where</a:t>
            </a:r>
            <a:r>
              <a:rPr lang="en-GB" sz="1200" dirty="0">
                <a:latin typeface="Helvetica" pitchFamily="2" charset="0"/>
              </a:rPr>
              <a:t>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5946B0-9AFD-05AF-9D9B-F78221149F24}"/>
              </a:ext>
            </a:extLst>
          </p:cNvPr>
          <p:cNvGrpSpPr/>
          <p:nvPr/>
        </p:nvGrpSpPr>
        <p:grpSpPr>
          <a:xfrm>
            <a:off x="1600199" y="5007575"/>
            <a:ext cx="2989111" cy="1533541"/>
            <a:chOff x="2677884" y="315686"/>
            <a:chExt cx="6313715" cy="1533541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E6F3F8D7-DEF5-05B2-496F-E6DA34AFEF32}"/>
                </a:ext>
              </a:extLst>
            </p:cNvPr>
            <p:cNvSpPr/>
            <p:nvPr/>
          </p:nvSpPr>
          <p:spPr>
            <a:xfrm>
              <a:off x="2677884" y="600890"/>
              <a:ext cx="6313715" cy="124833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2CC83-80C4-4BFE-F94F-FC38DE83B4FD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FCC2599-EDDC-4FB5-6BA2-5CC6EBA22AA7}"/>
              </a:ext>
            </a:extLst>
          </p:cNvPr>
          <p:cNvSpPr txBox="1"/>
          <p:nvPr/>
        </p:nvSpPr>
        <p:spPr>
          <a:xfrm>
            <a:off x="1600198" y="5015780"/>
            <a:ext cx="29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D3D1F-F977-9C22-1790-5BB9E90FA703}"/>
              </a:ext>
            </a:extLst>
          </p:cNvPr>
          <p:cNvSpPr txBox="1"/>
          <p:nvPr/>
        </p:nvSpPr>
        <p:spPr>
          <a:xfrm>
            <a:off x="1600199" y="5301341"/>
            <a:ext cx="2952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178AD9-7702-65CE-3F17-FB5C255ADA5D}"/>
              </a:ext>
            </a:extLst>
          </p:cNvPr>
          <p:cNvGrpSpPr/>
          <p:nvPr/>
        </p:nvGrpSpPr>
        <p:grpSpPr>
          <a:xfrm>
            <a:off x="1743210" y="4457410"/>
            <a:ext cx="2809115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3B6240E0-CAA1-D6D5-7EE3-22F0C24D6BB8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218C80-7D46-C4B7-4C3E-5F8C5C0BB369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314F-6559-0C85-A07A-B26FE16F9327}"/>
              </a:ext>
            </a:extLst>
          </p:cNvPr>
          <p:cNvGrpSpPr/>
          <p:nvPr/>
        </p:nvGrpSpPr>
        <p:grpSpPr>
          <a:xfrm>
            <a:off x="4661696" y="6808061"/>
            <a:ext cx="3073400" cy="348343"/>
            <a:chOff x="4709467" y="5096212"/>
            <a:chExt cx="3073400" cy="348343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25D99BDE-D449-69CB-0E83-ACDEFD35DC70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76E63-C63B-50F9-5B22-49ADCA76FDA9}"/>
                </a:ext>
              </a:extLst>
            </p:cNvPr>
            <p:cNvSpPr txBox="1"/>
            <p:nvPr/>
          </p:nvSpPr>
          <p:spPr>
            <a:xfrm>
              <a:off x="5117581" y="5139059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CD7ADE1C-4DA1-E21A-F58E-5D2CB967549F}"/>
              </a:ext>
            </a:extLst>
          </p:cNvPr>
          <p:cNvSpPr/>
          <p:nvPr/>
        </p:nvSpPr>
        <p:spPr>
          <a:xfrm>
            <a:off x="2551533" y="7416725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8EC68-7FB4-6DBE-FFDA-B657E2C14A18}"/>
              </a:ext>
            </a:extLst>
          </p:cNvPr>
          <p:cNvGrpSpPr/>
          <p:nvPr/>
        </p:nvGrpSpPr>
        <p:grpSpPr>
          <a:xfrm>
            <a:off x="1634938" y="6808060"/>
            <a:ext cx="2804677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0BA41695-5085-647C-A54E-9453FCC2E5FB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7B296-7AF7-5C78-CBF7-D4EE913F85B6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9B63BB-B51D-CC5C-20B6-4BB95F73CAAA}"/>
              </a:ext>
            </a:extLst>
          </p:cNvPr>
          <p:cNvGrpSpPr/>
          <p:nvPr/>
        </p:nvGrpSpPr>
        <p:grpSpPr>
          <a:xfrm>
            <a:off x="1600198" y="7886044"/>
            <a:ext cx="2952127" cy="3958590"/>
            <a:chOff x="2677884" y="315686"/>
            <a:chExt cx="2952127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B4C9255F-9AA7-0475-60FC-07333C479900}"/>
                </a:ext>
              </a:extLst>
            </p:cNvPr>
            <p:cNvSpPr/>
            <p:nvPr/>
          </p:nvSpPr>
          <p:spPr>
            <a:xfrm>
              <a:off x="2677884" y="600889"/>
              <a:ext cx="2952127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642710-40F4-E84A-89FF-C0EAEFEAA3EE}"/>
                </a:ext>
              </a:extLst>
            </p:cNvPr>
            <p:cNvSpPr/>
            <p:nvPr/>
          </p:nvSpPr>
          <p:spPr>
            <a:xfrm>
              <a:off x="2677885" y="315686"/>
              <a:ext cx="2952126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1922136" y="7886890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Deep Learning sub-flow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6B0338-A3DF-45B4-06CF-7FCC762618D0}"/>
              </a:ext>
            </a:extLst>
          </p:cNvPr>
          <p:cNvGrpSpPr/>
          <p:nvPr/>
        </p:nvGrpSpPr>
        <p:grpSpPr>
          <a:xfrm>
            <a:off x="2030587" y="8319376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8ACDA060-DAC5-AD55-46AC-9780158E3E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4EABF-F931-0849-94DF-6FDF680F3CFC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Image Segmentation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A414BA-448F-137E-589B-3C3952ACE73D}"/>
              </a:ext>
            </a:extLst>
          </p:cNvPr>
          <p:cNvGrpSpPr/>
          <p:nvPr/>
        </p:nvGrpSpPr>
        <p:grpSpPr>
          <a:xfrm>
            <a:off x="2030587" y="925024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1B6DBCD2-0236-03E6-0469-A3AC73E0763A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60A74-8610-7E01-FE5D-791452653659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A6FA2A-5AA4-78C1-05C5-9659F3240563}"/>
              </a:ext>
            </a:extLst>
          </p:cNvPr>
          <p:cNvGrpSpPr/>
          <p:nvPr/>
        </p:nvGrpSpPr>
        <p:grpSpPr>
          <a:xfrm>
            <a:off x="2030587" y="974581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2A212EB6-1E94-6D1C-99EF-2D8361CE5B51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0E9892-FEA3-FDE6-E003-D82B9CF8E736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7462-2996-1586-47A6-7430624CF071}"/>
              </a:ext>
            </a:extLst>
          </p:cNvPr>
          <p:cNvGrpSpPr/>
          <p:nvPr/>
        </p:nvGrpSpPr>
        <p:grpSpPr>
          <a:xfrm>
            <a:off x="2030587" y="1025820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032BA7DD-5763-2814-65A5-F4AFACD122F0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A5D5D7-F920-1AD1-4778-EEDA25157561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6EAC6-35CA-7219-0BCB-BC1B014519B3}"/>
              </a:ext>
            </a:extLst>
          </p:cNvPr>
          <p:cNvGrpSpPr/>
          <p:nvPr/>
        </p:nvGrpSpPr>
        <p:grpSpPr>
          <a:xfrm>
            <a:off x="2030587" y="1079976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C1880E48-8B05-B727-8FF2-C596C1BCD94B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9CC81A-9C76-DBA0-1AA1-0C01744079C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89A9B-CBEE-B212-5D3E-0C22D00FF2F9}"/>
              </a:ext>
            </a:extLst>
          </p:cNvPr>
          <p:cNvGrpSpPr/>
          <p:nvPr/>
        </p:nvGrpSpPr>
        <p:grpSpPr>
          <a:xfrm>
            <a:off x="5186855" y="9709262"/>
            <a:ext cx="2013251" cy="431469"/>
            <a:chOff x="2805990" y="8955849"/>
            <a:chExt cx="4238422" cy="431469"/>
          </a:xfrm>
          <a:solidFill>
            <a:srgbClr val="92D050"/>
          </a:solidFill>
        </p:grpSpPr>
        <p:sp>
          <p:nvSpPr>
            <p:cNvPr id="76" name="Down Arrow Callout 75">
              <a:extLst>
                <a:ext uri="{FF2B5EF4-FFF2-40B4-BE49-F238E27FC236}">
                  <a16:creationId xmlns:a16="http://schemas.microsoft.com/office/drawing/2014/main" id="{A6764ED4-9BC4-40ED-1552-DF324841A8D2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18073-8949-EE22-CEF7-6F98C4115037}"/>
                </a:ext>
              </a:extLst>
            </p:cNvPr>
            <p:cNvSpPr txBox="1"/>
            <p:nvPr/>
          </p:nvSpPr>
          <p:spPr>
            <a:xfrm>
              <a:off x="2919862" y="8955849"/>
              <a:ext cx="4010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Dimensionality Reduction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CA7221-15A5-157E-D645-9241E0087922}"/>
              </a:ext>
            </a:extLst>
          </p:cNvPr>
          <p:cNvGrpSpPr/>
          <p:nvPr/>
        </p:nvGrpSpPr>
        <p:grpSpPr>
          <a:xfrm>
            <a:off x="5186855" y="10204834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9" name="Down Arrow Callout 78">
              <a:extLst>
                <a:ext uri="{FF2B5EF4-FFF2-40B4-BE49-F238E27FC236}">
                  <a16:creationId xmlns:a16="http://schemas.microsoft.com/office/drawing/2014/main" id="{F2146A88-4746-F15D-979B-7EFE76EC0B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FF5D68-26A6-E3E1-D3C8-8960A30F6F0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Clustering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5C2CDD1-92BB-8280-B5A5-A40B8CC008C8}"/>
              </a:ext>
            </a:extLst>
          </p:cNvPr>
          <p:cNvSpPr txBox="1"/>
          <p:nvPr/>
        </p:nvSpPr>
        <p:spPr>
          <a:xfrm>
            <a:off x="1743210" y="8860491"/>
            <a:ext cx="261993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000A43-8A19-9082-B312-5F0B3167DD48}"/>
              </a:ext>
            </a:extLst>
          </p:cNvPr>
          <p:cNvSpPr txBox="1"/>
          <p:nvPr/>
        </p:nvSpPr>
        <p:spPr>
          <a:xfrm>
            <a:off x="4800600" y="9323295"/>
            <a:ext cx="271230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Clustering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A8CD2C-4A35-8D86-F0C3-487FAB4F00E0}"/>
              </a:ext>
            </a:extLst>
          </p:cNvPr>
          <p:cNvGrpSpPr/>
          <p:nvPr/>
        </p:nvGrpSpPr>
        <p:grpSpPr>
          <a:xfrm>
            <a:off x="1487488" y="12048516"/>
            <a:ext cx="2952127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91885999-FE2B-8EFE-45FA-B2B2DD9E8DCC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9C70F9-C356-81E1-9F1D-E60E39A9FA55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63FDDA3D-9960-E56B-CC5C-5BB8255A6B41}"/>
              </a:ext>
            </a:extLst>
          </p:cNvPr>
          <p:cNvSpPr/>
          <p:nvPr/>
        </p:nvSpPr>
        <p:spPr>
          <a:xfrm>
            <a:off x="2371029" y="12611689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9F73F-5AF4-B70B-E5B5-E1A6E768C9C3}"/>
              </a:ext>
            </a:extLst>
          </p:cNvPr>
          <p:cNvGrpSpPr/>
          <p:nvPr/>
        </p:nvGrpSpPr>
        <p:grpSpPr>
          <a:xfrm>
            <a:off x="1336184" y="13363329"/>
            <a:ext cx="6313715" cy="1243681"/>
            <a:chOff x="2677884" y="315686"/>
            <a:chExt cx="6313715" cy="1243681"/>
          </a:xfrm>
        </p:grpSpPr>
        <p:sp>
          <p:nvSpPr>
            <p:cNvPr id="103" name="Down Arrow Callout 102">
              <a:extLst>
                <a:ext uri="{FF2B5EF4-FFF2-40B4-BE49-F238E27FC236}">
                  <a16:creationId xmlns:a16="http://schemas.microsoft.com/office/drawing/2014/main" id="{792AFD34-DEBC-02FC-6A5A-7E76AA621364}"/>
                </a:ext>
              </a:extLst>
            </p:cNvPr>
            <p:cNvSpPr/>
            <p:nvPr/>
          </p:nvSpPr>
          <p:spPr>
            <a:xfrm>
              <a:off x="2677884" y="600890"/>
              <a:ext cx="6313715" cy="95847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299A7-B421-3BAD-9AEC-6D0519E4B933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C18C1B-48FF-B8C6-887B-52DD284A4F74}"/>
              </a:ext>
            </a:extLst>
          </p:cNvPr>
          <p:cNvSpPr txBox="1"/>
          <p:nvPr/>
        </p:nvSpPr>
        <p:spPr>
          <a:xfrm>
            <a:off x="2345344" y="13377675"/>
            <a:ext cx="422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EB4C03-E8CB-B202-27D8-A6E512B2EE12}"/>
              </a:ext>
            </a:extLst>
          </p:cNvPr>
          <p:cNvSpPr txBox="1"/>
          <p:nvPr/>
        </p:nvSpPr>
        <p:spPr>
          <a:xfrm>
            <a:off x="1411559" y="13728262"/>
            <a:ext cx="617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Construction of image and data-based stratigraphic columns to cross-correlate with each other and with the visual-based stratigraphic column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0BF5B-41FB-F08E-F0E4-E563C85F6212}"/>
              </a:ext>
            </a:extLst>
          </p:cNvPr>
          <p:cNvGrpSpPr/>
          <p:nvPr/>
        </p:nvGrpSpPr>
        <p:grpSpPr>
          <a:xfrm>
            <a:off x="1336183" y="14944231"/>
            <a:ext cx="6398910" cy="348343"/>
            <a:chOff x="1901612" y="7523831"/>
            <a:chExt cx="3406240" cy="348343"/>
          </a:xfrm>
        </p:grpSpPr>
        <p:sp>
          <p:nvSpPr>
            <p:cNvPr id="108" name="Data 107">
              <a:extLst>
                <a:ext uri="{FF2B5EF4-FFF2-40B4-BE49-F238E27FC236}">
                  <a16:creationId xmlns:a16="http://schemas.microsoft.com/office/drawing/2014/main" id="{41922C7F-9F4E-AF9C-4C40-CD74AF330F13}"/>
                </a:ext>
              </a:extLst>
            </p:cNvPr>
            <p:cNvSpPr/>
            <p:nvPr/>
          </p:nvSpPr>
          <p:spPr>
            <a:xfrm>
              <a:off x="1901612" y="7523831"/>
              <a:ext cx="340624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30E78C-E4B0-4486-95F1-79A9F728A7BB}"/>
                </a:ext>
              </a:extLst>
            </p:cNvPr>
            <p:cNvSpPr txBox="1"/>
            <p:nvPr/>
          </p:nvSpPr>
          <p:spPr>
            <a:xfrm>
              <a:off x="2324870" y="7559502"/>
              <a:ext cx="2577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Fully data and image-based cross-validated stratigraphic column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757861-B093-93F2-4A5A-13D5129C5052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BB4178-7979-E2F2-E613-E37A2F5ECA19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before project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4FDB97-F4B2-6F44-2DA4-BE4F84444260}"/>
              </a:ext>
            </a:extLst>
          </p:cNvPr>
          <p:cNvSpPr/>
          <p:nvPr/>
        </p:nvSpPr>
        <p:spPr>
          <a:xfrm>
            <a:off x="8545011" y="1310135"/>
            <a:ext cx="2171196" cy="494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3E08E2-41E2-8EB0-7DEB-FBB3DB7E67BB}"/>
              </a:ext>
            </a:extLst>
          </p:cNvPr>
          <p:cNvSpPr txBox="1"/>
          <p:nvPr/>
        </p:nvSpPr>
        <p:spPr>
          <a:xfrm>
            <a:off x="8502024" y="1330462"/>
            <a:ext cx="2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Partially completed during CAS Modules 2 and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597F1-6531-6BFA-011E-026521A2F6EA}"/>
              </a:ext>
            </a:extLst>
          </p:cNvPr>
          <p:cNvSpPr/>
          <p:nvPr/>
        </p:nvSpPr>
        <p:spPr>
          <a:xfrm>
            <a:off x="8545010" y="2005985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15D8F0-4BE9-BA95-3664-A8F76B3298BA}"/>
              </a:ext>
            </a:extLst>
          </p:cNvPr>
          <p:cNvSpPr txBox="1"/>
          <p:nvPr/>
        </p:nvSpPr>
        <p:spPr>
          <a:xfrm>
            <a:off x="8502024" y="2010518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To be done during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17033A-F7BB-6C92-AE2E-8CA8C5B5CBAC}"/>
              </a:ext>
            </a:extLst>
          </p:cNvPr>
          <p:cNvGrpSpPr/>
          <p:nvPr/>
        </p:nvGrpSpPr>
        <p:grpSpPr>
          <a:xfrm>
            <a:off x="8545010" y="2518728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6C7EAE14-C9FA-C744-4954-7AE54B586836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44D711-4F84-471A-22C0-63705F956B07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55CE7E7-79A8-DDC6-358B-BC8F22B9B668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736332CA-5E21-F555-CCEB-2475CA4463E5}"/>
              </a:ext>
            </a:extLst>
          </p:cNvPr>
          <p:cNvSpPr/>
          <p:nvPr/>
        </p:nvSpPr>
        <p:spPr>
          <a:xfrm>
            <a:off x="4709465" y="5002653"/>
            <a:ext cx="3061709" cy="1667124"/>
          </a:xfrm>
          <a:prstGeom prst="downArrowCallout">
            <a:avLst>
              <a:gd name="adj1" fmla="val 132914"/>
              <a:gd name="adj2" fmla="val 102698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BB1AD-F610-CAB1-8A61-1777EE19B9E9}"/>
              </a:ext>
            </a:extLst>
          </p:cNvPr>
          <p:cNvSpPr txBox="1"/>
          <p:nvPr/>
        </p:nvSpPr>
        <p:spPr>
          <a:xfrm>
            <a:off x="4709465" y="5016248"/>
            <a:ext cx="306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Wireline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based on:</a:t>
            </a:r>
          </a:p>
          <a:p>
            <a:endParaRPr lang="en-GB" sz="1200" dirty="0">
              <a:latin typeface="Helvetica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Helvetica" pitchFamily="2" charset="0"/>
                <a:sym typeface="Wingdings" pitchFamily="2" charset="2"/>
              </a:rPr>
              <a:t>Caliper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Borehole diameter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Density log quality</a:t>
            </a:r>
            <a:endParaRPr lang="en-GB" sz="1200" dirty="0">
              <a:latin typeface="Helvetica" pitchFamily="2" charset="0"/>
            </a:endParaRP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1014F-0D99-105C-3877-8BEE4D05EC21}"/>
              </a:ext>
            </a:extLst>
          </p:cNvPr>
          <p:cNvGrpSpPr/>
          <p:nvPr/>
        </p:nvGrpSpPr>
        <p:grpSpPr>
          <a:xfrm>
            <a:off x="1600200" y="2946675"/>
            <a:ext cx="2989111" cy="1407915"/>
            <a:chOff x="2677884" y="315686"/>
            <a:chExt cx="6313715" cy="1407915"/>
          </a:xfrm>
        </p:grpSpPr>
        <p:sp>
          <p:nvSpPr>
            <p:cNvPr id="19" name="Down Arrow Callout 18">
              <a:extLst>
                <a:ext uri="{FF2B5EF4-FFF2-40B4-BE49-F238E27FC236}">
                  <a16:creationId xmlns:a16="http://schemas.microsoft.com/office/drawing/2014/main" id="{2FAE25F4-4EF0-BF89-98A6-5B0A1F1BFDC9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395EE0-7C87-2DFA-1044-59B87E0ACBD0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0BD35D-2534-EC98-73DB-967026EA8ACB}"/>
              </a:ext>
            </a:extLst>
          </p:cNvPr>
          <p:cNvSpPr txBox="1"/>
          <p:nvPr/>
        </p:nvSpPr>
        <p:spPr>
          <a:xfrm>
            <a:off x="1873040" y="2953197"/>
            <a:ext cx="24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EB526-5D58-560B-886F-0901168EA9E2}"/>
              </a:ext>
            </a:extLst>
          </p:cNvPr>
          <p:cNvSpPr txBox="1"/>
          <p:nvPr/>
        </p:nvSpPr>
        <p:spPr>
          <a:xfrm>
            <a:off x="1600199" y="3234272"/>
            <a:ext cx="298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Based on known quality from visual analysis of drill core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21D89CA-1394-BCA8-DC58-4828D550C672}"/>
              </a:ext>
            </a:extLst>
          </p:cNvPr>
          <p:cNvSpPr/>
          <p:nvPr/>
        </p:nvSpPr>
        <p:spPr>
          <a:xfrm>
            <a:off x="2748821" y="246974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5AC8D7B-BAB4-FD0B-CD2A-9A6DC2C1ACE8}"/>
              </a:ext>
            </a:extLst>
          </p:cNvPr>
          <p:cNvSpPr/>
          <p:nvPr/>
        </p:nvSpPr>
        <p:spPr>
          <a:xfrm>
            <a:off x="5712651" y="7418752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72459C-DF2A-770F-D538-26A1E74A6D27}"/>
              </a:ext>
            </a:extLst>
          </p:cNvPr>
          <p:cNvGrpSpPr/>
          <p:nvPr/>
        </p:nvGrpSpPr>
        <p:grpSpPr>
          <a:xfrm>
            <a:off x="5155537" y="8328212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4" name="Down Arrow Callout 53">
              <a:extLst>
                <a:ext uri="{FF2B5EF4-FFF2-40B4-BE49-F238E27FC236}">
                  <a16:creationId xmlns:a16="http://schemas.microsoft.com/office/drawing/2014/main" id="{814DEE01-257D-4728-34C7-FC52DD7C4FBC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DF1F5C-5150-897D-4A80-1166D45413C7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Feature extraction</a:t>
              </a:r>
            </a:p>
          </p:txBody>
        </p:sp>
      </p:grpSp>
      <p:sp>
        <p:nvSpPr>
          <p:cNvPr id="60" name="Down Arrow Callout 59">
            <a:extLst>
              <a:ext uri="{FF2B5EF4-FFF2-40B4-BE49-F238E27FC236}">
                <a16:creationId xmlns:a16="http://schemas.microsoft.com/office/drawing/2014/main" id="{796D570D-18B2-1A72-0507-A82F91F29F27}"/>
              </a:ext>
            </a:extLst>
          </p:cNvPr>
          <p:cNvSpPr/>
          <p:nvPr/>
        </p:nvSpPr>
        <p:spPr>
          <a:xfrm>
            <a:off x="5155537" y="8861489"/>
            <a:ext cx="2013251" cy="431468"/>
          </a:xfrm>
          <a:prstGeom prst="downArrowCallout">
            <a:avLst>
              <a:gd name="adj1" fmla="val 127277"/>
              <a:gd name="adj2" fmla="val 119161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80C68A-8902-E7E5-7C24-A1B0061FB3B1}"/>
              </a:ext>
            </a:extLst>
          </p:cNvPr>
          <p:cNvSpPr txBox="1"/>
          <p:nvPr/>
        </p:nvSpPr>
        <p:spPr>
          <a:xfrm>
            <a:off x="5341695" y="8867570"/>
            <a:ext cx="164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Noise reduction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364BD1-F5C5-7511-730F-9407DC02B96F}"/>
              </a:ext>
            </a:extLst>
          </p:cNvPr>
          <p:cNvGrpSpPr/>
          <p:nvPr/>
        </p:nvGrpSpPr>
        <p:grpSpPr>
          <a:xfrm>
            <a:off x="5178881" y="10784745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81" name="Down Arrow Callout 80">
              <a:extLst>
                <a:ext uri="{FF2B5EF4-FFF2-40B4-BE49-F238E27FC236}">
                  <a16:creationId xmlns:a16="http://schemas.microsoft.com/office/drawing/2014/main" id="{708F24D9-A1CB-A92A-2C05-CCFFC7D8F566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062ACA-8A6B-E8FF-8A5B-1C5260329D25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630E90-34D0-5964-974B-51C886B32DDE}"/>
              </a:ext>
            </a:extLst>
          </p:cNvPr>
          <p:cNvGrpSpPr/>
          <p:nvPr/>
        </p:nvGrpSpPr>
        <p:grpSpPr>
          <a:xfrm>
            <a:off x="4680689" y="12031805"/>
            <a:ext cx="2952127" cy="348343"/>
            <a:chOff x="2032488" y="7523831"/>
            <a:chExt cx="3073400" cy="348343"/>
          </a:xfrm>
        </p:grpSpPr>
        <p:sp>
          <p:nvSpPr>
            <p:cNvPr id="98" name="Data 97">
              <a:extLst>
                <a:ext uri="{FF2B5EF4-FFF2-40B4-BE49-F238E27FC236}">
                  <a16:creationId xmlns:a16="http://schemas.microsoft.com/office/drawing/2014/main" id="{2D764419-054C-0D4B-F540-FEADAFE862E4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5E4A10-F937-3A62-67EA-83AFEBD8FAB8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Log based lithologies</a:t>
              </a:r>
            </a:p>
          </p:txBody>
        </p:sp>
      </p:grpSp>
      <p:sp>
        <p:nvSpPr>
          <p:cNvPr id="100" name="Down Arrow 99">
            <a:extLst>
              <a:ext uri="{FF2B5EF4-FFF2-40B4-BE49-F238E27FC236}">
                <a16:creationId xmlns:a16="http://schemas.microsoft.com/office/drawing/2014/main" id="{C78A8B86-B7DD-2E87-0F9B-3BDD3358027C}"/>
              </a:ext>
            </a:extLst>
          </p:cNvPr>
          <p:cNvSpPr/>
          <p:nvPr/>
        </p:nvSpPr>
        <p:spPr>
          <a:xfrm>
            <a:off x="5688091" y="12611688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2FD94-283E-6587-69C9-D971A4DE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76CB0F3-FBBB-D2BC-681E-C3102A118DC9}"/>
              </a:ext>
            </a:extLst>
          </p:cNvPr>
          <p:cNvGrpSpPr/>
          <p:nvPr/>
        </p:nvGrpSpPr>
        <p:grpSpPr>
          <a:xfrm>
            <a:off x="1600199" y="475803"/>
            <a:ext cx="6493711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BD2A375F-17AD-F3DA-4D5B-9E73BCFF911A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BE2AC6-81F9-D644-F747-76C9E7519EF4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CEF9F2-F589-BA2B-C150-3E762816CEC7}"/>
              </a:ext>
            </a:extLst>
          </p:cNvPr>
          <p:cNvSpPr txBox="1"/>
          <p:nvPr/>
        </p:nvSpPr>
        <p:spPr>
          <a:xfrm>
            <a:off x="3779092" y="4946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4D00C0-DF42-6E47-CE10-878275FB2870}"/>
              </a:ext>
            </a:extLst>
          </p:cNvPr>
          <p:cNvGraphicFramePr>
            <a:graphicFrameLocks noGrp="1"/>
          </p:cNvGraphicFramePr>
          <p:nvPr/>
        </p:nvGraphicFramePr>
        <p:xfrm>
          <a:off x="2459665" y="814498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B0663277-01D1-49C3-B826-CD917FAE072E}"/>
              </a:ext>
            </a:extLst>
          </p:cNvPr>
          <p:cNvGrpSpPr/>
          <p:nvPr/>
        </p:nvGrpSpPr>
        <p:grpSpPr>
          <a:xfrm>
            <a:off x="3329594" y="1936785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AB8C059B-E0DA-0456-940E-B1CB0130D6A9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6897FE-C0CC-D5BC-9F75-3119046E66D5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91638C-4C5C-C187-B140-3A2581897263}"/>
              </a:ext>
            </a:extLst>
          </p:cNvPr>
          <p:cNvGrpSpPr/>
          <p:nvPr/>
        </p:nvGrpSpPr>
        <p:grpSpPr>
          <a:xfrm>
            <a:off x="3350317" y="5007575"/>
            <a:ext cx="2989111" cy="1533541"/>
            <a:chOff x="2677884" y="315686"/>
            <a:chExt cx="6313715" cy="1533541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05FE7BA0-635A-9084-5DC6-45CE019D1D85}"/>
                </a:ext>
              </a:extLst>
            </p:cNvPr>
            <p:cNvSpPr/>
            <p:nvPr/>
          </p:nvSpPr>
          <p:spPr>
            <a:xfrm>
              <a:off x="2677884" y="600890"/>
              <a:ext cx="6313715" cy="124833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8EF9C5-2702-2443-9FCB-785EE68AB46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49948F-9F76-852B-1DDE-E174DDFB2800}"/>
              </a:ext>
            </a:extLst>
          </p:cNvPr>
          <p:cNvSpPr txBox="1"/>
          <p:nvPr/>
        </p:nvSpPr>
        <p:spPr>
          <a:xfrm>
            <a:off x="3350316" y="5015780"/>
            <a:ext cx="29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Helvetica" pitchFamily="2" charset="0"/>
              </a:rPr>
              <a:t>Image labelling</a:t>
            </a:r>
            <a:endParaRPr lang="en-GB" sz="12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83B527-0858-6E33-B331-D904C16C723A}"/>
              </a:ext>
            </a:extLst>
          </p:cNvPr>
          <p:cNvSpPr txBox="1"/>
          <p:nvPr/>
        </p:nvSpPr>
        <p:spPr>
          <a:xfrm>
            <a:off x="3350317" y="5301341"/>
            <a:ext cx="2952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993C3CC-A454-EA9F-8808-3541A5A9CD07}"/>
              </a:ext>
            </a:extLst>
          </p:cNvPr>
          <p:cNvGrpSpPr/>
          <p:nvPr/>
        </p:nvGrpSpPr>
        <p:grpSpPr>
          <a:xfrm>
            <a:off x="3493328" y="4457410"/>
            <a:ext cx="2809115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790ADD28-7423-E1B6-F0AC-C4CC9E696D66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D46370-FEC2-61E3-0C64-32E98420B1DC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6F8D0177-E0A0-DCAE-AF1B-A67BE7EFEF0C}"/>
              </a:ext>
            </a:extLst>
          </p:cNvPr>
          <p:cNvSpPr/>
          <p:nvPr/>
        </p:nvSpPr>
        <p:spPr>
          <a:xfrm>
            <a:off x="4301651" y="7416725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B1ABBC-650C-EEB0-A7FE-B263344446AC}"/>
              </a:ext>
            </a:extLst>
          </p:cNvPr>
          <p:cNvGrpSpPr/>
          <p:nvPr/>
        </p:nvGrpSpPr>
        <p:grpSpPr>
          <a:xfrm>
            <a:off x="3385056" y="6808060"/>
            <a:ext cx="2804677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C437C378-AFD1-B59F-077C-5C047E9DDD1A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ED25A0-A044-0EC4-1E5F-325A17FB1F48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EA60C0-7A6F-993B-6B3F-4E4AF5412404}"/>
              </a:ext>
            </a:extLst>
          </p:cNvPr>
          <p:cNvGrpSpPr/>
          <p:nvPr/>
        </p:nvGrpSpPr>
        <p:grpSpPr>
          <a:xfrm>
            <a:off x="3350316" y="7886044"/>
            <a:ext cx="2952127" cy="3958590"/>
            <a:chOff x="2677884" y="315686"/>
            <a:chExt cx="2952127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641ABF29-727D-C5D9-3439-7F9C2FD55949}"/>
                </a:ext>
              </a:extLst>
            </p:cNvPr>
            <p:cNvSpPr/>
            <p:nvPr/>
          </p:nvSpPr>
          <p:spPr>
            <a:xfrm>
              <a:off x="2677884" y="600889"/>
              <a:ext cx="2952127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7A86C-8B4A-7690-1080-C3C4C356A64B}"/>
                </a:ext>
              </a:extLst>
            </p:cNvPr>
            <p:cNvSpPr/>
            <p:nvPr/>
          </p:nvSpPr>
          <p:spPr>
            <a:xfrm>
              <a:off x="2677885" y="315686"/>
              <a:ext cx="2952126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D189A8-8DB4-EF4A-AA33-8EC2706E4F28}"/>
              </a:ext>
            </a:extLst>
          </p:cNvPr>
          <p:cNvSpPr txBox="1"/>
          <p:nvPr/>
        </p:nvSpPr>
        <p:spPr>
          <a:xfrm>
            <a:off x="3672254" y="7886890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Deep Learning sub-flow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896CFE-7C12-6423-CD9D-DEEDB5BBF61A}"/>
              </a:ext>
            </a:extLst>
          </p:cNvPr>
          <p:cNvGrpSpPr/>
          <p:nvPr/>
        </p:nvGrpSpPr>
        <p:grpSpPr>
          <a:xfrm>
            <a:off x="3780705" y="8319376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1729F338-DF58-A454-C569-9ECE2D3E1A2F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71E192-03FB-1EA8-9954-D191D8A2D45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>
                  <a:latin typeface="Helvetica" pitchFamily="2" charset="0"/>
                </a:rPr>
                <a:t>Image Segmentation</a:t>
              </a:r>
              <a:endParaRPr lang="en-GB" sz="1200" dirty="0">
                <a:latin typeface="Helvetica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06E3B2-91BB-3AA2-A362-CA6B2E199F05}"/>
              </a:ext>
            </a:extLst>
          </p:cNvPr>
          <p:cNvGrpSpPr/>
          <p:nvPr/>
        </p:nvGrpSpPr>
        <p:grpSpPr>
          <a:xfrm>
            <a:off x="3780705" y="925024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0E85ED06-BF71-5297-4254-0467406890C4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B5D966-4E16-9AC7-6280-CA77A5A8294B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49AFD8-5070-1F85-71A9-A308B1B9078B}"/>
              </a:ext>
            </a:extLst>
          </p:cNvPr>
          <p:cNvGrpSpPr/>
          <p:nvPr/>
        </p:nvGrpSpPr>
        <p:grpSpPr>
          <a:xfrm>
            <a:off x="3780705" y="974581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E3DAF321-5F75-FE73-4449-86DC7DDFA3B7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915426-3519-C02D-AA16-F4A6CDD267D7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400404-6A6D-6AE3-3345-7A9E40CCDC6C}"/>
              </a:ext>
            </a:extLst>
          </p:cNvPr>
          <p:cNvGrpSpPr/>
          <p:nvPr/>
        </p:nvGrpSpPr>
        <p:grpSpPr>
          <a:xfrm>
            <a:off x="3780705" y="1025820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D4FB8808-6AA2-18CF-816F-9AE9317E110D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6CD35A-C02A-81AB-C08E-910F5DCA9AF5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E4D234D-4E59-E027-FC01-98796F19A889}"/>
              </a:ext>
            </a:extLst>
          </p:cNvPr>
          <p:cNvGrpSpPr/>
          <p:nvPr/>
        </p:nvGrpSpPr>
        <p:grpSpPr>
          <a:xfrm>
            <a:off x="3780705" y="1079976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FFBBCE95-81DE-B984-08BE-7D9CE9E6840E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DD1F92-1CC2-319B-E641-D63C64A961F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0A9BCFA-AA5B-6E55-265D-81A4DF569B8F}"/>
              </a:ext>
            </a:extLst>
          </p:cNvPr>
          <p:cNvSpPr txBox="1"/>
          <p:nvPr/>
        </p:nvSpPr>
        <p:spPr>
          <a:xfrm>
            <a:off x="3493328" y="8860491"/>
            <a:ext cx="2619937" cy="27699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1A8294-BC5A-1A17-978C-0F6718B85E01}"/>
              </a:ext>
            </a:extLst>
          </p:cNvPr>
          <p:cNvGrpSpPr/>
          <p:nvPr/>
        </p:nvGrpSpPr>
        <p:grpSpPr>
          <a:xfrm>
            <a:off x="3237606" y="12048516"/>
            <a:ext cx="2952127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5EDA9C9D-B829-F8D9-62C3-10CC486B4A44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2A2811-5698-017F-5BD6-2B378137C62B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59ED07-684C-4670-6CBB-8691C1BE7EBE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8DB884-3B29-326E-117A-AE5DEE5089D8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during Module 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31823D1-E063-90DC-3206-D7D3527BB05F}"/>
              </a:ext>
            </a:extLst>
          </p:cNvPr>
          <p:cNvSpPr/>
          <p:nvPr/>
        </p:nvSpPr>
        <p:spPr>
          <a:xfrm>
            <a:off x="8545010" y="1403823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DE5A05-4572-8CE1-B926-6D4585C3D27B}"/>
              </a:ext>
            </a:extLst>
          </p:cNvPr>
          <p:cNvSpPr txBox="1"/>
          <p:nvPr/>
        </p:nvSpPr>
        <p:spPr>
          <a:xfrm>
            <a:off x="8502024" y="1408356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during final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8C2C8F-7F8D-FD07-BD3E-8A9A9058A6FA}"/>
              </a:ext>
            </a:extLst>
          </p:cNvPr>
          <p:cNvGrpSpPr/>
          <p:nvPr/>
        </p:nvGrpSpPr>
        <p:grpSpPr>
          <a:xfrm>
            <a:off x="8545010" y="1916566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75382A01-8AC1-C759-6593-06EE01B4831B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CC113F8-0A38-0EDC-B35E-FEA7291C5FF1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641BBC2-2A04-875D-8539-0B11D4222F45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629CBE-7E15-D7D0-6BA3-C24ACC888A97}"/>
              </a:ext>
            </a:extLst>
          </p:cNvPr>
          <p:cNvGrpSpPr/>
          <p:nvPr/>
        </p:nvGrpSpPr>
        <p:grpSpPr>
          <a:xfrm>
            <a:off x="3350318" y="2946675"/>
            <a:ext cx="2989111" cy="1407915"/>
            <a:chOff x="2677884" y="315686"/>
            <a:chExt cx="6313715" cy="1407915"/>
          </a:xfrm>
        </p:grpSpPr>
        <p:sp>
          <p:nvSpPr>
            <p:cNvPr id="19" name="Down Arrow Callout 18">
              <a:extLst>
                <a:ext uri="{FF2B5EF4-FFF2-40B4-BE49-F238E27FC236}">
                  <a16:creationId xmlns:a16="http://schemas.microsoft.com/office/drawing/2014/main" id="{D98F326C-7BF2-1EFF-BAF2-21CCCA708691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E5014F-8D0B-4E34-D06D-BB70EF6C47C4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D82F1A8-6865-D145-AD4D-78A9FE1F5B50}"/>
              </a:ext>
            </a:extLst>
          </p:cNvPr>
          <p:cNvSpPr txBox="1"/>
          <p:nvPr/>
        </p:nvSpPr>
        <p:spPr>
          <a:xfrm>
            <a:off x="3623158" y="2953197"/>
            <a:ext cx="24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045FE-1D6B-8C84-423A-E984FC051C9B}"/>
              </a:ext>
            </a:extLst>
          </p:cNvPr>
          <p:cNvSpPr txBox="1"/>
          <p:nvPr/>
        </p:nvSpPr>
        <p:spPr>
          <a:xfrm>
            <a:off x="3350317" y="3234272"/>
            <a:ext cx="298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Based on known quality from visual analysis of drill core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A83E823-9005-2427-977E-D72B7AB0C391}"/>
              </a:ext>
            </a:extLst>
          </p:cNvPr>
          <p:cNvSpPr/>
          <p:nvPr/>
        </p:nvSpPr>
        <p:spPr>
          <a:xfrm>
            <a:off x="4498939" y="246974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4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425</TotalTime>
  <Words>317</Words>
  <Application>Microsoft Macintosh PowerPoint</Application>
  <PresentationFormat>Custom</PresentationFormat>
  <Paragraphs>95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Becerra Valdes, Patricio (SPACE)</cp:lastModifiedBy>
  <cp:revision>9</cp:revision>
  <dcterms:created xsi:type="dcterms:W3CDTF">2023-12-12T17:39:11Z</dcterms:created>
  <dcterms:modified xsi:type="dcterms:W3CDTF">2025-08-08T11:09:38Z</dcterms:modified>
</cp:coreProperties>
</file>