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1" r:id="rId3"/>
    <p:sldId id="296" r:id="rId4"/>
    <p:sldId id="297" r:id="rId5"/>
    <p:sldId id="292" r:id="rId6"/>
    <p:sldId id="295" r:id="rId7"/>
    <p:sldId id="298" r:id="rId8"/>
    <p:sldId id="299" r:id="rId9"/>
    <p:sldId id="301" r:id="rId10"/>
    <p:sldId id="302" r:id="rId11"/>
    <p:sldId id="303" r:id="rId12"/>
    <p:sldId id="300" r:id="rId13"/>
    <p:sldId id="26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xend Dec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D64EE0-93F0-4707-80D2-912173EBF17A}">
  <a:tblStyle styleId="{74D64EE0-93F0-4707-80D2-912173EBF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94984" y="1050906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ES" dirty="0"/>
              <a:t> Algoritmos</a:t>
            </a:r>
            <a:br>
              <a:rPr lang="es-ES" dirty="0"/>
            </a:br>
            <a:r>
              <a:rPr lang="es-ES" dirty="0"/>
              <a:t>Greedy 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774" y="120589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713FCAE-4D04-44C7-925E-B9EEDA19708C}"/>
              </a:ext>
            </a:extLst>
          </p:cNvPr>
          <p:cNvSpPr/>
          <p:nvPr/>
        </p:nvSpPr>
        <p:spPr>
          <a:xfrm>
            <a:off x="417751" y="3180496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Pedro Bedmar López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Alejandro Escalona García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Joaquín Alejandro España Sánchez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Joaquín García Venegas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</a:t>
            </a:r>
            <a:endParaRPr lang="es-ES" dirty="0">
              <a:solidFill>
                <a:schemeClr val="bg1"/>
              </a:solidFill>
              <a:effectLst/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2781300" y="2265849"/>
            <a:ext cx="7620" cy="218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2896" y="1866945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Conjunto resultante</a:t>
            </a:r>
          </a:p>
        </p:txBody>
      </p:sp>
      <p:sp>
        <p:nvSpPr>
          <p:cNvPr id="17" name="Cerrar llave 16"/>
          <p:cNvSpPr/>
          <p:nvPr/>
        </p:nvSpPr>
        <p:spPr>
          <a:xfrm>
            <a:off x="6949440" y="628588"/>
            <a:ext cx="381000" cy="163726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330440" y="1293330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Tercer intento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90880"/>
              </p:ext>
            </p:extLst>
          </p:nvPr>
        </p:nvGraphicFramePr>
        <p:xfrm>
          <a:off x="306563" y="2731770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88907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19105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178598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98770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859100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509047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7289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1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5377"/>
                  </a:ext>
                </a:extLst>
              </a:tr>
            </a:tbl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45274" y="2622728"/>
            <a:ext cx="870966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21924"/>
              </p:ext>
            </p:extLst>
          </p:nvPr>
        </p:nvGraphicFramePr>
        <p:xfrm>
          <a:off x="736209" y="4012447"/>
          <a:ext cx="4191000" cy="312829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16239254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0296004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624202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508083101"/>
                    </a:ext>
                  </a:extLst>
                </a:gridCol>
              </a:tblGrid>
              <a:tr h="31282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17491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5009660" y="407245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Conjunto resultante</a:t>
            </a:r>
          </a:p>
        </p:txBody>
      </p:sp>
      <p:sp>
        <p:nvSpPr>
          <p:cNvPr id="24" name="Cerrar llave 23"/>
          <p:cNvSpPr/>
          <p:nvPr/>
        </p:nvSpPr>
        <p:spPr>
          <a:xfrm>
            <a:off x="6746033" y="2790590"/>
            <a:ext cx="381000" cy="163726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7181831" y="337851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Cuarto intento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13941"/>
              </p:ext>
            </p:extLst>
          </p:nvPr>
        </p:nvGraphicFramePr>
        <p:xfrm>
          <a:off x="306563" y="582118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88907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19105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178598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98770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859100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509047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7289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1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537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00025"/>
              </p:ext>
            </p:extLst>
          </p:nvPr>
        </p:nvGraphicFramePr>
        <p:xfrm>
          <a:off x="209104" y="1901558"/>
          <a:ext cx="4191000" cy="30480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16239254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0296004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624202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508083101"/>
                    </a:ext>
                  </a:extLst>
                </a:gridCol>
              </a:tblGrid>
              <a:tr h="13445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17491"/>
                  </a:ext>
                </a:extLst>
              </a:tr>
            </a:tbl>
          </a:graphicData>
        </a:graphic>
      </p:graphicFrame>
      <p:sp>
        <p:nvSpPr>
          <p:cNvPr id="5" name="Flecha curvada hacia arriba 4"/>
          <p:cNvSpPr/>
          <p:nvPr/>
        </p:nvSpPr>
        <p:spPr>
          <a:xfrm flipH="1">
            <a:off x="276952" y="4395469"/>
            <a:ext cx="751716" cy="25844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1325880" y="4399726"/>
            <a:ext cx="7620" cy="218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896854" y="4556191"/>
            <a:ext cx="5006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Como no hay posición libre anterior, se descarta la tarea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58612" y="4610573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1º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7922" y="4640639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2º</a:t>
            </a:r>
          </a:p>
        </p:txBody>
      </p:sp>
    </p:spTree>
    <p:extLst>
      <p:ext uri="{BB962C8B-B14F-4D97-AF65-F5344CB8AC3E}">
        <p14:creationId xmlns:p14="http://schemas.microsoft.com/office/powerpoint/2010/main" val="354963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2087880" y="2231925"/>
            <a:ext cx="7620" cy="218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806585" y="187477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Conjunto resultante</a:t>
            </a:r>
          </a:p>
        </p:txBody>
      </p:sp>
      <p:sp>
        <p:nvSpPr>
          <p:cNvPr id="17" name="Cerrar llave 16"/>
          <p:cNvSpPr/>
          <p:nvPr/>
        </p:nvSpPr>
        <p:spPr>
          <a:xfrm>
            <a:off x="6949440" y="628588"/>
            <a:ext cx="381000" cy="163726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330440" y="129333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Quinto intento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34002"/>
              </p:ext>
            </p:extLst>
          </p:nvPr>
        </p:nvGraphicFramePr>
        <p:xfrm>
          <a:off x="276952" y="2875261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88907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19105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178598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98770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859100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509047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7289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1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5377"/>
                  </a:ext>
                </a:extLst>
              </a:tr>
            </a:tbl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0" y="2784931"/>
            <a:ext cx="870966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48101"/>
              </p:ext>
            </p:extLst>
          </p:nvPr>
        </p:nvGraphicFramePr>
        <p:xfrm>
          <a:off x="438312" y="4176982"/>
          <a:ext cx="4191000" cy="312829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16239254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0296004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624202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508083101"/>
                    </a:ext>
                  </a:extLst>
                </a:gridCol>
              </a:tblGrid>
              <a:tr h="31282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17491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666189" y="419066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Conjunto resultante</a:t>
            </a:r>
          </a:p>
        </p:txBody>
      </p:sp>
      <p:sp>
        <p:nvSpPr>
          <p:cNvPr id="24" name="Cerrar llave 23"/>
          <p:cNvSpPr/>
          <p:nvPr/>
        </p:nvSpPr>
        <p:spPr>
          <a:xfrm>
            <a:off x="6602131" y="2900916"/>
            <a:ext cx="381000" cy="163726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7181831" y="337851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Sexto intento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15064"/>
              </p:ext>
            </p:extLst>
          </p:nvPr>
        </p:nvGraphicFramePr>
        <p:xfrm>
          <a:off x="306563" y="582118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88907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19105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178598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98770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859100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509047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7289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1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537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5016"/>
              </p:ext>
            </p:extLst>
          </p:nvPr>
        </p:nvGraphicFramePr>
        <p:xfrm>
          <a:off x="477922" y="1891049"/>
          <a:ext cx="4191000" cy="30480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16239254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0296004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624202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508083101"/>
                    </a:ext>
                  </a:extLst>
                </a:gridCol>
              </a:tblGrid>
              <a:tr h="13445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17491"/>
                  </a:ext>
                </a:extLst>
              </a:tr>
            </a:tbl>
          </a:graphicData>
        </a:graphic>
      </p:graphicFrame>
      <p:cxnSp>
        <p:nvCxnSpPr>
          <p:cNvPr id="26" name="Conector recto de flecha 25"/>
          <p:cNvCxnSpPr/>
          <p:nvPr/>
        </p:nvCxnSpPr>
        <p:spPr>
          <a:xfrm flipV="1">
            <a:off x="4194363" y="4507128"/>
            <a:ext cx="7620" cy="218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Flecha curvada hacia arriba 27"/>
          <p:cNvSpPr/>
          <p:nvPr/>
        </p:nvSpPr>
        <p:spPr>
          <a:xfrm flipH="1">
            <a:off x="1145138" y="2277471"/>
            <a:ext cx="751716" cy="212745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Flecha curvada hacia arriba 28"/>
          <p:cNvSpPr/>
          <p:nvPr/>
        </p:nvSpPr>
        <p:spPr>
          <a:xfrm flipH="1">
            <a:off x="203542" y="2231925"/>
            <a:ext cx="751716" cy="25829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920612" y="247715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1º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384069" y="2509853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2º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51547" y="249303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3º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2323941" y="2364022"/>
            <a:ext cx="5006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Como no hay posición libre anterior, se descarta la tarea</a:t>
            </a:r>
          </a:p>
        </p:txBody>
      </p:sp>
    </p:spTree>
    <p:extLst>
      <p:ext uri="{BB962C8B-B14F-4D97-AF65-F5344CB8AC3E}">
        <p14:creationId xmlns:p14="http://schemas.microsoft.com/office/powerpoint/2010/main" val="137622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92563"/>
              </p:ext>
            </p:extLst>
          </p:nvPr>
        </p:nvGraphicFramePr>
        <p:xfrm>
          <a:off x="362112" y="328882"/>
          <a:ext cx="4191000" cy="312829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16239254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0296004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624202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508083101"/>
                    </a:ext>
                  </a:extLst>
                </a:gridCol>
              </a:tblGrid>
              <a:tr h="31282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17491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39140" y="701040"/>
            <a:ext cx="6216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30       +        50       +         30       +        10          = 120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Beneficio máximo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4340" y="1840230"/>
            <a:ext cx="5753100" cy="1786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0" y="1262087"/>
            <a:ext cx="9332377" cy="524741"/>
          </a:xfrm>
        </p:spPr>
        <p:txBody>
          <a:bodyPr/>
          <a:lstStyle/>
          <a:p>
            <a:r>
              <a:rPr lang="es-ES" sz="2000" dirty="0"/>
              <a:t>Como se puede comprobar, coincide con el resultado de nuestro algoritmo:</a:t>
            </a:r>
          </a:p>
        </p:txBody>
      </p:sp>
    </p:spTree>
    <p:extLst>
      <p:ext uri="{BB962C8B-B14F-4D97-AF65-F5344CB8AC3E}">
        <p14:creationId xmlns:p14="http://schemas.microsoft.com/office/powerpoint/2010/main" val="205821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1520952" y="1881750"/>
            <a:ext cx="5782056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>
                <a:solidFill>
                  <a:schemeClr val="bg1"/>
                </a:solidFill>
              </a:rPr>
              <a:t>¿Preguntas?</a:t>
            </a:r>
            <a:endParaRPr sz="7200" b="0">
              <a:solidFill>
                <a:schemeClr val="bg1"/>
              </a:solidFill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96678CE-CDC8-46A4-B800-358E757C0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2DE188C6-312F-4F12-855F-3E15318605DE}"/>
              </a:ext>
            </a:extLst>
          </p:cNvPr>
          <p:cNvSpPr txBox="1">
            <a:spLocks/>
          </p:cNvSpPr>
          <p:nvPr/>
        </p:nvSpPr>
        <p:spPr>
          <a:xfrm>
            <a:off x="-3049" y="89668"/>
            <a:ext cx="9147374" cy="61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s-ES"/>
              <a:t>Enfoque 1: Cercanía</a:t>
            </a:r>
          </a:p>
        </p:txBody>
      </p:sp>
      <p:pic>
        <p:nvPicPr>
          <p:cNvPr id="13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1D2561B1-8A91-4380-918E-432753A8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8" y="1140427"/>
            <a:ext cx="5376182" cy="33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96678CE-CDC8-46A4-B800-358E757C0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2DE188C6-312F-4F12-855F-3E15318605DE}"/>
              </a:ext>
            </a:extLst>
          </p:cNvPr>
          <p:cNvSpPr txBox="1">
            <a:spLocks/>
          </p:cNvSpPr>
          <p:nvPr/>
        </p:nvSpPr>
        <p:spPr>
          <a:xfrm>
            <a:off x="-3049" y="89668"/>
            <a:ext cx="9147374" cy="61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s-ES"/>
              <a:t>Enfoque 2: Inserción</a:t>
            </a:r>
          </a:p>
        </p:txBody>
      </p:sp>
      <p:pic>
        <p:nvPicPr>
          <p:cNvPr id="7" name="Imagen 7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0FD4CE54-D7BA-43D8-85A2-0BEE9AC1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17" y="1090337"/>
            <a:ext cx="5342164" cy="34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0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96678CE-CDC8-46A4-B800-358E757C0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2DE188C6-312F-4F12-855F-3E15318605DE}"/>
              </a:ext>
            </a:extLst>
          </p:cNvPr>
          <p:cNvSpPr txBox="1">
            <a:spLocks/>
          </p:cNvSpPr>
          <p:nvPr/>
        </p:nvSpPr>
        <p:spPr>
          <a:xfrm>
            <a:off x="-3049" y="89668"/>
            <a:ext cx="9147374" cy="61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s-ES" dirty="0"/>
              <a:t>Enfoque 3: Propia</a:t>
            </a:r>
          </a:p>
        </p:txBody>
      </p:sp>
      <p:pic>
        <p:nvPicPr>
          <p:cNvPr id="7" name="Imagen 9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1717D661-85C5-453E-97C2-941AEF70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18" y="1113425"/>
            <a:ext cx="5335360" cy="3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4ABECC5-A78A-47DD-9FD0-B0FB6167AF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7161273C-12EB-4393-B3C6-0128392B940A}"/>
              </a:ext>
            </a:extLst>
          </p:cNvPr>
          <p:cNvSpPr txBox="1">
            <a:spLocks/>
          </p:cNvSpPr>
          <p:nvPr/>
        </p:nvSpPr>
        <p:spPr>
          <a:xfrm>
            <a:off x="-3047" y="69258"/>
            <a:ext cx="9154176" cy="61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s-ES" dirty="0"/>
              <a:t>Tabla comparativa de costes</a:t>
            </a:r>
          </a:p>
        </p:txBody>
      </p:sp>
      <p:pic>
        <p:nvPicPr>
          <p:cNvPr id="3" name="Imagen 3" descr="Una captura de pantalla de un celular&#10;&#10;Descripción generada con confianza alta">
            <a:extLst>
              <a:ext uri="{FF2B5EF4-FFF2-40B4-BE49-F238E27FC236}">
                <a16:creationId xmlns:a16="http://schemas.microsoft.com/office/drawing/2014/main" id="{40567401-6B5D-4352-A2F7-6C0149A8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9" y="1180212"/>
            <a:ext cx="5702752" cy="31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8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4ABECC5-A78A-47DD-9FD0-B0FB6167AF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7161273C-12EB-4393-B3C6-0128392B940A}"/>
              </a:ext>
            </a:extLst>
          </p:cNvPr>
          <p:cNvSpPr txBox="1">
            <a:spLocks/>
          </p:cNvSpPr>
          <p:nvPr/>
        </p:nvSpPr>
        <p:spPr>
          <a:xfrm>
            <a:off x="-3047" y="69258"/>
            <a:ext cx="9154176" cy="61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s-ES" dirty="0"/>
              <a:t>Tabla comparativa de tiempos de ejecución</a:t>
            </a:r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3153161E-61DB-4521-80E4-4BC5FA7B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68" y="1323135"/>
            <a:ext cx="5600699" cy="30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4ABECC5-A78A-47DD-9FD0-B0FB6167AF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7161273C-12EB-4393-B3C6-0128392B940A}"/>
              </a:ext>
            </a:extLst>
          </p:cNvPr>
          <p:cNvSpPr txBox="1">
            <a:spLocks/>
          </p:cNvSpPr>
          <p:nvPr/>
        </p:nvSpPr>
        <p:spPr>
          <a:xfrm>
            <a:off x="-3047" y="69258"/>
            <a:ext cx="9154176" cy="61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s-ES" dirty="0"/>
              <a:t>Graficas de los datos de ejecución</a:t>
            </a:r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0609CFED-4DBE-4727-B718-4E7FC78C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12" y="800100"/>
            <a:ext cx="1254727" cy="4114800"/>
          </a:xfrm>
          <a:prstGeom prst="rect">
            <a:avLst/>
          </a:prstGeom>
        </p:spPr>
      </p:pic>
      <p:pic>
        <p:nvPicPr>
          <p:cNvPr id="13" name="Imagen 13">
            <a:extLst>
              <a:ext uri="{FF2B5EF4-FFF2-40B4-BE49-F238E27FC236}">
                <a16:creationId xmlns:a16="http://schemas.microsoft.com/office/drawing/2014/main" id="{53E554CE-4CAD-493D-8BB0-4C911DF7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53" y="800100"/>
            <a:ext cx="1206295" cy="4114800"/>
          </a:xfrm>
          <a:prstGeom prst="rect">
            <a:avLst/>
          </a:prstGeom>
        </p:spPr>
      </p:pic>
      <p:pic>
        <p:nvPicPr>
          <p:cNvPr id="15" name="Imagen 15" descr="Imagen que contiene foto, tabla, hombre, cuarto&#10;&#10;Descripción generada con confianza muy alta">
            <a:extLst>
              <a:ext uri="{FF2B5EF4-FFF2-40B4-BE49-F238E27FC236}">
                <a16:creationId xmlns:a16="http://schemas.microsoft.com/office/drawing/2014/main" id="{1F2DDDE6-6F4C-44B0-B483-72FA0789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38" y="786493"/>
            <a:ext cx="13063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8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6749" y="96982"/>
            <a:ext cx="7711395" cy="50226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3.1: Planificación de tareas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599248"/>
            <a:ext cx="9332377" cy="524741"/>
          </a:xfrm>
        </p:spPr>
        <p:txBody>
          <a:bodyPr/>
          <a:lstStyle/>
          <a:p>
            <a:r>
              <a:rPr lang="es-ES" sz="2000" dirty="0"/>
              <a:t>Vamos a proceder a explicar nuestro algoritmo con un ejemplo: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4934"/>
              </p:ext>
            </p:extLst>
          </p:nvPr>
        </p:nvGraphicFramePr>
        <p:xfrm>
          <a:off x="240030" y="1268140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484408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4346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203849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858237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845240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19688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39680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1975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362284" y="1256923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mín</a:t>
            </a:r>
            <a:r>
              <a:rPr lang="es-ES" dirty="0">
                <a:solidFill>
                  <a:schemeClr val="bg1"/>
                </a:solidFill>
              </a:rPr>
              <a:t>(6,max(di)) = </a:t>
            </a:r>
            <a:r>
              <a:rPr lang="es-ES" dirty="0" err="1">
                <a:solidFill>
                  <a:schemeClr val="bg1"/>
                </a:solidFill>
              </a:rPr>
              <a:t>mín</a:t>
            </a:r>
            <a:r>
              <a:rPr lang="es-ES" dirty="0">
                <a:solidFill>
                  <a:schemeClr val="bg1"/>
                </a:solidFill>
              </a:rPr>
              <a:t>(6,4) = 4</a:t>
            </a:r>
          </a:p>
          <a:p>
            <a:r>
              <a:rPr lang="es-ES" dirty="0">
                <a:solidFill>
                  <a:schemeClr val="bg1"/>
                </a:solidFill>
              </a:rPr>
              <a:t>Este es el máximo nº de tareas que podrá tener la secuencia.</a:t>
            </a:r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1" y="2412178"/>
            <a:ext cx="5905500" cy="52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s-ES" sz="2000" dirty="0"/>
              <a:t>Ordenamos de forma decreciente de beneficio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45474"/>
              </p:ext>
            </p:extLst>
          </p:nvPr>
        </p:nvGraphicFramePr>
        <p:xfrm>
          <a:off x="266285" y="3112589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5807971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309941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020928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273868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07303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401224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6917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13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54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6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85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" y="103847"/>
            <a:ext cx="9332377" cy="524741"/>
          </a:xfrm>
        </p:spPr>
        <p:txBody>
          <a:bodyPr/>
          <a:lstStyle/>
          <a:p>
            <a:r>
              <a:rPr lang="es-ES" sz="2000" dirty="0">
                <a:solidFill>
                  <a:schemeClr val="tx1"/>
                </a:solidFill>
              </a:rPr>
              <a:t>Vamos a proceder a ir introduciéndolas en el conjunto resultante: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19409"/>
              </p:ext>
            </p:extLst>
          </p:nvPr>
        </p:nvGraphicFramePr>
        <p:xfrm>
          <a:off x="380585" y="628588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5807971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309941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020928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273868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07303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401224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6917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13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54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61168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3619"/>
              </p:ext>
            </p:extLst>
          </p:nvPr>
        </p:nvGraphicFramePr>
        <p:xfrm>
          <a:off x="380585" y="1961049"/>
          <a:ext cx="4191000" cy="30480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77460190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85059499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910289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503357024"/>
                    </a:ext>
                  </a:extLst>
                </a:gridCol>
              </a:tblGrid>
              <a:tr h="134451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62787"/>
                  </a:ext>
                </a:extLst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 flipV="1">
            <a:off x="2019300" y="2305418"/>
            <a:ext cx="7620" cy="218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666189" y="1961049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Conjunto resultante</a:t>
            </a:r>
          </a:p>
        </p:txBody>
      </p:sp>
      <p:sp>
        <p:nvSpPr>
          <p:cNvPr id="17" name="Cerrar llave 16"/>
          <p:cNvSpPr/>
          <p:nvPr/>
        </p:nvSpPr>
        <p:spPr>
          <a:xfrm>
            <a:off x="6949440" y="628588"/>
            <a:ext cx="381000" cy="163726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330440" y="129333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Primer intento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95449"/>
              </p:ext>
            </p:extLst>
          </p:nvPr>
        </p:nvGraphicFramePr>
        <p:xfrm>
          <a:off x="306563" y="2731770"/>
          <a:ext cx="6095999" cy="111252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88907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19105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178598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98770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859100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509047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7289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1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5377"/>
                  </a:ext>
                </a:extLst>
              </a:tr>
            </a:tbl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45274" y="2622728"/>
            <a:ext cx="870966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23461"/>
              </p:ext>
            </p:extLst>
          </p:nvPr>
        </p:nvGraphicFramePr>
        <p:xfrm>
          <a:off x="209104" y="4107589"/>
          <a:ext cx="4191000" cy="304800"/>
        </p:xfrm>
        <a:graphic>
          <a:graphicData uri="http://schemas.openxmlformats.org/drawingml/2006/table">
            <a:tbl>
              <a:tblPr firstRow="1" bandRow="1">
                <a:tableStyleId>{74D64EE0-93F0-4707-80D2-912173EBF17A}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16239254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0296004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624202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508083101"/>
                    </a:ext>
                  </a:extLst>
                </a:gridCol>
              </a:tblGrid>
              <a:tr h="13445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17491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400104" y="411029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Conjunto resultante</a:t>
            </a:r>
          </a:p>
        </p:txBody>
      </p:sp>
      <p:sp>
        <p:nvSpPr>
          <p:cNvPr id="24" name="Cerrar llave 23"/>
          <p:cNvSpPr/>
          <p:nvPr/>
        </p:nvSpPr>
        <p:spPr>
          <a:xfrm>
            <a:off x="6746033" y="2790590"/>
            <a:ext cx="381000" cy="163726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7181831" y="3378512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Segundo intento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685800" y="4531601"/>
            <a:ext cx="7620" cy="218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87741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Presentacion-G2-P1</Template>
  <TotalTime>47</TotalTime>
  <Words>386</Words>
  <Application>Microsoft Office PowerPoint</Application>
  <PresentationFormat>Presentación en pantalla (16:9)</PresentationFormat>
  <Paragraphs>239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Lexend Deca</vt:lpstr>
      <vt:lpstr>Muli Regular</vt:lpstr>
      <vt:lpstr>Calibri</vt:lpstr>
      <vt:lpstr>Aliena template</vt:lpstr>
      <vt:lpstr> Algoritmos Greedy 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3.1: Planificación de tareas</vt:lpstr>
      <vt:lpstr>Presentación de PowerPoint</vt:lpstr>
      <vt:lpstr>Presentación de PowerPoint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Eficiencia de Algoritmos</dc:title>
  <dc:creator>Joaquín Alejandro España Sánchez</dc:creator>
  <cp:lastModifiedBy>Joaquín Alejandro España Sánchez</cp:lastModifiedBy>
  <cp:revision>16</cp:revision>
  <dcterms:created xsi:type="dcterms:W3CDTF">2020-04-23T12:13:26Z</dcterms:created>
  <dcterms:modified xsi:type="dcterms:W3CDTF">2020-04-25T19:01:54Z</dcterms:modified>
</cp:coreProperties>
</file>