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e1a2e39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e1a2e39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2bf06ab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e2bf06ab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e2bf06ab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e2bf06ab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e2bf06ab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e2bf06ab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2bf06ab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2bf06ab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e2bf06ab4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e2bf06ab4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e2bf06ab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e2bf06ab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e2bf06ab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e2bf06ab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2bf06ab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2bf06ab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e2bf06ab4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e2bf06ab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e2bf06ab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e2bf06ab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143857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143857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e2bf06ab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e2bf06ab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e2bf06ab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e2bf06ab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e2bf06ab4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e2bf06ab4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e2bf06ab4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e2bf06ab4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e2bf06ab4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e2bf06ab4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e2bf06ab4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e2bf06ab4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e2bf06ab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e2bf06ab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e2bf06a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e2bf06a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2bf06ab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e2bf06ab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2bf06ab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2bf06ab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2bf06ab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e2bf06ab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2bf06ab4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e2bf06ab4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e2bf06ab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e2bf06ab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hashtag/DataDunkers" TargetMode="External"/><Relationship Id="rId4" Type="http://schemas.openxmlformats.org/officeDocument/2006/relationships/hyperlink" Target="https://twitter.com/pbeens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bit.ly/dd-slides" TargetMode="External"/><Relationship Id="rId5" Type="http://schemas.openxmlformats.org/officeDocument/2006/relationships/hyperlink" Target="mailto:pbeens@gmail.com" TargetMode="External"/><Relationship Id="rId6" Type="http://schemas.openxmlformats.org/officeDocument/2006/relationships/hyperlink" Target="https://mstdn.ca/@pbeens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bit.ly/dd-slid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beens/Data-Analysis/blob/main/Demos/where-can-we-get-data-from-csv.ipynb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beens/Data-Analysis/blob/main/Demos/where-can-we-get-data-from-excel.ipynb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beens/Data-Analysis/blob/main/Demos/where-can-we-get-data-from-webpage.ipynb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beens/Data-Analysis/blob/main/Demos/where-can-we-get-data-from-google-sheet.ipynb" TargetMode="External"/><Relationship Id="rId4" Type="http://schemas.openxmlformats.org/officeDocument/2006/relationships/hyperlink" Target="https://docs.google.com/forms/d/e/1FAIpQLSfBgqnvOsSDxMIVCT3r_vyc_Hw6DlTZMaRABLdQMhw_bNhRYg/viewform" TargetMode="External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dd-mini-bb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beens/Data-Analysis/blob/main/BADS/01-Intro/01-01-columns.ipynb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beens/Data-Analysis/blob/main/BADS/03-statistics/03-03-new-columns.ipynb" TargetMode="External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beens/Data-Analysis/blob/main/BADS/01-Intro/01-02-filtering-data.ipynb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pbeens/Data-Analysis/blob/main/BADS/01-Intro/01-03-sorting-data.ipynb" TargetMode="External"/><Relationship Id="rId4" Type="http://schemas.openxmlformats.org/officeDocument/2006/relationships/hyperlink" Target="https://docs.google.com/forms/d/e/1FAIpQLSfBgqnvOsSDxMIVCT3r_vyc_Hw6DlTZMaRABLdQMhw_bNhRYg/viewform" TargetMode="External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beens/Data-Analysis/blob/main/BADS/02-visualize/02-01-bar-graphs.ipynb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pbeens/Data-Analysis/blob/main/BADS/02-visualize/02-02-scatter-plots.ipynb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pbeens/Data-Analysis/blob/main/BADS/02-visualize/02-03-pie-charts.ipynb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pbeens/Data-Analysis/blob/main/BADS/03-statistics/03-01-histograms.ipynb" TargetMode="External"/><Relationship Id="rId4" Type="http://schemas.openxmlformats.org/officeDocument/2006/relationships/hyperlink" Target="https://docs.google.com/forms/d/e/1FAIpQLSfBgqnvOsSDxMIVCT3r_vyc_Hw6DlTZMaRABLdQMhw_bNhRYg/viewform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pbeens/Data-Analysis/blob/main/BADS/03-statistics/03-02-statistics.ipynb" TargetMode="External"/><Relationship Id="rId4" Type="http://schemas.openxmlformats.org/officeDocument/2006/relationships/hyperlink" Target="https://github.com/pbeens/Data-Analysis/blob/main/BADS/03-statistics/03-02-statistics.ipyn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it.ly/hoops-data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11" Type="http://schemas.openxmlformats.org/officeDocument/2006/relationships/slide" Target="/ppt/slides/slide24.xml"/><Relationship Id="rId10" Type="http://schemas.openxmlformats.org/officeDocument/2006/relationships/slide" Target="/ppt/slides/slide23.xml"/><Relationship Id="rId9" Type="http://schemas.openxmlformats.org/officeDocument/2006/relationships/slide" Target="/ppt/slides/slide19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4.xml"/><Relationship Id="rId8" Type="http://schemas.openxmlformats.org/officeDocument/2006/relationships/slide" Target="/ppt/slides/slide1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hoops-data" TargetMode="External"/><Relationship Id="rId4" Type="http://schemas.openxmlformats.org/officeDocument/2006/relationships/hyperlink" Target="https://bit.ly/hoops-data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dd-mini-bb" TargetMode="External"/><Relationship Id="rId4" Type="http://schemas.openxmlformats.org/officeDocument/2006/relationships/hyperlink" Target="https://bit.ly/dd-mini-bb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beens/Data-Analysis/blob/main/Demos/jupyter-notebook-demo.ipynb" TargetMode="External"/><Relationship Id="rId4" Type="http://schemas.openxmlformats.org/officeDocument/2006/relationships/hyperlink" Target="https://hub.callysto.ca/" TargetMode="External"/><Relationship Id="rId5" Type="http://schemas.openxmlformats.org/officeDocument/2006/relationships/hyperlink" Target="https://colab.research.google.com/" TargetMode="External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beens/Data-Analysis/blob/main/Misc/hello-world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forms/d/e/1FAIpQLSfBgqnvOsSDxMIVCT3r_vyc_Hw6DlTZMaRABLdQMhw_bNhRYg/viewform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beens/Data-Analysis/blob/main/Demos/where-can-we-get-data-from-internal.ipynb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700"/>
            <a:ext cx="8520600" cy="16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TCDSB </a:t>
            </a:r>
            <a:r>
              <a:rPr lang="en" sz="3280" u="sng">
                <a:solidFill>
                  <a:schemeClr val="hlink"/>
                </a:solidFill>
                <a:hlinkClick r:id="rId3"/>
              </a:rPr>
              <a:t>#DataDunkers</a:t>
            </a:r>
            <a:r>
              <a:rPr lang="en" sz="3280"/>
              <a:t> Students Workshop,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November 2023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2950"/>
            <a:ext cx="3817500" cy="2841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4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004">
                <a:solidFill>
                  <a:schemeClr val="dk1"/>
                </a:solidFill>
              </a:rPr>
              <a:t>Peter Beens</a:t>
            </a:r>
            <a:endParaRPr b="1" sz="2004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4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04"/>
              <a:t>Twitter/X: </a:t>
            </a:r>
            <a:r>
              <a:rPr lang="en" sz="204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@pbeens</a:t>
            </a:r>
            <a:endParaRPr sz="2004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04"/>
              <a:t>Email: </a:t>
            </a:r>
            <a:r>
              <a:rPr lang="en" sz="2004" u="sng">
                <a:solidFill>
                  <a:schemeClr val="hlink"/>
                </a:solidFill>
                <a:hlinkClick r:id="rId5"/>
              </a:rPr>
              <a:t>pbeens@gmail.com</a:t>
            </a:r>
            <a:endParaRPr sz="2004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04"/>
              <a:t>Mastodon: </a:t>
            </a:r>
            <a:r>
              <a:rPr lang="en" sz="2004" u="sng">
                <a:solidFill>
                  <a:schemeClr val="hlink"/>
                </a:solidFill>
                <a:hlinkClick r:id="rId6"/>
              </a:rPr>
              <a:t>mstdn.ca/@pbeens</a:t>
            </a:r>
            <a:r>
              <a:rPr lang="en" sz="2004"/>
              <a:t> </a:t>
            </a:r>
            <a:endParaRPr sz="2004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04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004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5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5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6662" y="3172654"/>
            <a:ext cx="1127575" cy="114342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 original of these slides can be found at </a:t>
            </a:r>
            <a:r>
              <a:rPr i="1" lang="en" sz="1100" u="sng">
                <a:solidFill>
                  <a:schemeClr val="hlink"/>
                </a:solidFill>
                <a:hlinkClick r:id="rId8"/>
              </a:rPr>
              <a:t>https://bit.ly/dd-slides</a:t>
            </a:r>
            <a:r>
              <a:rPr i="1" lang="en" sz="1100"/>
              <a:t>.</a:t>
            </a:r>
            <a:r>
              <a:rPr lang="en" sz="1100"/>
              <a:t> </a:t>
            </a:r>
            <a:endParaRPr sz="11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505425" y="1772950"/>
            <a:ext cx="3817500" cy="2841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bit.ly/dd-slides</a:t>
            </a:r>
            <a:r>
              <a:rPr lang="en" sz="2000"/>
              <a:t> 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95913" y="2256225"/>
            <a:ext cx="2236525" cy="22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 Data? (2/5)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Internal List 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CSV (Comma Separated Values) 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Shows how to access data from a Comma Separated Values (CSV) file.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Introduces how to 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tail()</a:t>
            </a:r>
            <a:r>
              <a:rPr lang="en">
                <a:solidFill>
                  <a:schemeClr val="dk1"/>
                </a:solidFill>
              </a:rPr>
              <a:t> to show the top or bottom rows, respectively, of your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Introduces how to get the name of the columns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df.columns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Introduces how to rename columns.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Introduces Python variables.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Excel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Webpage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Google Sheets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500" y="2571750"/>
            <a:ext cx="1430950" cy="18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 Data? (3/5)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Internal List 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CSV (Comma Separated Values)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Excel 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Shows how to access data from an Excel file.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Webpage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Google Sheets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650" y="3152575"/>
            <a:ext cx="1917900" cy="1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 Data? (4/5)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Internal List 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CSV (Comma Separated Values)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Excel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Webpage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Shows how to access data from a table on a webpage.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Pay attention to how to choose which table to “scrape”.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Google Sheets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825" y="2456450"/>
            <a:ext cx="710375" cy="22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 Data? (5/5)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4261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Internal List 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CSV (Comma Separated Values)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Excel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Webpage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Shows how to access data from a Google Sheet.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Pay attention to the Google Sheet permission and how to change the URL.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" name="Google Shape;156;p25"/>
          <p:cNvGrpSpPr/>
          <p:nvPr/>
        </p:nvGrpSpPr>
        <p:grpSpPr>
          <a:xfrm>
            <a:off x="6801613" y="4000423"/>
            <a:ext cx="1558200" cy="738752"/>
            <a:chOff x="6721413" y="4206898"/>
            <a:chExt cx="1558200" cy="738752"/>
          </a:xfrm>
        </p:grpSpPr>
        <p:pic>
          <p:nvPicPr>
            <p:cNvPr descr="Shoot some hoops logo." id="157" name="Google Shape;157;p25" title="Shoot some hoops! ">
              <a:hlinkClick r:id="rId4"/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23025" y="4206898"/>
              <a:ext cx="1554976" cy="60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5"/>
            <p:cNvSpPr txBox="1"/>
            <p:nvPr/>
          </p:nvSpPr>
          <p:spPr>
            <a:xfrm>
              <a:off x="6721413" y="4814250"/>
              <a:ext cx="15582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</a:rPr>
                <a:t>Shoot some hoops!</a:t>
              </a:r>
              <a:endParaRPr sz="9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</a:t>
            </a:r>
            <a:r>
              <a:rPr lang="en"/>
              <a:t>Mini Basketball Labyrinth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1475575" y="1246825"/>
            <a:ext cx="2800800" cy="3520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bit.ly/dd-mini-bb</a:t>
            </a:r>
            <a:endParaRPr sz="2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Key: </a:t>
            </a:r>
            <a:r>
              <a:rPr lang="en" sz="2900">
                <a:solidFill>
                  <a:srgbClr val="FF0000"/>
                </a:solidFill>
              </a:rPr>
              <a:t>WNBA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825" y="1631588"/>
            <a:ext cx="2445300" cy="27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9102" y="2514398"/>
            <a:ext cx="2148825" cy="21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Previewing the Data </a:t>
            </a:r>
            <a:r>
              <a:rPr lang="en"/>
              <a:t>(1/4)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see what columns are in the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how to view specific columns of the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Making New Columns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Filtering 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Sorting Data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275" y="3278775"/>
            <a:ext cx="2204575" cy="10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Previewing the Data (1/4)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Making New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We learn how to make new columns using the data from other columns.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We learn how to 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round()</a:t>
            </a:r>
            <a:r>
              <a:rPr lang="en">
                <a:solidFill>
                  <a:schemeClr val="dk1"/>
                </a:solidFill>
              </a:rPr>
              <a:t> to round numbers.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Filtering 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Sorting Data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450" y="3051525"/>
            <a:ext cx="4226775" cy="9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Previewing the Data (3/4)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Columns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Making New Columns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Filtering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extract data that meets specific criteria.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Sorting Data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224" y="3042525"/>
            <a:ext cx="3190850" cy="1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Previewing the Data (4/4)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Columns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Making New Columns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Filtering 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Sorting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sort the data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df.sort_values()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delete unwanted rows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df.drop()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ot some hoops logo." id="199" name="Google Shape;199;p30" title="Shoot some hoops! 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225" y="4000423"/>
            <a:ext cx="1554976" cy="6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r>
              <a:rPr lang="en"/>
              <a:t> the Data (1/4)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Bar Charts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create a bar chart.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plot multiple columns using a list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rename the x-axis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fig.update_xaxes(title='')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rename the y-axis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fig.update_yaxes(title='')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Scatter Plots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Pie Charts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Histograms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D9D9D9"/>
                </a:solidFill>
              </a:rPr>
              <a:t>(We have already done Line Charts)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699" y="2962105"/>
            <a:ext cx="4046101" cy="110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To get you to confidently use </a:t>
            </a:r>
            <a:r>
              <a:rPr lang="en" sz="2000">
                <a:solidFill>
                  <a:schemeClr val="dk1"/>
                </a:solidFill>
              </a:rPr>
              <a:t>Jupyter</a:t>
            </a:r>
            <a:r>
              <a:rPr lang="en" sz="2000">
                <a:solidFill>
                  <a:schemeClr val="dk1"/>
                </a:solidFill>
              </a:rPr>
              <a:t> Notebooks and the Python programming language to analyze data from Pascal Siakam’s basketball career with the Toronto Raptors.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A blue and black logo&#10;&#10;Description automatically generated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400" y="2827025"/>
            <a:ext cx="2515196" cy="16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 (2/4)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Bar Charts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Scatter Plots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create a scatter plot.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delete unwanted rows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df.drop(n, inplace=True)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i="1" lang="en">
                <a:solidFill>
                  <a:schemeClr val="dk1"/>
                </a:solidFill>
              </a:rPr>
              <a:t>Method chaining</a:t>
            </a:r>
            <a:r>
              <a:rPr lang="en">
                <a:solidFill>
                  <a:schemeClr val="dk1"/>
                </a:solidFill>
              </a:rPr>
              <a:t> is introduced.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i="1" lang="en">
                <a:solidFill>
                  <a:schemeClr val="dk1"/>
                </a:solidFill>
              </a:rPr>
              <a:t>Plotly Express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color=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size=</a:t>
            </a:r>
            <a:r>
              <a:rPr lang="en">
                <a:solidFill>
                  <a:schemeClr val="dk1"/>
                </a:solidFill>
              </a:rPr>
              <a:t> options are introduced.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Pie Charts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Histograms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800" y="3065620"/>
            <a:ext cx="4572000" cy="125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 (3/4)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Bar Charts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Scatter Plots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Pie Charts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create a pie chart.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Histograms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043" y="2814975"/>
            <a:ext cx="3129751" cy="175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 (4/4)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Bar Charts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Scatter Plots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Pie Charts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Histograms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create a histogram.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ot some hoops logo." id="231" name="Google Shape;231;p34" title="Shoot some hoops! 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225" y="4000423"/>
            <a:ext cx="1554976" cy="6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6425" y="1187475"/>
            <a:ext cx="3426025" cy="1961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B</a:t>
            </a:r>
            <a:r>
              <a:rPr lang="en" u="sng">
                <a:solidFill>
                  <a:schemeClr val="hlink"/>
                </a:solidFill>
                <a:hlinkClick r:id="rId4"/>
              </a:rPr>
              <a:t>asic Statistics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Looking at basic statistics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median()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mean()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look at the stats of all the numeric columns.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look at the stats of all columns 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df.describe()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use </a:t>
            </a:r>
            <a:r>
              <a:rPr i="1" lang="en">
                <a:solidFill>
                  <a:schemeClr val="dk1"/>
                </a:solidFill>
              </a:rPr>
              <a:t>f-strings</a:t>
            </a:r>
            <a:r>
              <a:rPr lang="en">
                <a:solidFill>
                  <a:schemeClr val="dk1"/>
                </a:solidFill>
              </a:rPr>
              <a:t> to control the number of decimal places that are printed.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Mini Hoops Graph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1475575" y="1246825"/>
            <a:ext cx="2800800" cy="3520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bit.ly/hoops-data</a:t>
            </a:r>
            <a:endParaRPr sz="2500"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825" y="1631588"/>
            <a:ext cx="2445300" cy="27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2513" y="2041125"/>
            <a:ext cx="2266924" cy="22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you!  </a:t>
            </a:r>
            <a:endParaRPr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Activity Demos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Introduction to Jupyter Notebooks</a:t>
            </a:r>
            <a:r>
              <a:rPr lang="en">
                <a:solidFill>
                  <a:schemeClr val="dk1"/>
                </a:solidFill>
              </a:rPr>
              <a:t> (Cell Types, Markdown, Running Python Code)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Shoot Some Hoops!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How Do We Get the Data?</a:t>
            </a:r>
            <a:r>
              <a:rPr lang="en">
                <a:solidFill>
                  <a:schemeClr val="dk1"/>
                </a:solidFill>
              </a:rPr>
              <a:t> (Internal, CSV, Excel, Webpages, Google Sheets)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Activity: Mini Basketball Labyrinth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Previewing the Data</a:t>
            </a:r>
            <a:r>
              <a:rPr lang="en">
                <a:solidFill>
                  <a:schemeClr val="dk1"/>
                </a:solidFill>
              </a:rPr>
              <a:t> (Columns, Filtering, Sorting)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Visualizing the Data</a:t>
            </a:r>
            <a:r>
              <a:rPr lang="en">
                <a:solidFill>
                  <a:schemeClr val="dk1"/>
                </a:solidFill>
              </a:rPr>
              <a:t> (Bar Charts, Scatter Plots, Pie Charts, Histograms)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Basic Statistics</a:t>
            </a:r>
            <a:r>
              <a:rPr lang="en">
                <a:solidFill>
                  <a:schemeClr val="dk1"/>
                </a:solidFill>
              </a:rPr>
              <a:t> (min, max, median, mean)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Activity: Mini Hoops Graph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r>
              <a:rPr lang="en"/>
              <a:t> Demos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Mini Hoops Activity</a:t>
            </a:r>
            <a:r>
              <a:rPr lang="en" sz="2800">
                <a:solidFill>
                  <a:schemeClr val="dk1"/>
                </a:solidFill>
              </a:rPr>
              <a:t> (Intro Only)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AutoNum type="arabicPeriod"/>
            </a:pPr>
            <a:r>
              <a:rPr lang="en" sz="2800">
                <a:solidFill>
                  <a:srgbClr val="D9D9D9"/>
                </a:solidFill>
              </a:rPr>
              <a:t>Mini Basketball Labyrinth (Intro Only)</a:t>
            </a:r>
            <a:endParaRPr sz="2800">
              <a:solidFill>
                <a:srgbClr val="D9D9D9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06850" y="2785713"/>
            <a:ext cx="53907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bit.ly/hoops-data</a:t>
            </a:r>
            <a:r>
              <a:rPr lang="en" sz="3600"/>
              <a:t> </a:t>
            </a:r>
            <a:endParaRPr sz="36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338" y="2247600"/>
            <a:ext cx="2266924" cy="22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</a:t>
            </a:r>
            <a:r>
              <a:rPr lang="en"/>
              <a:t>Demos </a:t>
            </a:r>
            <a:r>
              <a:rPr lang="en"/>
              <a:t>(2/2)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Mini Hoops Activity (Intro Only)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Mini Basketball Labyrinth</a:t>
            </a:r>
            <a:r>
              <a:rPr lang="en">
                <a:solidFill>
                  <a:schemeClr val="dk1"/>
                </a:solidFill>
              </a:rPr>
              <a:t> (Intro Only)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272650" y="2810675"/>
            <a:ext cx="35142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3200" u="sng">
                <a:solidFill>
                  <a:schemeClr val="hlink"/>
                </a:solidFill>
                <a:hlinkClick r:id="rId4"/>
              </a:rPr>
              <a:t>bit.ly/dd-mini-bb</a:t>
            </a:r>
            <a:endParaRPr sz="320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br>
              <a:rPr lang="en" sz="3200"/>
            </a:br>
            <a:r>
              <a:rPr lang="en" sz="3200"/>
              <a:t>Key: </a:t>
            </a:r>
            <a:r>
              <a:rPr lang="en" sz="3200">
                <a:solidFill>
                  <a:srgbClr val="FF0000"/>
                </a:solidFill>
              </a:rPr>
              <a:t>WNBA</a:t>
            </a:r>
            <a:endParaRPr sz="3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 </a:t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94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189" y="1707173"/>
            <a:ext cx="2148825" cy="21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Jupyter Notebooks</a:t>
            </a:r>
            <a:r>
              <a:rPr lang="en"/>
              <a:t> (1/2)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56514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Lesson: Jupyter Notebook Demo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Callysto</a:t>
            </a:r>
            <a:r>
              <a:rPr lang="en">
                <a:solidFill>
                  <a:schemeClr val="dk1"/>
                </a:solidFill>
              </a:rPr>
              <a:t> vs </a:t>
            </a:r>
            <a:r>
              <a:rPr lang="en" u="sng">
                <a:solidFill>
                  <a:schemeClr val="hlink"/>
                </a:solidFill>
                <a:hlinkClick r:id="rId5"/>
              </a:rPr>
              <a:t>Google Colab</a:t>
            </a:r>
            <a:r>
              <a:rPr lang="en">
                <a:solidFill>
                  <a:schemeClr val="dk1"/>
                </a:solidFill>
              </a:rPr>
              <a:t> Discussion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Basics of Markdown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Code Cells vs Markdown Cells </a:t>
            </a:r>
            <a:r>
              <a:rPr i="1" lang="en">
                <a:solidFill>
                  <a:schemeClr val="dk1"/>
                </a:solidFill>
              </a:rPr>
              <a:t>(Pay attention to “Hello world” example program!)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Class Activity: hello-world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25" y="1906950"/>
            <a:ext cx="2772575" cy="18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Jupyter Notebooks</a:t>
            </a:r>
            <a:r>
              <a:rPr lang="en"/>
              <a:t> (2/2)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Lesson: Jupyter Notebook Demo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Class Activity: hello-world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Basic Python syntax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to run code in a code cell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 Some Hoops!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Whenever you see this graphic at the end of a lesson, shoot some hoops and enter it on the form. Clicking on the graphic will take you to the form.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Remember to always enter your name the same way, and never enter your last name.</a:t>
            </a:r>
            <a:r>
              <a:rPr lang="en"/>
              <a:t> 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450" y="2764822"/>
            <a:ext cx="3645100" cy="14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 Data?</a:t>
            </a:r>
            <a:r>
              <a:rPr lang="en"/>
              <a:t> (1/5)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4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Internal List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Shows how to use internal list data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solidFill>
                  <a:schemeClr val="dk1"/>
                </a:solidFill>
              </a:rPr>
              <a:t>) to produce a line </a:t>
            </a:r>
            <a:r>
              <a:rPr lang="en">
                <a:solidFill>
                  <a:schemeClr val="dk1"/>
                </a:solidFill>
              </a:rPr>
              <a:t>chart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CSV (Comma Separated Values)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Excel File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Webpage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Google Sheets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225" y="2918375"/>
            <a:ext cx="2784400" cy="1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