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xygen Mon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xygen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7854f55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7854f55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7854f55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7854f55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7854f55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7854f55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0d570f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0d570f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7d3ec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7d3ec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0d570f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0d570f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7854f55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7854f55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7854f55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7854f55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7854f55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7854f55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7854f5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7854f5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7854f55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7854f55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CEMC2019-CHOIC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AD7mm-VATYnvhlPb4dmrmjIGNHDkX9HOdEIDrVmYnXo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image" Target="../media/image14.png"/><Relationship Id="rId14" Type="http://schemas.openxmlformats.org/officeDocument/2006/relationships/image" Target="../media/image1.png"/><Relationship Id="rId17" Type="http://schemas.openxmlformats.org/officeDocument/2006/relationships/image" Target="../media/image17.png"/><Relationship Id="rId16" Type="http://schemas.openxmlformats.org/officeDocument/2006/relationships/image" Target="../media/image6.png"/><Relationship Id="rId5" Type="http://schemas.openxmlformats.org/officeDocument/2006/relationships/image" Target="../media/image11.png"/><Relationship Id="rId19" Type="http://schemas.openxmlformats.org/officeDocument/2006/relationships/image" Target="../media/image2.png"/><Relationship Id="rId6" Type="http://schemas.openxmlformats.org/officeDocument/2006/relationships/image" Target="../media/image10.png"/><Relationship Id="rId18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rseidel-classes/ICS4U/wik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ICS4U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Give Them Choice!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xygen Mono"/>
                <a:ea typeface="Oxygen Mono"/>
                <a:cs typeface="Oxygen Mono"/>
                <a:sym typeface="Oxygen Mono"/>
                <a:hlinkClick r:id="rId3"/>
              </a:rPr>
              <a:t>bit.ly/CEMC2019-CHOICE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Implementation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Students have to figure out how to implement the new concepts into their program (excluding recursion).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If students get stuck: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xygen Mono"/>
              <a:buChar char="○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Guide in a direction. If that doesn’t work,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xygen Mono"/>
              <a:buChar char="○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Give a UML example.  If that doesn’t work,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xygen Mono"/>
              <a:buChar char="○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Sit with student to walk through options.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Assessment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Using a </a:t>
            </a:r>
            <a:r>
              <a:rPr lang="en" u="sng">
                <a:solidFill>
                  <a:schemeClr val="hlink"/>
                </a:solidFill>
                <a:latin typeface="Oxygen Mono"/>
                <a:ea typeface="Oxygen Mono"/>
                <a:cs typeface="Oxygen Mono"/>
                <a:sym typeface="Oxygen Mono"/>
                <a:hlinkClick r:id="rId3"/>
              </a:rPr>
              <a:t>single-point rubric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(gradeless classroom)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Individually, one-on-one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4294967295" type="ctrTitle"/>
          </p:nvPr>
        </p:nvSpPr>
        <p:spPr>
          <a:xfrm>
            <a:off x="311700" y="2225700"/>
            <a:ext cx="85206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 Mono"/>
                <a:ea typeface="Oxygen Mono"/>
                <a:cs typeface="Oxygen Mono"/>
                <a:sym typeface="Oxygen Mono"/>
              </a:rPr>
              <a:t>Questions</a:t>
            </a:r>
            <a:r>
              <a:rPr lang="en" sz="3600">
                <a:latin typeface="Oxygen Mono"/>
                <a:ea typeface="Oxygen Mono"/>
                <a:cs typeface="Oxygen Mono"/>
                <a:sym typeface="Oxygen Mono"/>
              </a:rPr>
              <a:t>?</a:t>
            </a:r>
            <a:endParaRPr sz="3600"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ctrTitle"/>
          </p:nvPr>
        </p:nvSpPr>
        <p:spPr>
          <a:xfrm>
            <a:off x="276325" y="2219850"/>
            <a:ext cx="8520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 Mono"/>
                <a:ea typeface="Oxygen Mono"/>
                <a:cs typeface="Oxygen Mono"/>
                <a:sym typeface="Oxygen Mono"/>
              </a:rPr>
              <a:t>Why?</a:t>
            </a:r>
            <a:endParaRPr sz="3600"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50" y="1725700"/>
            <a:ext cx="11671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425" y="887600"/>
            <a:ext cx="1503075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4237" y="3743025"/>
            <a:ext cx="1362637" cy="136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105" y="4001802"/>
            <a:ext cx="1167099" cy="116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446763"/>
            <a:ext cx="1061781" cy="19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9155" y="1446782"/>
            <a:ext cx="1942148" cy="194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78338" y="-113425"/>
            <a:ext cx="1675624" cy="111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05625" y="4181950"/>
            <a:ext cx="806825" cy="8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01298" y="2187998"/>
            <a:ext cx="1629700" cy="88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78647" y="2951250"/>
            <a:ext cx="1364767" cy="9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/>
        <p:spPr>
          <a:xfrm>
            <a:off x="7188850" y="3201350"/>
            <a:ext cx="1942150" cy="19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07874" y="2005825"/>
            <a:ext cx="1942149" cy="194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/>
        <p:spPr>
          <a:xfrm>
            <a:off x="2856367" y="3947974"/>
            <a:ext cx="991146" cy="111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1439225" cy="14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68250" y="1155500"/>
            <a:ext cx="1264676" cy="126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77185" y="37222"/>
            <a:ext cx="1364775" cy="13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-31924" y="3673876"/>
            <a:ext cx="1503075" cy="15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12137" y="-53806"/>
            <a:ext cx="2005824" cy="2005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616522" y="123625"/>
            <a:ext cx="2336415" cy="8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ctrTitle"/>
          </p:nvPr>
        </p:nvSpPr>
        <p:spPr>
          <a:xfrm>
            <a:off x="276325" y="2219850"/>
            <a:ext cx="8520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uFill>
                  <a:noFill/>
                </a:uFill>
                <a:latin typeface="Oxygen Mono"/>
                <a:ea typeface="Oxygen Mono"/>
                <a:cs typeface="Oxygen Mono"/>
                <a:sym typeface="Oxygen Mono"/>
                <a:hlinkClick r:id="rId3"/>
              </a:rPr>
              <a:t>How</a:t>
            </a:r>
            <a:r>
              <a:rPr lang="en" sz="3600">
                <a:latin typeface="Oxygen Mono"/>
                <a:ea typeface="Oxygen Mono"/>
                <a:cs typeface="Oxygen Mono"/>
                <a:sym typeface="Oxygen Mono"/>
              </a:rPr>
              <a:t>?</a:t>
            </a:r>
            <a:endParaRPr sz="3600"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ctrTitle"/>
          </p:nvPr>
        </p:nvSpPr>
        <p:spPr>
          <a:xfrm>
            <a:off x="276325" y="2219850"/>
            <a:ext cx="8520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 Mono"/>
                <a:ea typeface="Oxygen Mono"/>
                <a:cs typeface="Oxygen Mono"/>
                <a:sym typeface="Oxygen Mono"/>
              </a:rPr>
              <a:t>One Project</a:t>
            </a:r>
            <a:endParaRPr sz="3600"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Solve a Problem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Create a program to solve one or more of the following: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A problem in your life, and/or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A social justice problem, and/or,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An environmental issue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Then what?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With teacher guidance, choose a language appropriate to solving the problem 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Timeline(s)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Students have 2 weeks to finalize the scope/problem choice.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Task for those 2 weeks: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Create a program to review Grade 11 concepts (i.e. ifs, loops, functions, etc.) using the language you chose for your main project.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Research the formal documentation standards for the language you are using for the main project, and implement it for the functions you created.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Generalize Lessons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Documentation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(A4)</a:t>
            </a:r>
            <a:endParaRPr i="1" sz="1200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Classes/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Objects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(A1, A4, C1)</a:t>
            </a:r>
            <a:endParaRPr i="1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Extending Objects </a:t>
            </a:r>
            <a:r>
              <a:rPr lang="en" sz="1200">
                <a:latin typeface="Oxygen Mono"/>
                <a:ea typeface="Oxygen Mono"/>
                <a:cs typeface="Oxygen Mono"/>
                <a:sym typeface="Oxygen Mono"/>
              </a:rPr>
              <a:t>(Inheritance, Abstract Classes, etc.)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(A1, A2, A4, C1)</a:t>
            </a:r>
            <a:endParaRPr i="1" sz="1200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File I/O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(A3)</a:t>
            </a:r>
            <a:endParaRPr i="1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Sorting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(A2, A3, C2)</a:t>
            </a:r>
            <a:endParaRPr i="1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Searching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(A2, A3, C2)</a:t>
            </a:r>
            <a:endParaRPr i="1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Recursion </a:t>
            </a:r>
            <a:r>
              <a:rPr lang="en" sz="1200">
                <a:latin typeface="Oxygen Mono"/>
                <a:ea typeface="Oxygen Mono"/>
                <a:cs typeface="Oxygen Mono"/>
                <a:sym typeface="Oxygen Mono"/>
              </a:rPr>
              <a:t>(not in “Main Program”)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(A3, C2)</a:t>
            </a:r>
            <a:endParaRPr i="1" sz="1200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Flowcharting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(A1, A2, C1)</a:t>
            </a:r>
            <a:endParaRPr i="1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U</a:t>
            </a: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ML class diagrams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(A4, C1)</a:t>
            </a:r>
            <a:endParaRPr i="1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UML use case diagrams </a:t>
            </a:r>
            <a:r>
              <a:rPr i="1" lang="en" sz="1200">
                <a:latin typeface="Oxygen Mono"/>
                <a:ea typeface="Oxygen Mono"/>
                <a:cs typeface="Oxygen Mono"/>
                <a:sym typeface="Oxygen Mono"/>
              </a:rPr>
              <a:t>(C1, C2)</a:t>
            </a:r>
            <a:endParaRPr i="1"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Documentation</a:t>
            </a:r>
            <a:endParaRPr i="1" sz="1200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Classes/Objects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Extending Objects </a:t>
            </a:r>
            <a:r>
              <a:rPr lang="en" sz="1200">
                <a:latin typeface="Oxygen Mono"/>
                <a:ea typeface="Oxygen Mono"/>
                <a:cs typeface="Oxygen Mono"/>
                <a:sym typeface="Oxygen Mono"/>
              </a:rPr>
              <a:t>(Inheritance, Abstract Classes, etc.)</a:t>
            </a:r>
            <a:endParaRPr sz="1200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File I/O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Sorting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Searching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Recursion </a:t>
            </a:r>
            <a:r>
              <a:rPr lang="en" sz="1200">
                <a:latin typeface="Oxygen Mono"/>
                <a:ea typeface="Oxygen Mono"/>
                <a:cs typeface="Oxygen Mono"/>
                <a:sym typeface="Oxygen Mono"/>
              </a:rPr>
              <a:t>(not in “Main Program”)</a:t>
            </a:r>
            <a:endParaRPr sz="1200"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Flowcharting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UML class diagrams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UML use case diagrams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Specific Notes/Resources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For most topics: 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xygen Mono"/>
              <a:buChar char="○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Objects, Extending, Files, Sorting/Searching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xygen Mono"/>
              <a:buChar char="●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For each language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xygen Mono"/>
              <a:buChar char="○"/>
            </a:pPr>
            <a:r>
              <a:rPr lang="en">
                <a:latin typeface="Oxygen Mono"/>
                <a:ea typeface="Oxygen Mono"/>
                <a:cs typeface="Oxygen Mono"/>
                <a:sym typeface="Oxygen Mono"/>
              </a:rPr>
              <a:t>At times there is overlap, so I tend to leave out redundancy</a:t>
            </a:r>
            <a:endParaRPr>
              <a:latin typeface="Oxygen Mono"/>
              <a:ea typeface="Oxygen Mono"/>
              <a:cs typeface="Oxygen Mono"/>
              <a:sym typeface="Oxygen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