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67" r:id="rId7"/>
    <p:sldId id="269" r:id="rId8"/>
    <p:sldId id="272" r:id="rId9"/>
    <p:sldId id="270" r:id="rId10"/>
    <p:sldId id="273" r:id="rId11"/>
    <p:sldId id="274" r:id="rId12"/>
    <p:sldId id="275" r:id="rId13"/>
    <p:sldId id="259" r:id="rId14"/>
    <p:sldId id="261" r:id="rId15"/>
    <p:sldId id="262" r:id="rId16"/>
    <p:sldId id="276" r:id="rId17"/>
    <p:sldId id="277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6F0F"/>
    <a:srgbClr val="394404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4A2C60-AB6F-414C-8D3D-5BB4DD122068}" v="48" dt="2019-08-08T20:23:03.456"/>
    <p1510:client id="{A0DFA85A-523B-4E51-A153-F4334CD6A984}" v="2" dt="2019-08-09T19:04:15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8/11/2019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8/11/2019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59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43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36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8/11/2019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8/11/2019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8/11/2019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Dealing with split Classes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/>
              <a:t>ICS 3U  </a:t>
            </a:r>
            <a:r>
              <a:rPr lang="en-US" sz="4400" cap="none"/>
              <a:t>and</a:t>
            </a:r>
            <a:r>
              <a:rPr lang="en-US" sz="4400"/>
              <a:t> </a:t>
            </a:r>
            <a:r>
              <a:rPr lang="en-US" sz="4400" err="1"/>
              <a:t>ics</a:t>
            </a:r>
            <a:r>
              <a:rPr lang="en-US" sz="4400"/>
              <a:t> 4U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3852" y="332656"/>
            <a:ext cx="4109195" cy="648072"/>
          </a:xfrm>
        </p:spPr>
        <p:txBody>
          <a:bodyPr anchor="t">
            <a:normAutofit fontScale="90000"/>
          </a:bodyPr>
          <a:lstStyle/>
          <a:p>
            <a:r>
              <a:rPr lang="en-US"/>
              <a:t>What to do?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53852" y="1088907"/>
            <a:ext cx="9577064" cy="543259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/>
              <a:t>As you can see, we do not have a lot of overlap in terms of the curriculum.</a:t>
            </a:r>
            <a:endParaRPr lang="en-US" cap="none"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/>
              <a:t>Do we teach both courses separately using some online or blended learning model?</a:t>
            </a:r>
          </a:p>
          <a:p>
            <a:pPr marL="608965" lvl="1">
              <a:buFont typeface="Arial" panose="020B0604020202020204" pitchFamily="34" charset="0"/>
              <a:buChar char="•"/>
            </a:pPr>
            <a:r>
              <a:rPr lang="en-US" spc="200">
                <a:solidFill>
                  <a:srgbClr val="009999"/>
                </a:solidFill>
                <a:cs typeface="Calibri"/>
              </a:rPr>
              <a:t>Most teachers I spoke to said don't do this....</a:t>
            </a:r>
            <a:endParaRPr lang="en-US" cap="none" spc="200">
              <a:solidFill>
                <a:srgbClr val="009999"/>
              </a:solidFill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cap="none"/>
              <a:t>Do we take the grade 12’s and use them as managers for the grade 11’s?</a:t>
            </a:r>
            <a:endParaRPr lang="en-US" cap="none">
              <a:cs typeface="Calibri"/>
            </a:endParaRPr>
          </a:p>
          <a:p>
            <a:pPr marL="608965" lvl="1">
              <a:buFont typeface="Arial" panose="020B0604020202020204" pitchFamily="34" charset="0"/>
              <a:buChar char="•"/>
            </a:pPr>
            <a:r>
              <a:rPr lang="en-US" spc="200">
                <a:solidFill>
                  <a:srgbClr val="009999"/>
                </a:solidFill>
                <a:cs typeface="Calibri"/>
              </a:rPr>
              <a:t>Several teachers have told me that this is what they do and it works well.</a:t>
            </a:r>
            <a:endParaRPr lang="en-US">
              <a:solidFill>
                <a:srgbClr val="FFFFFF"/>
              </a:solidFill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cap="none">
                <a:solidFill>
                  <a:srgbClr val="009999"/>
                </a:solidFill>
                <a:cs typeface="Calibri"/>
              </a:rPr>
              <a:t>   Do we set up 2 online courses and run a blended  </a:t>
            </a:r>
          </a:p>
          <a:p>
            <a:r>
              <a:rPr lang="en-US" cap="none">
                <a:solidFill>
                  <a:srgbClr val="009999"/>
                </a:solidFill>
                <a:cs typeface="Calibri"/>
              </a:rPr>
              <a:t>    Model?</a:t>
            </a:r>
          </a:p>
          <a:p>
            <a:pPr marL="608965" lvl="1">
              <a:buChar char="•"/>
            </a:pPr>
            <a:r>
              <a:rPr lang="en-US" spc="200">
                <a:solidFill>
                  <a:srgbClr val="009999"/>
                </a:solidFill>
                <a:cs typeface="Calibri"/>
              </a:rPr>
              <a:t>But we still have two classes running </a:t>
            </a:r>
            <a:endParaRPr lang="en-US" cap="none" spc="200">
              <a:solidFill>
                <a:srgbClr val="009999"/>
              </a:solidFill>
              <a:cs typeface="Calibri"/>
            </a:endParaRPr>
          </a:p>
          <a:p>
            <a:pPr marL="457200" indent="-457200">
              <a:buChar char="•"/>
            </a:pPr>
            <a:endParaRPr lang="en-US" cap="none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6048966" cy="618503"/>
          </a:xfrm>
        </p:spPr>
        <p:txBody>
          <a:bodyPr>
            <a:normAutofit/>
          </a:bodyPr>
          <a:lstStyle/>
          <a:p>
            <a:r>
              <a:rPr lang="en-US"/>
              <a:t>What I think I am going to try!</a:t>
            </a:r>
            <a:endParaRPr lang="en-US">
              <a:cs typeface="Calibri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18883" y="991549"/>
            <a:ext cx="10408067" cy="5327272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457200" indent="-457200">
              <a:buChar char="•"/>
            </a:pPr>
            <a:r>
              <a:rPr lang="en-US" cap="none" dirty="0">
                <a:cs typeface="Calibri"/>
              </a:rPr>
              <a:t>The first few weeks I need to get the grade 12's learning about project management, while the grade 11's are coving programming history, careers, etc..</a:t>
            </a:r>
            <a:endParaRPr lang="en-US" dirty="0"/>
          </a:p>
          <a:p>
            <a:pPr marL="608965" lvl="1">
              <a:buChar char="•"/>
            </a:pPr>
            <a:r>
              <a:rPr lang="en-US" b="0" spc="200" dirty="0">
                <a:solidFill>
                  <a:srgbClr val="009999"/>
                </a:solidFill>
                <a:cs typeface="Calibri"/>
              </a:rPr>
              <a:t>The 11's will work quietly, while I am teaching the grade  </a:t>
            </a:r>
            <a:br>
              <a:rPr lang="en-US" b="0" spc="200" dirty="0">
                <a:cs typeface="Calibri"/>
              </a:rPr>
            </a:br>
            <a:r>
              <a:rPr lang="en-US" b="0" spc="200" dirty="0">
                <a:solidFill>
                  <a:srgbClr val="009999"/>
                </a:solidFill>
                <a:cs typeface="Calibri"/>
              </a:rPr>
              <a:t> 12's in lecture format.</a:t>
            </a:r>
          </a:p>
          <a:p>
            <a:pPr>
              <a:buChar char="•"/>
            </a:pPr>
            <a:r>
              <a:rPr lang="en-US" cap="none" dirty="0">
                <a:cs typeface="Calibri"/>
              </a:rPr>
              <a:t>What do you think?</a:t>
            </a:r>
            <a:endParaRPr lang="en-US" cap="none" spc="0" dirty="0">
              <a:cs typeface="Calibri"/>
            </a:endParaRPr>
          </a:p>
          <a:p>
            <a:pPr marL="608965" lvl="1">
              <a:buChar char="•"/>
            </a:pPr>
            <a:r>
              <a:rPr lang="en-US" b="0" spc="200" dirty="0">
                <a:solidFill>
                  <a:srgbClr val="009999"/>
                </a:solidFill>
                <a:cs typeface="Calibri"/>
              </a:rPr>
              <a:t>How would you do this?</a:t>
            </a:r>
            <a:endParaRPr lang="en-US" b="0" cap="none" spc="200" dirty="0">
              <a:solidFill>
                <a:srgbClr val="009999"/>
              </a:solidFill>
              <a:cs typeface="Calibri"/>
            </a:endParaRPr>
          </a:p>
          <a:p>
            <a:pPr marL="608965" lvl="1">
              <a:buChar char="•"/>
            </a:pPr>
            <a:r>
              <a:rPr lang="en-US" b="0" spc="200" dirty="0">
                <a:solidFill>
                  <a:srgbClr val="009999"/>
                </a:solidFill>
                <a:cs typeface="Calibri"/>
              </a:rPr>
              <a:t>What should I look out for?</a:t>
            </a:r>
            <a:endParaRPr lang="en-US" dirty="0">
              <a:cs typeface="Calibri"/>
            </a:endParaRPr>
          </a:p>
          <a:p>
            <a:pPr marL="608965" lvl="1">
              <a:buChar char="•"/>
            </a:pPr>
            <a:r>
              <a:rPr lang="en-US" b="0" spc="200" dirty="0">
                <a:solidFill>
                  <a:srgbClr val="009999"/>
                </a:solidFill>
                <a:cs typeface="Calibri"/>
              </a:rPr>
              <a:t>Do you see any problems with this?</a:t>
            </a:r>
          </a:p>
          <a:p>
            <a:pPr marL="608965" lvl="1">
              <a:buChar char="•"/>
            </a:pPr>
            <a:r>
              <a:rPr lang="en-US" b="0" spc="200" dirty="0">
                <a:solidFill>
                  <a:srgbClr val="009999"/>
                </a:solidFill>
                <a:cs typeface="Calibri"/>
              </a:rPr>
              <a:t>Any comments??</a:t>
            </a:r>
            <a:endParaRPr lang="en-US" b="0" cap="none" spc="200" dirty="0">
              <a:solidFill>
                <a:srgbClr val="009999"/>
              </a:solidFill>
              <a:cs typeface="Calibri"/>
            </a:endParaRPr>
          </a:p>
          <a:p>
            <a:pPr marL="608965" lvl="1">
              <a:buChar char="•"/>
            </a:pPr>
            <a:endParaRPr lang="en-US" cap="none">
              <a:solidFill>
                <a:srgbClr val="FFFFFF"/>
              </a:solidFill>
              <a:cs typeface="Calibri"/>
            </a:endParaRPr>
          </a:p>
          <a:p>
            <a:endParaRPr lang="en-US" cap="none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8B2317-221B-41DA-977F-BB169A747CE6}"/>
              </a:ext>
            </a:extLst>
          </p:cNvPr>
          <p:cNvSpPr txBox="1"/>
          <p:nvPr/>
        </p:nvSpPr>
        <p:spPr>
          <a:xfrm>
            <a:off x="877390" y="673769"/>
            <a:ext cx="10783628" cy="12557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90000"/>
              </a:lnSpc>
              <a:buFont typeface="Arial,Sans-Serif"/>
              <a:buChar char="•"/>
            </a:pPr>
            <a:r>
              <a:rPr lang="en-US" sz="2800">
                <a:ea typeface="+mn-lt"/>
                <a:cs typeface="+mn-lt"/>
              </a:rPr>
              <a:t>Then I will have to teach the grade 12's people management skills, while the grade 11's are covering problem solving/and riddles.</a:t>
            </a:r>
          </a:p>
          <a:p>
            <a:pPr marL="457200" indent="-457200">
              <a:lnSpc>
                <a:spcPct val="90000"/>
              </a:lnSpc>
              <a:buFont typeface="Arial,Sans-Serif"/>
              <a:buChar char="•"/>
            </a:pPr>
            <a:r>
              <a:rPr lang="en-US" sz="2800">
                <a:cs typeface="Calibri"/>
              </a:rPr>
              <a:t>I plan on using the same strategy as I did previously.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6C7CE-BC60-4C31-A4BD-8793B35825C7}"/>
              </a:ext>
            </a:extLst>
          </p:cNvPr>
          <p:cNvSpPr txBox="1"/>
          <p:nvPr/>
        </p:nvSpPr>
        <p:spPr>
          <a:xfrm>
            <a:off x="982266" y="1966193"/>
            <a:ext cx="105738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/>
              <a:t>Now time to combine the 12's and 11's together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4CF0B9-8E84-4175-84C9-CC4AD4E4AC4C}"/>
              </a:ext>
            </a:extLst>
          </p:cNvPr>
          <p:cNvSpPr txBox="1"/>
          <p:nvPr/>
        </p:nvSpPr>
        <p:spPr>
          <a:xfrm>
            <a:off x="1066876" y="2609737"/>
            <a:ext cx="10503961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I would start with a refresher on how to use Netbeans, Java, saving files, refactoring, etc..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At this point I will need to have the gr 12's start with 2 d arrays, (using web learning) while I teach the 11's datatypes in java.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Once the 12's are done with 2-d arrays, it should line up with the 11's having learned enough to start their first programs.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This is when I would have the 12's create some groups to manage!</a:t>
            </a:r>
          </a:p>
          <a:p>
            <a:pPr marL="457200" indent="-457200">
              <a:buFont typeface="Arial"/>
              <a:buChar char="•"/>
            </a:pPr>
            <a:r>
              <a:rPr lang="en-US" sz="2800">
                <a:cs typeface="Calibri"/>
              </a:rPr>
              <a:t>Each gr 12, would have 2-3 grade 11's to be a "group leader too"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8123163" cy="618503"/>
          </a:xfrm>
        </p:spPr>
        <p:txBody>
          <a:bodyPr>
            <a:normAutofit/>
          </a:bodyPr>
          <a:lstStyle/>
          <a:p>
            <a:r>
              <a:rPr lang="en-US" dirty="0"/>
              <a:t>My only challenges I see having</a:t>
            </a:r>
            <a:endParaRPr lang="en-US" dirty="0">
              <a:cs typeface="Calibri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18883" y="991549"/>
            <a:ext cx="10408067" cy="5327272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457200" indent="-457200">
              <a:buChar char="•"/>
            </a:pPr>
            <a:r>
              <a:rPr lang="en-US" cap="none" dirty="0">
                <a:solidFill>
                  <a:srgbClr val="009999"/>
                </a:solidFill>
                <a:cs typeface="Calibri"/>
              </a:rPr>
              <a:t>How do I cover the advanced programming ideas with the 12's while the 11's are learning.  I don't think the 12's can handle running a group and working on ADT's?</a:t>
            </a:r>
            <a:endParaRPr lang="en-US" b="0" cap="none" spc="200" dirty="0">
              <a:solidFill>
                <a:srgbClr val="009999"/>
              </a:solidFill>
              <a:cs typeface="Calibri"/>
            </a:endParaRPr>
          </a:p>
          <a:p>
            <a:pPr marL="457200" indent="-457200">
              <a:buChar char="•"/>
            </a:pPr>
            <a:r>
              <a:rPr lang="en-US" cap="none" dirty="0">
                <a:solidFill>
                  <a:srgbClr val="009999"/>
                </a:solidFill>
                <a:cs typeface="Calibri"/>
              </a:rPr>
              <a:t>What about the final </a:t>
            </a:r>
            <a:r>
              <a:rPr lang="en-US" cap="none" dirty="0" err="1">
                <a:solidFill>
                  <a:srgbClr val="009999"/>
                </a:solidFill>
                <a:cs typeface="Calibri"/>
              </a:rPr>
              <a:t>cpt</a:t>
            </a:r>
            <a:r>
              <a:rPr lang="en-US" cap="none" dirty="0">
                <a:solidFill>
                  <a:srgbClr val="009999"/>
                </a:solidFill>
                <a:cs typeface="Calibri"/>
              </a:rPr>
              <a:t> for the gr 12's.  Currently the 12's find a client and write software for them.  I am not sure how this would work in this model?</a:t>
            </a:r>
          </a:p>
          <a:p>
            <a:pPr marL="457200" indent="-457200">
              <a:buChar char="•"/>
            </a:pPr>
            <a:r>
              <a:rPr lang="en-US" cap="none" dirty="0">
                <a:solidFill>
                  <a:srgbClr val="009999"/>
                </a:solidFill>
                <a:cs typeface="Calibri"/>
              </a:rPr>
              <a:t>What happens if the gr 12's cannot handle the gr 11's in their group and this causes issues?</a:t>
            </a:r>
          </a:p>
          <a:p>
            <a:pPr marL="457200" indent="-457200">
              <a:buChar char="•"/>
            </a:pPr>
            <a:r>
              <a:rPr lang="en-US" cap="none" dirty="0">
                <a:solidFill>
                  <a:srgbClr val="009999"/>
                </a:solidFill>
                <a:cs typeface="Calibri"/>
              </a:rPr>
              <a:t>Any ideas??</a:t>
            </a:r>
          </a:p>
          <a:p>
            <a:pPr marL="457200" indent="-457200">
              <a:buChar char="•"/>
            </a:pPr>
            <a:endParaRPr lang="en-US" cap="none" dirty="0">
              <a:solidFill>
                <a:srgbClr val="009999"/>
              </a:solidFill>
              <a:cs typeface="Calibri"/>
            </a:endParaRPr>
          </a:p>
          <a:p>
            <a:pPr marL="608965" lvl="1">
              <a:buChar char="•"/>
            </a:pPr>
            <a:endParaRPr lang="en-US" cap="none">
              <a:solidFill>
                <a:srgbClr val="FFFFFF"/>
              </a:solidFill>
              <a:cs typeface="Calibri"/>
            </a:endParaRPr>
          </a:p>
          <a:p>
            <a:endParaRPr lang="en-US" cap="none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610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3405DE-4972-4CCB-803B-FD2F8AEE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3820285"/>
          </a:xfrm>
        </p:spPr>
        <p:txBody>
          <a:bodyPr>
            <a:normAutofit/>
          </a:bodyPr>
          <a:lstStyle/>
          <a:p>
            <a:r>
              <a:rPr lang="en-US" dirty="0"/>
              <a:t>Thanks for attending, if you want to stay in contact with me as this moves forward, please email me at: </a:t>
            </a:r>
            <a:br>
              <a:rPr lang="en-US" dirty="0"/>
            </a:br>
            <a:r>
              <a:rPr lang="en-US" dirty="0"/>
              <a:t>rceccato@hotmail.com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240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en-US"/>
              <a:t>An overview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908719"/>
            <a:ext cx="10360501" cy="5674643"/>
          </a:xfrm>
        </p:spPr>
        <p:txBody>
          <a:bodyPr>
            <a:normAutofit fontScale="92500" lnSpcReduction="10000"/>
          </a:bodyPr>
          <a:lstStyle/>
          <a:p>
            <a:r>
              <a:rPr lang="en-US" sz="3500"/>
              <a:t>Thanks for showing up and in full disclosure I have never taught a split class before, so I am not an expert!</a:t>
            </a:r>
          </a:p>
          <a:p>
            <a:r>
              <a:rPr lang="en-US" sz="3500"/>
              <a:t>My goal is to have a discussion with some ideas and hopefully to produce a solution/better idea of the challenges and how someone can teach a split course effectively.</a:t>
            </a:r>
          </a:p>
          <a:p>
            <a:r>
              <a:rPr lang="en-US" sz="3500"/>
              <a:t>My outline for this presentation</a:t>
            </a:r>
          </a:p>
          <a:p>
            <a:pPr lvl="1"/>
            <a:r>
              <a:rPr lang="en-US"/>
              <a:t>My rational for presenting this topic</a:t>
            </a:r>
          </a:p>
          <a:p>
            <a:pPr lvl="1"/>
            <a:r>
              <a:rPr lang="en-US"/>
              <a:t>I want to start off with strategies and best practices  from people who have done this before.</a:t>
            </a:r>
          </a:p>
          <a:p>
            <a:pPr lvl="1"/>
            <a:r>
              <a:rPr lang="en-US"/>
              <a:t>Look at the expectations in both courses and come together to find a way to integrate both creatures into one functional class</a:t>
            </a:r>
          </a:p>
          <a:p>
            <a:pPr lvl="1"/>
            <a:r>
              <a:rPr lang="en-US"/>
              <a:t>Generate some type of course outline/syllabus</a:t>
            </a:r>
          </a:p>
          <a:p>
            <a:pPr lvl="1"/>
            <a:r>
              <a:rPr lang="en-US"/>
              <a:t>Open for questions/best practices.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>
            <a:normAutofit/>
          </a:bodyPr>
          <a:lstStyle/>
          <a:p>
            <a:r>
              <a:rPr lang="en-US" sz="4400"/>
              <a:t>Rationale for doing this.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138AA1-2632-452B-B93C-D9251AAE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340768"/>
            <a:ext cx="10360501" cy="4823301"/>
          </a:xfrm>
        </p:spPr>
        <p:txBody>
          <a:bodyPr/>
          <a:lstStyle/>
          <a:p>
            <a:r>
              <a:rPr lang="en-US" sz="3200"/>
              <a:t>With the change in government and the mandated class size increase, many teachers are now in the situation where they are teaching a split class to keep their courses alive.</a:t>
            </a:r>
          </a:p>
          <a:p>
            <a:r>
              <a:rPr lang="en-US" sz="3200"/>
              <a:t>I was one of them!!</a:t>
            </a:r>
          </a:p>
          <a:p>
            <a:pPr marL="0" indent="0"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636169" cy="634083"/>
          </a:xfrm>
        </p:spPr>
        <p:txBody>
          <a:bodyPr>
            <a:normAutofit/>
          </a:bodyPr>
          <a:lstStyle/>
          <a:p>
            <a:r>
              <a:rPr lang="en-US"/>
              <a:t>What the experts say  (All quotes from fellow teachers)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853" y="1124744"/>
            <a:ext cx="10525532" cy="5256584"/>
          </a:xfrm>
        </p:spPr>
        <p:txBody>
          <a:bodyPr>
            <a:normAutofit lnSpcReduction="10000"/>
          </a:bodyPr>
          <a:lstStyle/>
          <a:p>
            <a:r>
              <a:rPr lang="en-US"/>
              <a:t>Incorporate both groups, into group projects.  The grade 12’s manage the grade 11’s.</a:t>
            </a:r>
          </a:p>
          <a:p>
            <a:r>
              <a:rPr lang="en-US"/>
              <a:t>Lecturing is pretty much non-existent. It's impossible to lecture one and leave the others on their own. They get frustrated when they have questions and I can't help but, as the Ontario Government wants, it teaches them resiliency!</a:t>
            </a:r>
          </a:p>
          <a:p>
            <a:r>
              <a:rPr lang="en-US"/>
              <a:t>I rely heavily on Google Classroom, my own website, and the website </a:t>
            </a:r>
            <a:r>
              <a:rPr lang="en-US" err="1"/>
              <a:t>Snakify</a:t>
            </a:r>
            <a:r>
              <a:rPr lang="en-US"/>
              <a:t>. I then roam the room answering questions and will offer mini-lectures to those that need a bit more hand holding.</a:t>
            </a:r>
          </a:p>
          <a:p>
            <a:r>
              <a:rPr lang="en-US"/>
              <a:t>I tend to have all material up on my google classroom so that student can go through it in order.  I tend to teach small lessons to my 11's and get the 12's to do a bit more independent reading. </a:t>
            </a:r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636169" cy="634083"/>
          </a:xfrm>
        </p:spPr>
        <p:txBody>
          <a:bodyPr>
            <a:normAutofit/>
          </a:bodyPr>
          <a:lstStyle/>
          <a:p>
            <a:r>
              <a:rPr lang="en-US"/>
              <a:t>What the experts say  (All quotes from fellow teachers)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853" y="1124744"/>
            <a:ext cx="10525532" cy="5256584"/>
          </a:xfrm>
        </p:spPr>
        <p:txBody>
          <a:bodyPr>
            <a:normAutofit/>
          </a:bodyPr>
          <a:lstStyle/>
          <a:p>
            <a:r>
              <a:rPr lang="en-US"/>
              <a:t>When the 11's are programming I sometimes give the 12's mini lessons based on where they are stuck.  </a:t>
            </a:r>
            <a:endParaRPr lang="en-CA"/>
          </a:p>
          <a:p>
            <a:r>
              <a:rPr lang="en-US"/>
              <a:t>Occasionally let eager grade 12's act as peer tutors to the 11's sometimes. </a:t>
            </a:r>
          </a:p>
          <a:p>
            <a:pPr fontAlgn="base"/>
            <a:r>
              <a:rPr lang="en-US"/>
              <a:t>Projects were the key, exploration/thinking activities focus for twelves.</a:t>
            </a:r>
          </a:p>
          <a:p>
            <a:pPr fontAlgn="base"/>
            <a:r>
              <a:rPr lang="en-US"/>
              <a:t>Made 12’s do research and teach results to 11s (how to do a loop in four diff languages)</a:t>
            </a:r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074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37" y="274637"/>
            <a:ext cx="10945216" cy="634083"/>
          </a:xfrm>
        </p:spPr>
        <p:txBody>
          <a:bodyPr>
            <a:noAutofit/>
          </a:bodyPr>
          <a:lstStyle/>
          <a:p>
            <a:r>
              <a:rPr lang="en-US" sz="3000"/>
              <a:t>Overall Expectations: </a:t>
            </a:r>
            <a:r>
              <a:rPr lang="en-CA" sz="3000"/>
              <a:t>Programming Concepts and Skills</a:t>
            </a:r>
            <a:endParaRPr lang="en-US" sz="3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124744"/>
            <a:ext cx="5078677" cy="5047456"/>
          </a:xfrm>
        </p:spPr>
        <p:txBody>
          <a:bodyPr>
            <a:normAutofit fontScale="92500" lnSpcReduction="20000"/>
          </a:bodyPr>
          <a:lstStyle/>
          <a:p>
            <a:r>
              <a:rPr lang="en-CA">
                <a:highlight>
                  <a:srgbClr val="FF0000"/>
                </a:highlight>
              </a:rPr>
              <a:t>A1. demonstrate the ability to use different data types</a:t>
            </a:r>
            <a:r>
              <a:rPr lang="en-CA"/>
              <a:t>, including one-dimensional arrays, in computer programs;</a:t>
            </a:r>
          </a:p>
          <a:p>
            <a:r>
              <a:rPr lang="en-CA"/>
              <a:t>A2. demonstrate the ability to use control structures and simple algorithms in computer programs;</a:t>
            </a:r>
          </a:p>
          <a:p>
            <a:r>
              <a:rPr lang="en-CA"/>
              <a:t>A3. demonstrate the ability to use subprograms within computer programs;</a:t>
            </a:r>
          </a:p>
          <a:p>
            <a:r>
              <a:rPr lang="en-CA">
                <a:highlight>
                  <a:srgbClr val="FF0000"/>
                </a:highlight>
              </a:rPr>
              <a:t>A4. use proper code maintenance techniques and conventions when creating computer programs.</a:t>
            </a:r>
            <a:endParaRPr lang="en-US">
              <a:highlight>
                <a:srgbClr val="FF0000"/>
              </a:highligh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9DC33-D970-49F5-957D-AB72550B7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1124744"/>
            <a:ext cx="5078677" cy="4694624"/>
          </a:xfrm>
        </p:spPr>
        <p:txBody>
          <a:bodyPr>
            <a:normAutofit fontScale="92500" lnSpcReduction="20000"/>
          </a:bodyPr>
          <a:lstStyle/>
          <a:p>
            <a:r>
              <a:rPr lang="en-CA">
                <a:highlight>
                  <a:srgbClr val="FF0000"/>
                </a:highlight>
              </a:rPr>
              <a:t>A1. demonstrate the ability to use different data types </a:t>
            </a:r>
            <a:r>
              <a:rPr lang="en-CA"/>
              <a:t>and expressions when creating computer programs;</a:t>
            </a:r>
          </a:p>
          <a:p>
            <a:r>
              <a:rPr lang="en-CA"/>
              <a:t>A2. describe and use modular programming concepts and principles in the creation of computer programs;</a:t>
            </a:r>
          </a:p>
          <a:p>
            <a:r>
              <a:rPr lang="en-CA"/>
              <a:t>A3. design and write algorithms and subprograms to solve a variety of problems;</a:t>
            </a:r>
          </a:p>
          <a:p>
            <a:r>
              <a:rPr lang="en-CA">
                <a:highlight>
                  <a:srgbClr val="FF0000"/>
                </a:highlight>
              </a:rPr>
              <a:t>A4. use proper code maintenance techniques when creating computer programs.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5AC02-0170-405C-8261-8319AB5ACA0E}"/>
              </a:ext>
            </a:extLst>
          </p:cNvPr>
          <p:cNvSpPr txBox="1"/>
          <p:nvPr/>
        </p:nvSpPr>
        <p:spPr>
          <a:xfrm>
            <a:off x="3813284" y="591059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2 matches in curriculum</a:t>
            </a:r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37" y="274637"/>
            <a:ext cx="10945216" cy="634083"/>
          </a:xfrm>
        </p:spPr>
        <p:txBody>
          <a:bodyPr>
            <a:noAutofit/>
          </a:bodyPr>
          <a:lstStyle/>
          <a:p>
            <a:r>
              <a:rPr lang="en-US"/>
              <a:t>Overall Expectations: </a:t>
            </a:r>
            <a:r>
              <a:rPr lang="en-CA"/>
              <a:t>Software Development</a:t>
            </a:r>
            <a:endParaRPr lang="en-US" sz="3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124744"/>
            <a:ext cx="5078677" cy="4680520"/>
          </a:xfrm>
        </p:spPr>
        <p:txBody>
          <a:bodyPr>
            <a:normAutofit lnSpcReduction="10000"/>
          </a:bodyPr>
          <a:lstStyle/>
          <a:p>
            <a:r>
              <a:rPr lang="en-CA"/>
              <a:t>B1. use a variety of problem-solving strategies to solve different types of problems;</a:t>
            </a:r>
          </a:p>
          <a:p>
            <a:r>
              <a:rPr lang="en-CA"/>
              <a:t>B2. design software solutions to meet a variety of challenges, using a set of standards;</a:t>
            </a:r>
          </a:p>
          <a:p>
            <a:r>
              <a:rPr lang="en-CA"/>
              <a:t>B3. design simple algorithms according to specifications;</a:t>
            </a:r>
          </a:p>
          <a:p>
            <a:r>
              <a:rPr lang="en-CA"/>
              <a:t>B4. </a:t>
            </a:r>
            <a:r>
              <a:rPr lang="en-CA">
                <a:highlight>
                  <a:srgbClr val="800080"/>
                </a:highlight>
              </a:rPr>
              <a:t>apply a software development life-cycle model to a software development project.</a:t>
            </a:r>
            <a:endParaRPr lang="en-US">
              <a:highlight>
                <a:srgbClr val="800080"/>
              </a:highligh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9DC33-D970-49F5-957D-AB72550B7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1124744"/>
            <a:ext cx="5078677" cy="4248472"/>
          </a:xfrm>
        </p:spPr>
        <p:txBody>
          <a:bodyPr>
            <a:normAutofit lnSpcReduction="10000"/>
          </a:bodyPr>
          <a:lstStyle/>
          <a:p>
            <a:r>
              <a:rPr lang="en-CA"/>
              <a:t>B1. </a:t>
            </a:r>
            <a:r>
              <a:rPr lang="en-CA">
                <a:highlight>
                  <a:srgbClr val="800080"/>
                </a:highlight>
              </a:rPr>
              <a:t>demonstrate the ability to manage the software development process effectively, through all of its stages – planning,  development, production, and closing;</a:t>
            </a:r>
          </a:p>
          <a:p>
            <a:r>
              <a:rPr lang="en-CA"/>
              <a:t>B2. apply standard project management techniques in the context of a student-managed team project.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BB6293-8245-4985-8C99-FECA31085AA8}"/>
              </a:ext>
            </a:extLst>
          </p:cNvPr>
          <p:cNvSpPr txBox="1"/>
          <p:nvPr/>
        </p:nvSpPr>
        <p:spPr>
          <a:xfrm>
            <a:off x="6382445" y="5373216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One match in curriculum</a:t>
            </a:r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37732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37" y="274638"/>
            <a:ext cx="10945216" cy="1066130"/>
          </a:xfrm>
        </p:spPr>
        <p:txBody>
          <a:bodyPr>
            <a:noAutofit/>
          </a:bodyPr>
          <a:lstStyle/>
          <a:p>
            <a:r>
              <a:rPr lang="en-US" sz="3200"/>
              <a:t>Overall Expectations: </a:t>
            </a:r>
            <a:r>
              <a:rPr lang="en-CA" sz="3200"/>
              <a:t>Computer Environments and Systems (11)</a:t>
            </a:r>
            <a:br>
              <a:rPr lang="en-CA" sz="3400"/>
            </a:br>
            <a:r>
              <a:rPr lang="en-US" sz="3200"/>
              <a:t>Overall Expectations: </a:t>
            </a:r>
            <a:r>
              <a:rPr lang="en-CA" sz="3200"/>
              <a:t>Designing Modular Programs (12)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556792"/>
            <a:ext cx="5078677" cy="4032448"/>
          </a:xfrm>
        </p:spPr>
        <p:txBody>
          <a:bodyPr>
            <a:normAutofit/>
          </a:bodyPr>
          <a:lstStyle/>
          <a:p>
            <a:r>
              <a:rPr lang="en-CA"/>
              <a:t>C1. relate the specifications of computer components to user requirements;</a:t>
            </a:r>
          </a:p>
          <a:p>
            <a:r>
              <a:rPr lang="en-CA"/>
              <a:t>C2. use appropriate file maintenance practices to organize and safeguard data;</a:t>
            </a:r>
          </a:p>
          <a:p>
            <a:r>
              <a:rPr lang="en-CA"/>
              <a:t>C3. demonstrate an understanding of the software development process.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9DC33-D970-49F5-957D-AB72550B7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6460" y="1628800"/>
            <a:ext cx="5078677" cy="2736304"/>
          </a:xfrm>
        </p:spPr>
        <p:txBody>
          <a:bodyPr>
            <a:normAutofit/>
          </a:bodyPr>
          <a:lstStyle/>
          <a:p>
            <a:r>
              <a:rPr lang="en-CA"/>
              <a:t>C1. demonstrate the ability to apply modular design concepts in computer programs;</a:t>
            </a:r>
          </a:p>
          <a:p>
            <a:r>
              <a:rPr lang="en-CA"/>
              <a:t>C2. analyse algorithms for their effectiveness in solving a problem.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D69BE-1FC7-43DA-B933-F8D009D081CD}"/>
              </a:ext>
            </a:extLst>
          </p:cNvPr>
          <p:cNvSpPr txBox="1"/>
          <p:nvPr/>
        </p:nvSpPr>
        <p:spPr>
          <a:xfrm>
            <a:off x="4366220" y="561566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No matches in curriculum</a:t>
            </a:r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394779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37" y="274637"/>
            <a:ext cx="10945216" cy="634083"/>
          </a:xfrm>
        </p:spPr>
        <p:txBody>
          <a:bodyPr>
            <a:noAutofit/>
          </a:bodyPr>
          <a:lstStyle/>
          <a:p>
            <a:r>
              <a:rPr lang="en-US"/>
              <a:t>Overall Expectations: </a:t>
            </a:r>
            <a:r>
              <a:rPr lang="en-CA"/>
              <a:t>Topics in Computer Science</a:t>
            </a:r>
            <a:endParaRPr lang="en-US" sz="30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124744"/>
            <a:ext cx="5078677" cy="3024336"/>
          </a:xfrm>
        </p:spPr>
        <p:txBody>
          <a:bodyPr>
            <a:normAutofit fontScale="85000" lnSpcReduction="20000"/>
          </a:bodyPr>
          <a:lstStyle/>
          <a:p>
            <a:r>
              <a:rPr lang="en-CA"/>
              <a:t>D1. describe policies on computer use that </a:t>
            </a:r>
            <a:r>
              <a:rPr lang="en-CA">
                <a:highlight>
                  <a:srgbClr val="5F6F0F"/>
                </a:highlight>
              </a:rPr>
              <a:t>promote environmental stewardship and sustainability;</a:t>
            </a:r>
          </a:p>
          <a:p>
            <a:r>
              <a:rPr lang="en-CA"/>
              <a:t>D2. demonstrate an understanding of emerging areas of computer science research;</a:t>
            </a:r>
          </a:p>
          <a:p>
            <a:r>
              <a:rPr lang="en-CA"/>
              <a:t>D3. describe postsecondary education and career prospects related to computer studies.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9DC33-D970-49F5-957D-AB72550B7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1124744"/>
            <a:ext cx="5078677" cy="4896544"/>
          </a:xfrm>
        </p:spPr>
        <p:txBody>
          <a:bodyPr>
            <a:normAutofit fontScale="85000" lnSpcReduction="20000"/>
          </a:bodyPr>
          <a:lstStyle/>
          <a:p>
            <a:r>
              <a:rPr lang="en-CA"/>
              <a:t>D1. assess </a:t>
            </a:r>
            <a:r>
              <a:rPr lang="en-CA">
                <a:highlight>
                  <a:srgbClr val="5F6F0F"/>
                </a:highlight>
              </a:rPr>
              <a:t>strategies and initiatives that promote environmental stewardship </a:t>
            </a:r>
            <a:r>
              <a:rPr lang="en-CA"/>
              <a:t>with respect to the use of computers and related technologies;</a:t>
            </a:r>
          </a:p>
          <a:p>
            <a:r>
              <a:rPr lang="en-CA"/>
              <a:t>D2. analyse ethical issues and propose strategies to encourage ethical practices related to the use of computers;</a:t>
            </a:r>
          </a:p>
          <a:p>
            <a:r>
              <a:rPr lang="en-CA"/>
              <a:t>D3. analyse the impact of emerging computer technologies on society and the economy;</a:t>
            </a:r>
          </a:p>
          <a:p>
            <a:r>
              <a:rPr lang="en-CA"/>
              <a:t>D4. research and report on different areas of research in computer science, and careers related to computer science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B09E0-8AED-465F-8C46-2ABD0E08F129}"/>
              </a:ext>
            </a:extLst>
          </p:cNvPr>
          <p:cNvSpPr txBox="1"/>
          <p:nvPr/>
        </p:nvSpPr>
        <p:spPr>
          <a:xfrm>
            <a:off x="1629916" y="4941168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One match in curriculum</a:t>
            </a:r>
            <a:endParaRPr lang="en-CA" sz="2800"/>
          </a:p>
        </p:txBody>
      </p:sp>
    </p:spTree>
    <p:extLst>
      <p:ext uri="{BB962C8B-B14F-4D97-AF65-F5344CB8AC3E}">
        <p14:creationId xmlns:p14="http://schemas.microsoft.com/office/powerpoint/2010/main" val="54321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4873beb7-5857-4685-be1f-d57550cc96cc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1021</Words>
  <Application>Microsoft Office PowerPoint</Application>
  <PresentationFormat>Custom</PresentationFormat>
  <Paragraphs>96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Arial,Sans-Serif</vt:lpstr>
      <vt:lpstr>Calibri</vt:lpstr>
      <vt:lpstr>Tech 16x9</vt:lpstr>
      <vt:lpstr>Dealing with split Classes</vt:lpstr>
      <vt:lpstr>An overview</vt:lpstr>
      <vt:lpstr>Rationale for doing this.</vt:lpstr>
      <vt:lpstr>What the experts say  (All quotes from fellow teachers)</vt:lpstr>
      <vt:lpstr>What the experts say  (All quotes from fellow teachers)</vt:lpstr>
      <vt:lpstr>Overall Expectations: Programming Concepts and Skills</vt:lpstr>
      <vt:lpstr>Overall Expectations: Software Development</vt:lpstr>
      <vt:lpstr>Overall Expectations: Computer Environments and Systems (11) Overall Expectations: Designing Modular Programs (12)</vt:lpstr>
      <vt:lpstr>Overall Expectations: Topics in Computer Science</vt:lpstr>
      <vt:lpstr>What to do?</vt:lpstr>
      <vt:lpstr>What I think I am going to try!</vt:lpstr>
      <vt:lpstr>PowerPoint Presentation</vt:lpstr>
      <vt:lpstr>My only challenges I see having</vt:lpstr>
      <vt:lpstr>Thanks for attending, if you want to stay in contact with me as this moves forward, please email me at:  rceccato@hotmail.com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Dealing with split Classes</dc:title>
  <dc:creator>Robert Ceccato</dc:creator>
  <cp:lastModifiedBy>Robert Ceccato</cp:lastModifiedBy>
  <cp:revision>1</cp:revision>
  <dcterms:created xsi:type="dcterms:W3CDTF">2019-08-11T21:43:06Z</dcterms:created>
  <dcterms:modified xsi:type="dcterms:W3CDTF">2019-08-11T21:45:29Z</dcterms:modified>
</cp:coreProperties>
</file>