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9" r:id="rId6"/>
    <p:sldId id="270" r:id="rId7"/>
    <p:sldId id="263" r:id="rId8"/>
    <p:sldId id="262" r:id="rId9"/>
    <p:sldId id="271" r:id="rId10"/>
    <p:sldId id="268" r:id="rId11"/>
    <p:sldId id="267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 autoAdjust="0"/>
    <p:restoredTop sz="94643" autoAdjust="0"/>
  </p:normalViewPr>
  <p:slideViewPr>
    <p:cSldViewPr snapToGrid="0" snapToObjects="1">
      <p:cViewPr>
        <p:scale>
          <a:sx n="120" d="100"/>
          <a:sy n="120" d="100"/>
        </p:scale>
        <p:origin x="-1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E8D8-63B2-1F4D-958C-00CBA2619705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8848D-7CE6-1844-BF7B-EC53866A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8848D-7CE6-1844-BF7B-EC53866A3A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8848D-7CE6-1844-BF7B-EC53866A3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8848D-7CE6-1844-BF7B-EC53866A3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Data is represented</a:t>
            </a:r>
            <a:br>
              <a:rPr lang="en-US" dirty="0" smtClean="0"/>
            </a:br>
            <a:r>
              <a:rPr lang="en-US" dirty="0" smtClean="0"/>
              <a:t>in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Sandy Graham</a:t>
            </a:r>
          </a:p>
          <a:p>
            <a:r>
              <a:rPr lang="en-US" dirty="0" smtClean="0"/>
              <a:t>University of Waterloo</a:t>
            </a:r>
          </a:p>
          <a:p>
            <a:r>
              <a:rPr lang="en-US" cap="none" dirty="0" err="1" smtClean="0"/>
              <a:t>sandy.graham@uwaterloo.ca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7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8500"/>
            <a:ext cx="10363826" cy="3822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result when you calculate 1.3 * 1.9?</a:t>
            </a:r>
          </a:p>
          <a:p>
            <a:r>
              <a:rPr lang="en-US" dirty="0" smtClean="0"/>
              <a:t>in mathematics</a:t>
            </a:r>
          </a:p>
          <a:p>
            <a:pPr lvl="1"/>
            <a:r>
              <a:rPr lang="en-US" dirty="0" smtClean="0"/>
              <a:t>rational numbers can be represented precisely in the form a/b, where b is not 0</a:t>
            </a:r>
          </a:p>
          <a:p>
            <a:pPr lvl="1"/>
            <a:r>
              <a:rPr lang="en-US" dirty="0" smtClean="0"/>
              <a:t>all rational numbers, written as decimal values, have a fixed number of digits after the decimal point or repeat a pattern</a:t>
            </a:r>
          </a:p>
          <a:p>
            <a:pPr lvl="1"/>
            <a:r>
              <a:rPr lang="en-US" dirty="0" smtClean="0"/>
              <a:t>1.3 in binary is </a:t>
            </a:r>
            <a:r>
              <a:rPr lang="is-IS" dirty="0" smtClean="0"/>
              <a:t>1.010011001100110011001100110011 ...</a:t>
            </a:r>
          </a:p>
          <a:p>
            <a:pPr lvl="1"/>
            <a:r>
              <a:rPr lang="is-IS" dirty="0" smtClean="0"/>
              <a:t>1.9 in binary is </a:t>
            </a:r>
            <a:r>
              <a:rPr lang="cs-CZ" dirty="0" smtClean="0"/>
              <a:t>1.11100110011001100 ... </a:t>
            </a:r>
          </a:p>
          <a:p>
            <a:r>
              <a:rPr lang="cs-CZ" dirty="0" smtClean="0"/>
              <a:t>a </a:t>
            </a:r>
            <a:r>
              <a:rPr lang="cs-CZ" dirty="0" err="1" smtClean="0"/>
              <a:t>computer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a </a:t>
            </a:r>
            <a:r>
              <a:rPr lang="cs-CZ" dirty="0" err="1" smtClean="0"/>
              <a:t>finite</a:t>
            </a:r>
            <a:r>
              <a:rPr lang="cs-CZ" dirty="0" smtClean="0"/>
              <a:t> </a:t>
            </a:r>
            <a:r>
              <a:rPr lang="cs-CZ" dirty="0" err="1" smtClean="0"/>
              <a:t>machine</a:t>
            </a:r>
            <a:endParaRPr lang="cs-CZ" dirty="0" smtClean="0"/>
          </a:p>
          <a:p>
            <a:pPr lvl="1"/>
            <a:r>
              <a:rPr lang="cs-CZ" dirty="0" err="1" smtClean="0"/>
              <a:t>repeating</a:t>
            </a:r>
            <a:r>
              <a:rPr lang="cs-CZ" dirty="0" smtClean="0"/>
              <a:t> </a:t>
            </a:r>
            <a:r>
              <a:rPr lang="cs-CZ" dirty="0" err="1" smtClean="0"/>
              <a:t>digits</a:t>
            </a:r>
            <a:r>
              <a:rPr lang="cs-CZ" dirty="0" smtClean="0"/>
              <a:t> </a:t>
            </a:r>
            <a:r>
              <a:rPr lang="cs-CZ" dirty="0" err="1" smtClean="0"/>
              <a:t>representing</a:t>
            </a:r>
            <a:r>
              <a:rPr lang="cs-CZ" dirty="0" smtClean="0"/>
              <a:t> </a:t>
            </a:r>
            <a:r>
              <a:rPr lang="cs-CZ" dirty="0" err="1" smtClean="0"/>
              <a:t>fractions</a:t>
            </a:r>
            <a:r>
              <a:rPr lang="cs-CZ" dirty="0" smtClean="0"/>
              <a:t> </a:t>
            </a:r>
            <a:r>
              <a:rPr lang="cs-CZ" dirty="0" err="1" smtClean="0"/>
              <a:t>will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truncated</a:t>
            </a:r>
            <a:endParaRPr lang="cs-CZ" dirty="0" smtClean="0"/>
          </a:p>
          <a:p>
            <a:pPr lvl="1"/>
            <a:r>
              <a:rPr lang="cs-CZ" dirty="0" err="1" smtClean="0"/>
              <a:t>some</a:t>
            </a:r>
            <a:r>
              <a:rPr lang="cs-CZ" dirty="0" smtClean="0"/>
              <a:t> </a:t>
            </a:r>
            <a:r>
              <a:rPr lang="cs-CZ" dirty="0" err="1" smtClean="0"/>
              <a:t>programming</a:t>
            </a:r>
            <a:r>
              <a:rPr lang="cs-CZ" dirty="0" smtClean="0"/>
              <a:t> </a:t>
            </a:r>
            <a:r>
              <a:rPr lang="cs-CZ" dirty="0" err="1" smtClean="0"/>
              <a:t>languages</a:t>
            </a:r>
            <a:r>
              <a:rPr lang="cs-CZ" dirty="0" smtClean="0"/>
              <a:t> (</a:t>
            </a:r>
            <a:r>
              <a:rPr lang="cs-CZ" dirty="0" err="1" smtClean="0"/>
              <a:t>maple</a:t>
            </a:r>
            <a:r>
              <a:rPr lang="cs-CZ" dirty="0" smtClean="0"/>
              <a:t>, </a:t>
            </a:r>
            <a:r>
              <a:rPr lang="cs-CZ" dirty="0" err="1" smtClean="0"/>
              <a:t>scheme</a:t>
            </a:r>
            <a:r>
              <a:rPr lang="cs-CZ" dirty="0" smtClean="0"/>
              <a:t>) </a:t>
            </a:r>
            <a:r>
              <a:rPr lang="cs-CZ" dirty="0" err="1" smtClean="0"/>
              <a:t>may</a:t>
            </a:r>
            <a:r>
              <a:rPr lang="cs-CZ" dirty="0" smtClean="0"/>
              <a:t> </a:t>
            </a:r>
            <a:r>
              <a:rPr lang="cs-CZ" dirty="0" err="1" smtClean="0"/>
              <a:t>manage</a:t>
            </a:r>
            <a:r>
              <a:rPr lang="cs-CZ" dirty="0" smtClean="0"/>
              <a:t> non-</a:t>
            </a:r>
            <a:r>
              <a:rPr lang="cs-CZ" dirty="0" err="1" smtClean="0"/>
              <a:t>integers</a:t>
            </a:r>
            <a:r>
              <a:rPr lang="cs-CZ" dirty="0" smtClean="0"/>
              <a:t> as </a:t>
            </a:r>
            <a:r>
              <a:rPr lang="cs-CZ" dirty="0" err="1" smtClean="0"/>
              <a:t>fractions</a:t>
            </a:r>
            <a:endParaRPr lang="cs-CZ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non-integer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832"/>
            <a:ext cx="10114058" cy="36533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assign some fixed number of bits to represent the integer part, and some number of bits to represent the fraction part</a:t>
            </a:r>
          </a:p>
          <a:p>
            <a:r>
              <a:rPr lang="en-US" dirty="0" smtClean="0"/>
              <a:t>alternative: floating point (like scientific notation)</a:t>
            </a:r>
          </a:p>
          <a:p>
            <a:pPr lvl="1"/>
            <a:r>
              <a:rPr lang="en-US" dirty="0" smtClean="0"/>
              <a:t>one bit represents the sign</a:t>
            </a:r>
          </a:p>
          <a:p>
            <a:pPr lvl="1"/>
            <a:r>
              <a:rPr lang="en-US" dirty="0" smtClean="0"/>
              <a:t>assign a fixed number of bits to represent the exponent</a:t>
            </a:r>
          </a:p>
          <a:p>
            <a:pPr lvl="1"/>
            <a:r>
              <a:rPr lang="en-US" dirty="0" smtClean="0"/>
              <a:t>assign a fixed number of bits to represent the fraction part</a:t>
            </a:r>
          </a:p>
          <a:p>
            <a:pPr lvl="1"/>
            <a:r>
              <a:rPr lang="en-US" dirty="0" smtClean="0"/>
              <a:t>do not waste a bit for the integer part since it will 1 for all values except 0</a:t>
            </a:r>
          </a:p>
          <a:p>
            <a:pPr lvl="1"/>
            <a:r>
              <a:rPr lang="en-US" dirty="0" smtClean="0"/>
              <a:t>requires special cases for 0 and infinity</a:t>
            </a:r>
          </a:p>
          <a:p>
            <a:r>
              <a:rPr lang="en-US" dirty="0" smtClean="0"/>
              <a:t> advantage</a:t>
            </a:r>
          </a:p>
          <a:p>
            <a:pPr lvl="1"/>
            <a:r>
              <a:rPr lang="en-US" dirty="0" smtClean="0"/>
              <a:t>larger range of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25223"/>
          </a:xfrm>
        </p:spPr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73619"/>
            <a:ext cx="10363826" cy="4625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Specify the number of bits for the fraction and the exponent as well as a bias</a:t>
            </a:r>
          </a:p>
          <a:p>
            <a:pPr lvl="1"/>
            <a:r>
              <a:rPr lang="en-US" dirty="0" smtClean="0"/>
              <a:t>The bias is subtracted from the exponent </a:t>
            </a:r>
            <a:r>
              <a:rPr lang="en-US" dirty="0" smtClean="0">
                <a:sym typeface="Wingdings"/>
              </a:rPr>
              <a:t> </a:t>
            </a:r>
          </a:p>
          <a:p>
            <a:pPr lvl="1"/>
            <a:r>
              <a:rPr lang="en-US" dirty="0" smtClean="0">
                <a:sym typeface="Wingdings"/>
              </a:rPr>
              <a:t>Bias allows the exponent to be positive or negative</a:t>
            </a:r>
          </a:p>
          <a:p>
            <a:r>
              <a:rPr lang="en-US" dirty="0" smtClean="0">
                <a:sym typeface="Wingdings"/>
              </a:rPr>
              <a:t>Special cases</a:t>
            </a:r>
          </a:p>
          <a:p>
            <a:pPr lvl="1"/>
            <a:r>
              <a:rPr lang="en-US" dirty="0" smtClean="0">
                <a:sym typeface="Wingdings"/>
              </a:rPr>
              <a:t>Zero  all exponent and fraction bits are 0</a:t>
            </a:r>
            <a:r>
              <a:rPr lang="en-US" dirty="0">
                <a:sym typeface="Wingdings"/>
              </a:rPr>
              <a:t>.</a:t>
            </a:r>
            <a:r>
              <a:rPr lang="en-US" dirty="0" smtClean="0">
                <a:sym typeface="Wingdings"/>
              </a:rPr>
              <a:t> there are two zeros (positive &amp; negative)</a:t>
            </a:r>
          </a:p>
          <a:p>
            <a:pPr lvl="1"/>
            <a:r>
              <a:rPr lang="en-US" dirty="0" smtClean="0">
                <a:sym typeface="Wingdings"/>
              </a:rPr>
              <a:t>Infinity  all exponent bits are 1, all fraction bits are 0</a:t>
            </a:r>
          </a:p>
          <a:p>
            <a:pPr lvl="1"/>
            <a:r>
              <a:rPr lang="en-US" cap="none" dirty="0" err="1" smtClean="0">
                <a:sym typeface="Wingdings"/>
              </a:rPr>
              <a:t>NaN</a:t>
            </a:r>
            <a:r>
              <a:rPr lang="en-US" cap="none" dirty="0" smtClean="0">
                <a:sym typeface="Wingdings"/>
              </a:rPr>
              <a:t>   </a:t>
            </a:r>
            <a:r>
              <a:rPr lang="en-US" dirty="0" smtClean="0">
                <a:sym typeface="Wingdings"/>
              </a:rPr>
              <a:t>all exponent bits are 1, at least one fraction bit is not 0. e.g. 0/0</a:t>
            </a:r>
          </a:p>
          <a:p>
            <a:r>
              <a:rPr lang="en-US" dirty="0" smtClean="0">
                <a:sym typeface="Wingdings"/>
              </a:rPr>
              <a:t>Normal number interpretation: (-1)</a:t>
            </a:r>
            <a:r>
              <a:rPr lang="en-US" baseline="30000" dirty="0" smtClean="0">
                <a:sym typeface="Wingdings"/>
              </a:rPr>
              <a:t>sign</a:t>
            </a:r>
            <a:r>
              <a:rPr lang="en-US" dirty="0" smtClean="0">
                <a:sym typeface="Wingdings"/>
              </a:rPr>
              <a:t>*(1 + fraction)*2</a:t>
            </a:r>
            <a:r>
              <a:rPr lang="en-US" baseline="30000" dirty="0">
                <a:sym typeface="Wingdings"/>
              </a:rPr>
              <a:t>(</a:t>
            </a:r>
            <a:r>
              <a:rPr lang="en-US" baseline="30000" dirty="0" smtClean="0">
                <a:sym typeface="Wingdings"/>
              </a:rPr>
              <a:t>exponent </a:t>
            </a:r>
            <a:r>
              <a:rPr lang="mr-IN" baseline="30000" dirty="0" smtClean="0">
                <a:sym typeface="Wingdings"/>
              </a:rPr>
              <a:t>–</a:t>
            </a:r>
            <a:r>
              <a:rPr lang="en-US" baseline="30000" dirty="0" smtClean="0">
                <a:sym typeface="Wingdings"/>
              </a:rPr>
              <a:t> bias)</a:t>
            </a:r>
          </a:p>
          <a:p>
            <a:pPr lvl="1"/>
            <a:r>
              <a:rPr lang="en-US" dirty="0" smtClean="0">
                <a:sym typeface="Wingdings"/>
              </a:rPr>
              <a:t>E.g. 8-bit numbers, 3-bit exponent, 4 bit fraction, bias is 3</a:t>
            </a:r>
          </a:p>
          <a:p>
            <a:pPr lvl="1"/>
            <a:r>
              <a:rPr lang="en-US" dirty="0" smtClean="0">
                <a:sym typeface="Wingdings"/>
              </a:rPr>
              <a:t>11010010 = (-1)</a:t>
            </a:r>
            <a:r>
              <a:rPr lang="en-US" baseline="30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 * 1.0010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* 2</a:t>
            </a:r>
            <a:r>
              <a:rPr lang="en-US" baseline="30000" dirty="0" smtClean="0">
                <a:sym typeface="Wingdings"/>
              </a:rPr>
              <a:t>(5-3)</a:t>
            </a:r>
            <a:r>
              <a:rPr lang="en-US" dirty="0" smtClean="0">
                <a:sym typeface="Wingdings"/>
              </a:rPr>
              <a:t> = (-1) * 1.0010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* 2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= -100.1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= -5.5</a:t>
            </a:r>
          </a:p>
          <a:p>
            <a:pPr lvl="1"/>
            <a:r>
              <a:rPr lang="en-US" dirty="0" smtClean="0">
                <a:sym typeface="Wingdings"/>
              </a:rPr>
              <a:t>Gaps in the numbers that can be represented precisely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IEE standards</a:t>
            </a:r>
          </a:p>
          <a:p>
            <a:pPr lvl="1"/>
            <a:r>
              <a:rPr lang="en-US" dirty="0" smtClean="0"/>
              <a:t>Single precision, 32-bits, 8-bit exponent, 23-bit fraction, bias is 127</a:t>
            </a:r>
          </a:p>
          <a:p>
            <a:pPr lvl="1"/>
            <a:r>
              <a:rPr lang="en-US" dirty="0" smtClean="0"/>
              <a:t>Double precision</a:t>
            </a:r>
            <a:r>
              <a:rPr lang="en-US" dirty="0"/>
              <a:t>, </a:t>
            </a:r>
            <a:r>
              <a:rPr lang="en-US" dirty="0" smtClean="0"/>
              <a:t>64-bits</a:t>
            </a:r>
            <a:r>
              <a:rPr lang="en-US" dirty="0"/>
              <a:t>, </a:t>
            </a:r>
            <a:r>
              <a:rPr lang="en-US" dirty="0" smtClean="0"/>
              <a:t>11-bit </a:t>
            </a:r>
            <a:r>
              <a:rPr lang="en-US" dirty="0"/>
              <a:t>exponent, </a:t>
            </a:r>
            <a:r>
              <a:rPr lang="en-US" dirty="0" smtClean="0"/>
              <a:t> 52-bit </a:t>
            </a:r>
            <a:r>
              <a:rPr lang="en-US" dirty="0"/>
              <a:t>fraction, bias is </a:t>
            </a:r>
            <a:r>
              <a:rPr lang="en-US" dirty="0" smtClean="0"/>
              <a:t>1023</a:t>
            </a:r>
            <a:endParaRPr lang="en-US" dirty="0"/>
          </a:p>
          <a:p>
            <a:pPr lvl="1"/>
            <a:r>
              <a:rPr lang="en-US" dirty="0" smtClean="0"/>
              <a:t>Quadruple precision</a:t>
            </a:r>
            <a:r>
              <a:rPr lang="en-US" dirty="0"/>
              <a:t>, </a:t>
            </a:r>
            <a:r>
              <a:rPr lang="en-US" dirty="0" smtClean="0"/>
              <a:t>128-bits</a:t>
            </a:r>
            <a:r>
              <a:rPr lang="en-US" dirty="0"/>
              <a:t>, </a:t>
            </a:r>
            <a:r>
              <a:rPr lang="en-US" dirty="0" smtClean="0"/>
              <a:t>15-bit </a:t>
            </a:r>
            <a:r>
              <a:rPr lang="en-US" dirty="0"/>
              <a:t>exponent, </a:t>
            </a:r>
            <a:r>
              <a:rPr lang="en-US" dirty="0" smtClean="0"/>
              <a:t>112-bit </a:t>
            </a:r>
            <a:r>
              <a:rPr lang="en-US" dirty="0"/>
              <a:t>fraction, bias is </a:t>
            </a:r>
            <a:r>
              <a:rPr lang="en-US" dirty="0" smtClean="0"/>
              <a:t>16383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0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26086"/>
            <a:ext cx="3935688" cy="1706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process</a:t>
            </a:r>
            <a:br>
              <a:rPr lang="en-US" dirty="0" smtClean="0"/>
            </a:br>
            <a:r>
              <a:rPr lang="en-US" dirty="0" smtClean="0"/>
              <a:t>in memory</a:t>
            </a:r>
            <a:br>
              <a:rPr lang="en-US" dirty="0" smtClean="0"/>
            </a:br>
            <a:r>
              <a:rPr lang="en-US" dirty="0" smtClean="0"/>
              <a:t>(32-bit machine)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machine code instructions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small set of word-size codes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simple conversion from assembly code to machine code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from the point of view of the process, the first instruction is at address location 0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instructions, memory addresses, and data are all 32-bit sequences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6215711"/>
              </p:ext>
            </p:extLst>
          </p:nvPr>
        </p:nvGraphicFramePr>
        <p:xfrm>
          <a:off x="4849463" y="662520"/>
          <a:ext cx="6649128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376"/>
                <a:gridCol w="2216376"/>
                <a:gridCol w="2216376"/>
              </a:tblGrid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Address  (Hex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FF..FF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 </a:t>
                      </a:r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pointer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>
                          <a:latin typeface="Courier New"/>
                          <a:cs typeface="Courier New"/>
                        </a:rPr>
                        <a:t>…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10 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C 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8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4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5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sequence of bits </a:t>
            </a:r>
            <a:br>
              <a:rPr lang="en-US" dirty="0" smtClean="0"/>
            </a:br>
            <a:r>
              <a:rPr lang="en-US" dirty="0" smtClean="0"/>
              <a:t>mean in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08216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01001101000110101111011010010011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149" y="360165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Answer: We cannot know without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82750" y="1905000"/>
            <a:ext cx="9683750" cy="409575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bit</a:t>
            </a:r>
          </a:p>
          <a:p>
            <a:pPr lvl="1"/>
            <a:r>
              <a:rPr lang="en-US" dirty="0" smtClean="0"/>
              <a:t>a 0 or a 1</a:t>
            </a:r>
          </a:p>
          <a:p>
            <a:r>
              <a:rPr lang="en-US" sz="2800" dirty="0" smtClean="0"/>
              <a:t>Byte</a:t>
            </a:r>
          </a:p>
          <a:p>
            <a:pPr lvl="1"/>
            <a:r>
              <a:rPr lang="en-US" dirty="0" smtClean="0"/>
              <a:t>8 bits</a:t>
            </a:r>
          </a:p>
          <a:p>
            <a:pPr lvl="1"/>
            <a:r>
              <a:rPr lang="en-US" dirty="0" smtClean="0"/>
              <a:t>memory addresses identify the location of a particular byte in RAM</a:t>
            </a:r>
          </a:p>
          <a:p>
            <a:r>
              <a:rPr lang="en-US" sz="2800" dirty="0" smtClean="0"/>
              <a:t>Word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word size of a machine describes the number of bits that are processed together</a:t>
            </a:r>
          </a:p>
          <a:p>
            <a:pPr lvl="1"/>
            <a:r>
              <a:rPr lang="en-US" dirty="0"/>
              <a:t>usually 32 or 64 bits</a:t>
            </a:r>
          </a:p>
          <a:p>
            <a:pPr lvl="1"/>
            <a:r>
              <a:rPr lang="en-US" dirty="0" smtClean="0"/>
              <a:t>program instructions, program data, and address locations are word size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0795"/>
          </a:xfrm>
        </p:spPr>
        <p:txBody>
          <a:bodyPr/>
          <a:lstStyle/>
          <a:p>
            <a:r>
              <a:rPr lang="en-US" dirty="0" smtClean="0"/>
              <a:t>Non-negative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74334" y="2062716"/>
            <a:ext cx="8043333" cy="28601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a mathematics perspective</a:t>
            </a:r>
          </a:p>
          <a:p>
            <a:pPr lvl="1"/>
            <a:r>
              <a:rPr lang="en-US" dirty="0" smtClean="0"/>
              <a:t>Numbers can be represented in many different bases</a:t>
            </a:r>
          </a:p>
          <a:p>
            <a:pPr lvl="1"/>
            <a:r>
              <a:rPr lang="en-US" dirty="0" smtClean="0"/>
              <a:t>89</a:t>
            </a:r>
            <a:r>
              <a:rPr lang="en-US" baseline="-25000" dirty="0" smtClean="0"/>
              <a:t>10</a:t>
            </a:r>
            <a:r>
              <a:rPr lang="en-US" dirty="0" smtClean="0"/>
              <a:t> = 324</a:t>
            </a:r>
            <a:r>
              <a:rPr lang="en-US" baseline="-25000" dirty="0" smtClean="0"/>
              <a:t>5</a:t>
            </a:r>
            <a:r>
              <a:rPr lang="en-US" dirty="0" smtClean="0"/>
              <a:t> = </a:t>
            </a:r>
            <a:r>
              <a:rPr lang="fi-FI" dirty="0" smtClean="0"/>
              <a:t>1011001</a:t>
            </a:r>
            <a:r>
              <a:rPr lang="fi-FI" baseline="-25000" dirty="0" smtClean="0"/>
              <a:t>2</a:t>
            </a:r>
            <a:r>
              <a:rPr lang="fi-FI" dirty="0" smtClean="0"/>
              <a:t> = 59</a:t>
            </a:r>
            <a:r>
              <a:rPr lang="fi-FI" baseline="-25000" dirty="0" smtClean="0"/>
              <a:t>16</a:t>
            </a:r>
          </a:p>
          <a:p>
            <a:pPr lvl="1"/>
            <a:r>
              <a:rPr lang="fi-FI" dirty="0" err="1" smtClean="0"/>
              <a:t>All</a:t>
            </a:r>
            <a:r>
              <a:rPr lang="fi-FI" dirty="0" smtClean="0"/>
              <a:t> of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represent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inherent</a:t>
            </a:r>
            <a:r>
              <a:rPr lang="fi-FI" dirty="0" smtClean="0"/>
              <a:t> </a:t>
            </a:r>
            <a:r>
              <a:rPr lang="fi-FI" dirty="0" err="1" smtClean="0"/>
              <a:t>quantity</a:t>
            </a:r>
            <a:endParaRPr lang="fi-FI" dirty="0" smtClean="0"/>
          </a:p>
          <a:p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easy</a:t>
            </a:r>
            <a:r>
              <a:rPr lang="fi-FI" dirty="0" smtClean="0"/>
              <a:t> </a:t>
            </a:r>
            <a:r>
              <a:rPr lang="fi-FI" dirty="0" err="1" smtClean="0"/>
              <a:t>conversions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base-2 to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base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is a </a:t>
            </a:r>
            <a:r>
              <a:rPr lang="fi-FI" dirty="0" err="1" smtClean="0"/>
              <a:t>power</a:t>
            </a:r>
            <a:r>
              <a:rPr lang="fi-FI" dirty="0" smtClean="0"/>
              <a:t> of 2</a:t>
            </a:r>
          </a:p>
          <a:p>
            <a:pPr lvl="1"/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converting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base-2 (</a:t>
            </a:r>
            <a:r>
              <a:rPr lang="fi-FI" dirty="0" err="1" smtClean="0"/>
              <a:t>binary</a:t>
            </a:r>
            <a:r>
              <a:rPr lang="fi-FI" dirty="0" smtClean="0"/>
              <a:t>) and base-16 (</a:t>
            </a:r>
            <a:r>
              <a:rPr lang="fi-FI" dirty="0" err="1" smtClean="0"/>
              <a:t>hexadecimal</a:t>
            </a:r>
            <a:r>
              <a:rPr lang="fi-FI" dirty="0" smtClean="0"/>
              <a:t>) is a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lookup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binary to hexadecimal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8181"/>
              </p:ext>
            </p:extLst>
          </p:nvPr>
        </p:nvGraphicFramePr>
        <p:xfrm>
          <a:off x="1523687" y="1889245"/>
          <a:ext cx="9144000" cy="192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44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014" y="4465674"/>
            <a:ext cx="6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0100110100011010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70251" y="4537904"/>
            <a:ext cx="1127051" cy="1227987"/>
            <a:chOff x="3870251" y="4537904"/>
            <a:chExt cx="1127051" cy="1227987"/>
          </a:xfrm>
        </p:grpSpPr>
        <p:sp>
          <p:nvSpPr>
            <p:cNvPr id="6" name="Frame 5"/>
            <p:cNvSpPr/>
            <p:nvPr/>
          </p:nvSpPr>
          <p:spPr>
            <a:xfrm>
              <a:off x="3870251" y="4537904"/>
              <a:ext cx="1127051" cy="50810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413" y="5181116"/>
              <a:ext cx="1020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sp>
        <p:nvSpPr>
          <p:cNvPr id="10" name="Frame 9"/>
          <p:cNvSpPr/>
          <p:nvPr/>
        </p:nvSpPr>
        <p:spPr>
          <a:xfrm>
            <a:off x="4997302" y="4537904"/>
            <a:ext cx="1127051" cy="508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095687" y="4537904"/>
            <a:ext cx="1127051" cy="508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194072" y="4537904"/>
            <a:ext cx="1127051" cy="508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464" y="5181116"/>
            <a:ext cx="102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8849" y="5200147"/>
            <a:ext cx="102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2738" y="5175815"/>
            <a:ext cx="102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non-numeric data</a:t>
            </a:r>
            <a:br>
              <a:rPr lang="en-US" dirty="0" smtClean="0"/>
            </a:br>
            <a:r>
              <a:rPr lang="en-US" dirty="0" smtClean="0"/>
              <a:t>to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6017998" cy="3424107"/>
          </a:xfrm>
        </p:spPr>
        <p:txBody>
          <a:bodyPr/>
          <a:lstStyle/>
          <a:p>
            <a:r>
              <a:rPr lang="en-US" dirty="0" smtClean="0"/>
              <a:t>If the information can be represented as a non-negative integer, or a collection of integers, it is relatively simple to represent that data with a sequence of bits</a:t>
            </a:r>
          </a:p>
          <a:p>
            <a:r>
              <a:rPr lang="en-US" dirty="0" smtClean="0"/>
              <a:t>text-based data – assign codes to characters</a:t>
            </a:r>
          </a:p>
          <a:p>
            <a:pPr lvl="1"/>
            <a:r>
              <a:rPr lang="en-US" dirty="0" smtClean="0"/>
              <a:t>ASCII (128 character codes </a:t>
            </a:r>
            <a:r>
              <a:rPr lang="en-US" dirty="0" smtClean="0">
                <a:sym typeface="Wingdings"/>
              </a:rPr>
              <a:t> 1 byte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Unicode (over 100 000 character codes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2, 4, or 8 bytes depending on the format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26" y="2103967"/>
            <a:ext cx="2437608" cy="1843616"/>
          </a:xfrm>
          <a:prstGeom prst="rect">
            <a:avLst/>
          </a:prstGeom>
        </p:spPr>
      </p:pic>
      <p:pic>
        <p:nvPicPr>
          <p:cNvPr id="1026" name="Picture 2" descr="mage result for sound wav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71" y="4282332"/>
            <a:ext cx="4106646" cy="16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2069"/>
          </a:xfrm>
        </p:spPr>
        <p:txBody>
          <a:bodyPr/>
          <a:lstStyle/>
          <a:p>
            <a:r>
              <a:rPr lang="en-US" dirty="0" smtClean="0"/>
              <a:t>Try this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5999" y="1420586"/>
            <a:ext cx="8278587" cy="4735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("%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", &amp;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("%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", &amp;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("%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cap="none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cap="none" dirty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cap="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cap="none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cap="none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What is the result when </a:t>
            </a:r>
            <a:r>
              <a:rPr lang="en-US" cap="none" dirty="0">
                <a:latin typeface="Courier New" charset="0"/>
                <a:ea typeface="Courier New" charset="0"/>
                <a:cs typeface="Courier New" charset="0"/>
              </a:rPr>
              <a:t>a = 99999999</a:t>
            </a:r>
            <a:r>
              <a:rPr lang="en-US" dirty="0"/>
              <a:t> and </a:t>
            </a:r>
            <a:r>
              <a:rPr lang="en-US" cap="none" dirty="0">
                <a:latin typeface="Courier New" charset="0"/>
                <a:ea typeface="Courier New" charset="0"/>
                <a:cs typeface="Courier New" charset="0"/>
              </a:rPr>
              <a:t>b = 11111111</a:t>
            </a:r>
            <a:r>
              <a:rPr lang="en-US" dirty="0" smtClean="0"/>
              <a:t>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result when </a:t>
            </a:r>
            <a:r>
              <a:rPr lang="en-US" cap="none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>9999999999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cap="none" dirty="0">
                <a:latin typeface="Courier New" charset="0"/>
                <a:ea typeface="Courier New" charset="0"/>
                <a:cs typeface="Courier New" charset="0"/>
              </a:rPr>
              <a:t>b = </a:t>
            </a:r>
            <a:r>
              <a:rPr lang="en-US" cap="none" dirty="0" smtClean="0">
                <a:latin typeface="Courier New" charset="0"/>
                <a:ea typeface="Courier New" charset="0"/>
                <a:cs typeface="Courier New" charset="0"/>
              </a:rPr>
              <a:t>1111111111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finite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009554"/>
            <a:ext cx="10218515" cy="43593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 the machine code level, integers are represented by a fixed number of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If a calculation results in an integer that is larger than what can be represented with the given number of bits, this will cause an overflow</a:t>
            </a:r>
          </a:p>
          <a:p>
            <a:pPr lvl="1"/>
            <a:r>
              <a:rPr lang="en-US" dirty="0" err="1" smtClean="0"/>
              <a:t>Reconginze</a:t>
            </a:r>
            <a:r>
              <a:rPr lang="en-US" dirty="0" smtClean="0"/>
              <a:t> An overflow when a positive result is expected, but a negative integer appears and vice versa</a:t>
            </a:r>
            <a:endParaRPr lang="en-US" dirty="0" smtClean="0"/>
          </a:p>
          <a:p>
            <a:pPr lvl="1"/>
            <a:r>
              <a:rPr lang="en-US" dirty="0" smtClean="0"/>
              <a:t>some programming languages (e.g. Python,  </a:t>
            </a:r>
            <a:r>
              <a:rPr lang="en-US" cap="none" dirty="0" err="1" smtClean="0">
                <a:latin typeface="Courier New"/>
                <a:cs typeface="Courier New"/>
              </a:rPr>
              <a:t>BigInteger</a:t>
            </a:r>
            <a:r>
              <a:rPr lang="en-US" dirty="0" smtClean="0"/>
              <a:t> in Java) appear to handle larger integers. this is a language feature, not an internal representation.</a:t>
            </a:r>
          </a:p>
          <a:p>
            <a:r>
              <a:rPr lang="en-US" dirty="0" smtClean="0"/>
              <a:t>how can negative integers be represented?</a:t>
            </a:r>
          </a:p>
          <a:p>
            <a:pPr lvl="1"/>
            <a:r>
              <a:rPr lang="en-US" dirty="0" smtClean="0"/>
              <a:t>intuitively: assign one bit to represent the sign of an integer</a:t>
            </a:r>
          </a:p>
          <a:p>
            <a:pPr lvl="2"/>
            <a:r>
              <a:rPr lang="en-US" dirty="0" smtClean="0"/>
              <a:t>a 1 indicates a negative integer, a 0 indicates a positive integer</a:t>
            </a:r>
          </a:p>
          <a:p>
            <a:pPr lvl="2"/>
            <a:r>
              <a:rPr lang="en-US" dirty="0" smtClean="0"/>
              <a:t>e.g. assume 8-bit integers, </a:t>
            </a:r>
            <a:r>
              <a:rPr lang="en-US" dirty="0"/>
              <a:t>0</a:t>
            </a:r>
            <a:r>
              <a:rPr lang="en-US" dirty="0" smtClean="0"/>
              <a:t>0011100 equals 28 and 10011100 equals -28</a:t>
            </a:r>
          </a:p>
          <a:p>
            <a:pPr lvl="1"/>
            <a:r>
              <a:rPr lang="en-US" dirty="0" smtClean="0"/>
              <a:t>a better idea:</a:t>
            </a:r>
          </a:p>
          <a:p>
            <a:pPr lvl="2"/>
            <a:r>
              <a:rPr lang="en-US" dirty="0" smtClean="0"/>
              <a:t>ones complement</a:t>
            </a:r>
          </a:p>
          <a:p>
            <a:pPr lvl="2"/>
            <a:r>
              <a:rPr lang="en-US" b="1" dirty="0" smtClean="0"/>
              <a:t>twos complement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47332" y="2010833"/>
            <a:ext cx="8773585" cy="37909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two’s complement to represent integers</a:t>
            </a:r>
          </a:p>
          <a:p>
            <a:pPr lvl="1"/>
            <a:r>
              <a:rPr lang="en-US" dirty="0" smtClean="0"/>
              <a:t>to negate an integer, flip all the bits and add 1</a:t>
            </a:r>
          </a:p>
          <a:p>
            <a:pPr lvl="1"/>
            <a:r>
              <a:rPr lang="en-US" dirty="0" smtClean="0"/>
              <a:t>ignore the extra bit (if it appears)</a:t>
            </a:r>
          </a:p>
          <a:p>
            <a:r>
              <a:rPr lang="en-US" dirty="0"/>
              <a:t>e.g. assume 8-bit </a:t>
            </a:r>
            <a:r>
              <a:rPr lang="en-US" dirty="0" smtClean="0"/>
              <a:t>integers</a:t>
            </a:r>
            <a:endParaRPr lang="en-US" dirty="0"/>
          </a:p>
          <a:p>
            <a:pPr lvl="1"/>
            <a:r>
              <a:rPr lang="en-US" dirty="0" smtClean="0"/>
              <a:t>00011100 </a:t>
            </a:r>
            <a:r>
              <a:rPr lang="en-US" dirty="0"/>
              <a:t>equals </a:t>
            </a:r>
            <a:r>
              <a:rPr lang="en-US" dirty="0" smtClean="0"/>
              <a:t>28</a:t>
            </a:r>
          </a:p>
          <a:p>
            <a:pPr lvl="1"/>
            <a:r>
              <a:rPr lang="en-US" dirty="0" smtClean="0"/>
              <a:t>negating this value using two’s complement: 11100011 + 1 = 11100100</a:t>
            </a:r>
          </a:p>
          <a:p>
            <a:pPr lvl="1"/>
            <a:r>
              <a:rPr lang="en-US" dirty="0" smtClean="0"/>
              <a:t>so 11100100 equals -28</a:t>
            </a:r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circuits for addition can be used for and subtraction </a:t>
            </a:r>
          </a:p>
          <a:p>
            <a:pPr lvl="1"/>
            <a:r>
              <a:rPr lang="en-US" dirty="0" smtClean="0"/>
              <a:t>a – b = a + (-B)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958</TotalTime>
  <Words>952</Words>
  <Application>Microsoft Macintosh PowerPoint</Application>
  <PresentationFormat>Widescreen</PresentationFormat>
  <Paragraphs>183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Mangal</vt:lpstr>
      <vt:lpstr>Tw Cen MT</vt:lpstr>
      <vt:lpstr>Wingdings</vt:lpstr>
      <vt:lpstr>Arial</vt:lpstr>
      <vt:lpstr>Droplet</vt:lpstr>
      <vt:lpstr>How Data is represented in a computer</vt:lpstr>
      <vt:lpstr>What does this sequence of bits  mean in a computer?</vt:lpstr>
      <vt:lpstr>bits, bytes, and words</vt:lpstr>
      <vt:lpstr>Non-negative integers</vt:lpstr>
      <vt:lpstr>Converting from binary to hexadecimal</vt:lpstr>
      <vt:lpstr>Converting non-numeric data to numeric data</vt:lpstr>
      <vt:lpstr>Try this in C</vt:lpstr>
      <vt:lpstr>computers are finite machines</vt:lpstr>
      <vt:lpstr>two’s complement</vt:lpstr>
      <vt:lpstr>Try this in Python</vt:lpstr>
      <vt:lpstr>non-integer numbers</vt:lpstr>
      <vt:lpstr>floating point</vt:lpstr>
      <vt:lpstr>a process in memory (32-bit machine)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memory</dc:title>
  <dc:creator>Microsoft Office User</dc:creator>
  <cp:lastModifiedBy>Microsoft Office User</cp:lastModifiedBy>
  <cp:revision>51</cp:revision>
  <dcterms:created xsi:type="dcterms:W3CDTF">2018-08-14T13:14:58Z</dcterms:created>
  <dcterms:modified xsi:type="dcterms:W3CDTF">2019-08-15T12:24:04Z</dcterms:modified>
</cp:coreProperties>
</file>