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1pPr>
            <a:lvl2pPr lvl="1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2pPr>
            <a:lvl3pPr lvl="2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3pPr>
            <a:lvl4pPr lvl="3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4pPr>
            <a:lvl5pPr lvl="4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5pPr>
            <a:lvl6pPr lvl="5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6pPr>
            <a:lvl7pPr lvl="6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7pPr>
            <a:lvl8pPr lvl="7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8pPr>
            <a:lvl9pPr lvl="8" algn="ctr">
              <a:spcBef>
                <a:spcPts val="0"/>
              </a:spcBef>
              <a:buClr>
                <a:srgbClr val="333333"/>
              </a:buClr>
              <a:buSzPct val="100000"/>
              <a:defRPr sz="4800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9224"/>
              <a:defRPr sz="42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2pPr>
            <a:lvl3pPr lvl="2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3pPr>
            <a:lvl4pPr lvl="3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4pPr>
            <a:lvl5pPr lvl="4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5pPr>
            <a:lvl6pPr lvl="5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6pPr>
            <a:lvl7pPr lvl="6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7pPr>
            <a:lvl8pPr lvl="7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8pPr>
            <a:lvl9pPr lvl="8">
              <a:spcBef>
                <a:spcPts val="0"/>
              </a:spcBef>
              <a:buClr>
                <a:srgbClr val="333333"/>
              </a:buClr>
              <a:buSzPct val="98765"/>
              <a:defRPr sz="2666">
                <a:solidFill>
                  <a:srgbClr val="33333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buSzPct val="100000"/>
              <a:defRPr sz="3200">
                <a:solidFill>
                  <a:srgbClr val="9999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hyperlink" Target="http://creativecommons.org/licenses/by-sa/3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oo.gl/CkUWd" TargetMode="External"/><Relationship Id="rId4" Type="http://schemas.openxmlformats.org/officeDocument/2006/relationships/hyperlink" Target="http://sites.google.com" TargetMode="External"/><Relationship Id="rId5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ail.google.com/tasks" TargetMode="External"/><Relationship Id="rId4" Type="http://schemas.openxmlformats.org/officeDocument/2006/relationships/image" Target="../media/image20.jpg"/><Relationship Id="rId5" Type="http://schemas.openxmlformats.org/officeDocument/2006/relationships/image" Target="../media/image28.jpg"/><Relationship Id="rId6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pbeens@gmail.com" TargetMode="External"/><Relationship Id="rId4" Type="http://schemas.openxmlformats.org/officeDocument/2006/relationships/hyperlink" Target="http://www.twitter.com/pbeens" TargetMode="External"/><Relationship Id="rId5" Type="http://schemas.openxmlformats.org/officeDocument/2006/relationships/image" Target="../media/image03.png"/><Relationship Id="rId6" Type="http://schemas.openxmlformats.org/officeDocument/2006/relationships/hyperlink" Target="http://creativecommons.org/licenses/by-sa/3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ooks.google.com/books?id=uLSVNEmj24kC&amp;pg=PA72&amp;dq=Ohm's+Law&amp;hl=en&amp;ei=6OfXTIbDCozDngfektjFCQ&amp;sa=X&amp;oi=book_result&amp;ct=result&amp;resnum=5&amp;ved=0CDYQ6AEwBA#v=onepage&amp;q=Ohm's%20Law&amp;f=false" TargetMode="External"/><Relationship Id="rId4" Type="http://schemas.openxmlformats.org/officeDocument/2006/relationships/hyperlink" Target="http://books.google.com/advanced_book_search" TargetMode="External"/><Relationship Id="rId5" Type="http://schemas.openxmlformats.org/officeDocument/2006/relationships/hyperlink" Target="http://books.google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hyperlink" Target="http://sketchup.google.com/" TargetMode="External"/><Relationship Id="rId5" Type="http://schemas.openxmlformats.org/officeDocument/2006/relationships/hyperlink" Target="http://www.3dvinci.ne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ketchup.google.com/3dwarehouse/" TargetMode="External"/><Relationship Id="rId4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Relationship Id="rId4" Type="http://schemas.openxmlformats.org/officeDocument/2006/relationships/hyperlink" Target="http://sketchup.google.com/3dwh/buildingmaker.html" TargetMode="External"/><Relationship Id="rId5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jpg"/><Relationship Id="rId4" Type="http://schemas.openxmlformats.org/officeDocument/2006/relationships/hyperlink" Target="http://calendar.goog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groups.google.com/" TargetMode="External"/><Relationship Id="rId4" Type="http://schemas.openxmlformats.org/officeDocument/2006/relationships/image" Target="../media/image3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flickr.com/photos/st3f4n/3951143570/" TargetMode="External"/><Relationship Id="rId4" Type="http://schemas.openxmlformats.org/officeDocument/2006/relationships/image" Target="../media/image0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youtube.com/watch?v=VSPZ2Uu_X3Y" TargetMode="External"/><Relationship Id="rId4" Type="http://schemas.openxmlformats.org/officeDocument/2006/relationships/hyperlink" Target="http://www.google.com/reader" TargetMode="External"/><Relationship Id="rId5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picasa.google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google.com/voice/rates" TargetMode="External"/><Relationship Id="rId4" Type="http://schemas.openxmlformats.org/officeDocument/2006/relationships/image" Target="../media/image3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alerts.google.com" TargetMode="External"/><Relationship Id="rId4" Type="http://schemas.openxmlformats.org/officeDocument/2006/relationships/image" Target="../media/image3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googleguide.com/help/calculator.html" TargetMode="External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toolbar.google.com/gmail-helper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google.com/apps/intl/en/edu/more.html" TargetMode="External"/><Relationship Id="rId4" Type="http://schemas.openxmlformats.org/officeDocument/2006/relationships/hyperlink" Target="http://www.google.com/apps/intl/en/edu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jpg"/><Relationship Id="rId4" Type="http://schemas.openxmlformats.org/officeDocument/2006/relationships/hyperlink" Target="http://goo.gl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accounts.google.com/PurchaseStorag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goo.gl/d387" TargetMode="External"/><Relationship Id="rId4" Type="http://schemas.openxmlformats.org/officeDocument/2006/relationships/image" Target="../media/image41.jpg"/><Relationship Id="rId5" Type="http://schemas.openxmlformats.org/officeDocument/2006/relationships/image" Target="../media/image46.jpg"/><Relationship Id="rId6" Type="http://schemas.openxmlformats.org/officeDocument/2006/relationships/image" Target="../media/image4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pbeens@gmail.com" TargetMode="External"/><Relationship Id="rId4" Type="http://schemas.openxmlformats.org/officeDocument/2006/relationships/hyperlink" Target="http://www2.beens.org/" TargetMode="External"/><Relationship Id="rId9" Type="http://schemas.openxmlformats.org/officeDocument/2006/relationships/hyperlink" Target="http://goo.gl/IHab0" TargetMode="External"/><Relationship Id="rId5" Type="http://schemas.openxmlformats.org/officeDocument/2006/relationships/hyperlink" Target="http://blog.beens.org/" TargetMode="External"/><Relationship Id="rId6" Type="http://schemas.openxmlformats.org/officeDocument/2006/relationships/hyperlink" Target="http://twitter.com/pbeens" TargetMode="External"/><Relationship Id="rId7" Type="http://schemas.openxmlformats.org/officeDocument/2006/relationships/hyperlink" Target="http://www.flickr.com/photos/pbeens/" TargetMode="External"/><Relationship Id="rId8" Type="http://schemas.openxmlformats.org/officeDocument/2006/relationships/image" Target="../media/image4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m" TargetMode="External"/><Relationship Id="rId4" Type="http://schemas.openxmlformats.org/officeDocument/2006/relationships/hyperlink" Target="http://www.google.com/insidesearch/stories.html" TargetMode="External"/><Relationship Id="rId5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jpg"/><Relationship Id="rId4" Type="http://schemas.openxmlformats.org/officeDocument/2006/relationships/hyperlink" Target="http://www.google.com/i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914400" y="1015975"/>
            <a:ext cx="8403749" cy="12917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in the Classroom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727200" y="2235200"/>
            <a:ext cx="6559224" cy="26847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8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 Beens (</a:t>
            </a:r>
            <a:r>
              <a:rPr lang="en-US" sz="314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@pbeens</a:t>
            </a:r>
            <a:r>
              <a:rPr lang="en-US" sz="38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1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October 2011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15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http://goo.gl/IHab0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1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 tag: #ecoo11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600" y="5181600"/>
            <a:ext cx="37846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3325" y="6507925"/>
            <a:ext cx="1117600" cy="3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4775200" y="6603975"/>
            <a:ext cx="1072925" cy="4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33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cc by-sa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Gmail cont'd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03550" y="1821950"/>
            <a:ext cx="9619575" cy="55610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 import from other email accounts (Hotmail, Sympatico, etc.)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 forward to other email accounts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 forward to cell phone (SMS)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[10-digit phone number]@pcs.rogers.com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[10-digit phone number]@txt.bell.ca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[10-digit phone number]@msg.telus.com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[10-digit phone number]@fido.ca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 have multiple return addresses (school board, personal)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92900" y="1795025"/>
            <a:ext cx="9598799" cy="44091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Word Processor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Spreadsheet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Drawing (vector)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Fully collaborative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Files can be private, public, or only shared with specific people or groups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 upload </a:t>
            </a:r>
            <a:r>
              <a:rPr i="1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type of file (up to 10 </a:t>
            </a:r>
            <a:r>
              <a:rPr b="1"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 (!), if not converting to a Google Doc)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600" y="609600"/>
            <a:ext cx="2844800" cy="36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Docs: Word Processor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200" y="7010400"/>
            <a:ext cx="4419600" cy="43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015975"/>
            <a:ext cx="8714600" cy="7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00" y="1930400"/>
            <a:ext cx="2230250" cy="54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8400" y="1967750"/>
            <a:ext cx="3873024" cy="47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Docs: Spreadsheet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15975"/>
            <a:ext cx="9143999" cy="27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600" y="3962400"/>
            <a:ext cx="3390900" cy="34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Docs: Spreadsheet (cont'd)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1015975"/>
            <a:ext cx="4203700" cy="65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00" y="1422375"/>
            <a:ext cx="51054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Docs: Forms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20800"/>
            <a:ext cx="9144000" cy="588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Docs: Diagram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800" y="1219200"/>
            <a:ext cx="7828324" cy="63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Sites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04800" y="1059725"/>
            <a:ext cx="9588975" cy="20335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WYSIWYG website editor 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Extremely capable and versatile!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 be public or private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Collaborative (perfect for sharing with a Google Group)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See my Minds-on-Media re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 at </a:t>
            </a:r>
            <a:r>
              <a:rPr lang="en-US" sz="2666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http://goo.gl/CkUWd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0" y="7102875"/>
            <a:ext cx="10042425" cy="4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http://sites.google.com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9200" y="3352800"/>
            <a:ext cx="7617150" cy="32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97475" y="297575"/>
            <a:ext cx="9623150" cy="9869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04800" y="1084950"/>
            <a:ext cx="9609950" cy="19650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into Gmail!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organize into lists (work, home, spouse, etc.)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on your mobile device at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mail.google.com/tasks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700" y="3251200"/>
            <a:ext cx="2006600" cy="372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000" y="2844775"/>
            <a:ext cx="4802275" cy="435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700" y="3556000"/>
            <a:ext cx="1778000" cy="26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60625" y="7112000"/>
            <a:ext cx="10060875" cy="4415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https://plus.google.com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06400" y="1524000"/>
            <a:ext cx="9610975" cy="436732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who you communicate with (send or receive), via circles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or private to your chosen circles, or extended circles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hangouts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searchable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 tags are hot links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Previews pictures; has become very popular with photographers (no quota on photos!)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 can be "muted"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 feature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Messenger service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72750"/>
            <a:ext cx="2066475" cy="7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Creative Commons License</a:t>
            </a:r>
          </a:p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3025" y="6807200"/>
            <a:ext cx="9657525" cy="64062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find this presentation useful, I'd love to hear how you're using it! </a:t>
            </a:r>
            <a:b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contact me via </a:t>
            </a:r>
            <a:r>
              <a:rPr i="1" lang="en-US" sz="18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email</a:t>
            </a:r>
            <a: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or </a:t>
            </a:r>
            <a:r>
              <a:rPr i="1" lang="en-US" sz="18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twitter</a:t>
            </a:r>
            <a: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Thanks! 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750" y="2125600"/>
            <a:ext cx="8550449" cy="449762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507875" y="1207075"/>
            <a:ext cx="8998874" cy="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presentation is licensed under the Creative Commons  "Attribution-ShareAlike" terms found at </a:t>
            </a:r>
            <a:r>
              <a:rPr lang="en-US" sz="1866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http://creativecommons.org/licenses/by-sa/3.0/</a:t>
            </a:r>
            <a:r>
              <a:rPr lang="en-US" sz="186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This means...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Google+ cont'd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675" y="1320800"/>
            <a:ext cx="7207050" cy="587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296125" y="1803125"/>
            <a:ext cx="9610975" cy="316382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full copies of non-copyrighted materials, and previews of copyrighted material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specific content (and bookmark or share it!)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Example Search Result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"Full View" in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Advanced Search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restrict search to books that available in their entirety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5600" y="7068650"/>
            <a:ext cx="10057725" cy="5316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http://books.google.com/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SketchUp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04800" y="1117600"/>
            <a:ext cx="9598799" cy="11650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drawing 3D models and drawings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Free and Pro versions (teachers get pro license for free!)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400" y="2235200"/>
            <a:ext cx="7305474" cy="42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40950" y="6796450"/>
            <a:ext cx="10047200" cy="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http://sketchup.google.com/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Excellent teaching resources available at </a:t>
            </a: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http://www.3dvinci.net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SketchUp: 3D Warehouse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194525" y="7117200"/>
            <a:ext cx="9657950" cy="4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http://sketchup.google.com/3dwarehouse/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394850"/>
            <a:ext cx="9144000" cy="52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SketchUp: Building Maker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400" y="1219200"/>
            <a:ext cx="6686375" cy="5503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0" y="6908775"/>
            <a:ext cx="10155499" cy="654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http://sketchup.google.com/3dwh/buildingmaker.html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00" y="3684900"/>
            <a:ext cx="4364299" cy="30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535300"/>
            <a:ext cx="9144000" cy="65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94675" y="295050"/>
            <a:ext cx="9621200" cy="9869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0" y="2641600"/>
            <a:ext cx="8039949" cy="408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idx="1" type="body"/>
          </p:nvPr>
        </p:nvSpPr>
        <p:spPr>
          <a:xfrm>
            <a:off x="508000" y="1212125"/>
            <a:ext cx="9588975" cy="20335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public or private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share for editing or viewing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have multiple calendars (work, family) 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-60625" y="7033975"/>
            <a:ext cx="10064924" cy="5135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http://calendar.google.com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04800" y="1152950"/>
            <a:ext cx="9600749" cy="16831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Create private a private mailing list for your class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Group address can be used for emailing to everyone, and to share a Google Doc for editing, viewing, or commenting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Choice of all emails, online only, or daily digest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1600" y="7112000"/>
            <a:ext cx="10069175" cy="4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http://groups.google.com/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600" y="2946400"/>
            <a:ext cx="7938275" cy="40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Groups - Access Settings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25" y="1285350"/>
            <a:ext cx="8342525" cy="5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Groups - Email Delivery Settings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300" y="1251650"/>
            <a:ext cx="8047349" cy="59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Google is not just a search engine...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1796175" y="5791200"/>
            <a:ext cx="6643800" cy="11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 courtesy of </a:t>
            </a:r>
            <a:r>
              <a:rPr i="1" lang="en-US" sz="18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Stéfan</a:t>
            </a:r>
            <a: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(flickr, Creative Commons License)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975" y="1524000"/>
            <a:ext cx="6588000" cy="40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Reader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04800" y="1117600"/>
            <a:ext cx="9595400" cy="12451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"RSS Reader" -- Bring the news to you!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Share articles in your Reader account with your students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Video: 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 Reader in Plain English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01600" y="6908775"/>
            <a:ext cx="9956324" cy="4343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http://www.google.com/reader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200" y="4063975"/>
            <a:ext cx="16256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Picasa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04800" y="1353250"/>
            <a:ext cx="9619450" cy="55530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Excellent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photo organizer &amp; non-destructive editor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tag images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recognize &amp; catalog people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geo-tag photos 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upload to PicasaWeb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email to others using your Gmail account &amp; contacts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export in various sizes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make video slideshows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make "faces" movies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make gift CDs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upload to flickr, Facebook, Blogger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-10800" y="6999575"/>
            <a:ext cx="10100724" cy="5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http://picasa.google.com/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04800" y="1524000"/>
            <a:ext cx="9633725" cy="13582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Built into Gmail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Tip: Make sure chat conversations are "on the record"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048000"/>
            <a:ext cx="2933700" cy="40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000" y="4463125"/>
            <a:ext cx="2921000" cy="14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297475" y="297575"/>
            <a:ext cx="9623150" cy="134184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Call Phone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266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04800" y="1785500"/>
            <a:ext cx="9587124" cy="358312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Integrated into Gmail, in the Chat area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Call anywhere in North America, for free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 your webcam mic and speakers or a headset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Typical rates: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China 2¢ / minute (incl. mobile)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France 2¢ / minute (mobile: 8¢ / </a:t>
            </a:r>
            <a:b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minute)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Russia: 2¢ / minute (incl. mobile)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Mexico: 2¢-10¢ / minute (mobile: 19¢ / minute)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01600" y="6908775"/>
            <a:ext cx="10057725" cy="5316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 </a:t>
            </a: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https://www.google.com/voice/rates</a:t>
            </a:r>
            <a:r>
              <a:rPr i="1"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for more rates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0" y="3048000"/>
            <a:ext cx="21336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Google Alerts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04800" y="1784000"/>
            <a:ext cx="9588875" cy="201862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Vanity search (see who's writing about you!)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Monitor the Web for interesting new content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Search for topics related to your subject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Search for your school in the news!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04800" y="7061175"/>
            <a:ext cx="10057725" cy="5316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http://alerts.google.com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3759175"/>
            <a:ext cx="9144000" cy="23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04800" y="1727175"/>
            <a:ext cx="9704574" cy="266965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Just enter your expression in Google!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Accepts, +, -, /, *, times, divided by, % of, mod or %, ^ or **, the </a:t>
            </a:r>
            <a:r>
              <a:rPr i="1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 root of, reciprocal of, sin, cos, tan (etc.), ln, log, lg, !, </a:t>
            </a:r>
            <a:r>
              <a:rPr i="1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degrees in radians, units of measure and conversions (lots!), numbering system conversions, physical constants, currency conversions, sunrise, sunset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83200" y="6959600"/>
            <a:ext cx="9994224" cy="7013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 </a:t>
            </a:r>
            <a:r>
              <a:rPr i="1" lang="en-US" sz="1866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http://www.googleguide.com/help/calculator.html</a:t>
            </a:r>
            <a:r>
              <a:rPr i="1" lang="en-US" sz="18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for reference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300" y="4673575"/>
            <a:ext cx="4597400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Gmail Notifier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02600" y="1813675"/>
            <a:ext cx="9026249" cy="125755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Provides notifications when an email comes in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 make Gmail the default email client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01600" y="7010400"/>
            <a:ext cx="10057725" cy="5316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http://toolbar.google.com/gmail-helper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Google Apps for EDU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203200" y="1422375"/>
            <a:ext cx="9615499" cy="51525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Google host your files and emails, and administer your accounts!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Gmail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Blogger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...and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much more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6950" y="7053725"/>
            <a:ext cx="10057725" cy="5316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http://www.google.com/apps/intl/en/edu/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URL Shortener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2592800"/>
            <a:ext cx="9143999" cy="2434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01600" y="7010400"/>
            <a:ext cx="10057725" cy="5316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http://goo.gl/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75" y="381000"/>
            <a:ext cx="51091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47"/>
          <p:cNvGrpSpPr/>
          <p:nvPr/>
        </p:nvGrpSpPr>
        <p:grpSpPr>
          <a:xfrm>
            <a:off x="354494" y="1426950"/>
            <a:ext cx="9322583" cy="5254888"/>
            <a:chOff x="302911" y="303620"/>
            <a:chExt cx="8615050" cy="4953947"/>
          </a:xfrm>
        </p:grpSpPr>
        <p:sp>
          <p:nvSpPr>
            <p:cNvPr id="48" name="Shape 48"/>
            <p:cNvSpPr/>
            <p:nvPr/>
          </p:nvSpPr>
          <p:spPr>
            <a:xfrm>
              <a:off x="380580" y="376993"/>
              <a:ext cx="9144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Google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3198554" y="459634"/>
              <a:ext cx="9144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iGoogle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839312" y="1220368"/>
              <a:ext cx="9144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Gmail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2055604" y="1139701"/>
              <a:ext cx="9144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Tasks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302911" y="2060687"/>
              <a:ext cx="9144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Books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1524531" y="2135085"/>
              <a:ext cx="9144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Groups</a:t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x="6858714" y="4574362"/>
              <a:ext cx="9144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Reader</a:t>
              </a:r>
            </a:p>
          </p:txBody>
        </p:sp>
        <p:sp>
          <p:nvSpPr>
            <p:cNvPr id="55" name="Shape 55"/>
            <p:cNvSpPr/>
            <p:nvPr/>
          </p:nvSpPr>
          <p:spPr>
            <a:xfrm>
              <a:off x="4495943" y="458632"/>
              <a:ext cx="991199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Voice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1830345" y="4724186"/>
              <a:ext cx="16815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Search Stories Video Creator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5863912" y="3737520"/>
              <a:ext cx="1137899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Calculator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7318093" y="3736969"/>
              <a:ext cx="1136699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Disk Space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4038479" y="3887111"/>
              <a:ext cx="1452899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Google Apps for EDU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3202919" y="1368981"/>
              <a:ext cx="1066799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Calendar</a:t>
              </a:r>
            </a:p>
          </p:txBody>
        </p:sp>
        <p:grpSp>
          <p:nvGrpSpPr>
            <p:cNvPr id="61" name="Shape 61"/>
            <p:cNvGrpSpPr/>
            <p:nvPr/>
          </p:nvGrpSpPr>
          <p:grpSpPr>
            <a:xfrm>
              <a:off x="454299" y="3047229"/>
              <a:ext cx="2668044" cy="1366751"/>
              <a:chOff x="225385" y="4196897"/>
              <a:chExt cx="2668044" cy="1366751"/>
            </a:xfrm>
          </p:grpSpPr>
          <p:sp>
            <p:nvSpPr>
              <p:cNvPr id="62" name="Shape 62"/>
              <p:cNvSpPr/>
              <p:nvPr/>
            </p:nvSpPr>
            <p:spPr>
              <a:xfrm>
                <a:off x="225385" y="4196897"/>
                <a:ext cx="1073699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SketchUp</a:t>
                </a: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606385" y="5032049"/>
                <a:ext cx="1293300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3D Warehouse</a:t>
                </a: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1758529" y="4273097"/>
                <a:ext cx="1134900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Building Maker</a:t>
                </a: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914400" y="4724400"/>
                <a:ext cx="304799" cy="3047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  <p:sp>
            <p:nvSpPr>
              <p:cNvPr id="66" name="Shape 66"/>
              <p:cNvSpPr/>
              <p:nvPr/>
            </p:nvSpPr>
            <p:spPr>
              <a:xfrm flipH="1" rot="10800000">
                <a:off x="1676400" y="4800599"/>
                <a:ext cx="228600" cy="228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</p:grpSp>
        <p:grpSp>
          <p:nvGrpSpPr>
            <p:cNvPr id="67" name="Shape 67"/>
            <p:cNvGrpSpPr/>
            <p:nvPr/>
          </p:nvGrpSpPr>
          <p:grpSpPr>
            <a:xfrm>
              <a:off x="2665519" y="2134150"/>
              <a:ext cx="2514599" cy="684000"/>
              <a:chOff x="2057332" y="2211321"/>
              <a:chExt cx="2514599" cy="6840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2057332" y="2363721"/>
                <a:ext cx="914400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Picasa</a:t>
                </a: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3352732" y="2211321"/>
                <a:ext cx="1219199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PicasaWeb</a:t>
                </a:r>
              </a:p>
            </p:txBody>
          </p:sp>
          <p:sp>
            <p:nvSpPr>
              <p:cNvPr id="70" name="Shape 70"/>
              <p:cNvSpPr/>
              <p:nvPr/>
            </p:nvSpPr>
            <p:spPr>
              <a:xfrm flipH="1" rot="10800000">
                <a:off x="2971800" y="2514600"/>
                <a:ext cx="381000" cy="761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</p:grpSp>
        <p:sp>
          <p:nvSpPr>
            <p:cNvPr id="71" name="Shape 71"/>
            <p:cNvSpPr/>
            <p:nvPr/>
          </p:nvSpPr>
          <p:spPr>
            <a:xfrm>
              <a:off x="1832432" y="303620"/>
              <a:ext cx="9144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Sites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x="7010046" y="2896104"/>
              <a:ext cx="914400" cy="531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News Alerts</a:t>
              </a:r>
            </a:p>
          </p:txBody>
        </p:sp>
        <p:grpSp>
          <p:nvGrpSpPr>
            <p:cNvPr id="73" name="Shape 73"/>
            <p:cNvGrpSpPr/>
            <p:nvPr/>
          </p:nvGrpSpPr>
          <p:grpSpPr>
            <a:xfrm>
              <a:off x="4574462" y="308853"/>
              <a:ext cx="3582393" cy="3119022"/>
              <a:chOff x="4574462" y="308853"/>
              <a:chExt cx="3582393" cy="3119022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5865679" y="2061012"/>
                <a:ext cx="914400" cy="5316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Drawing</a:t>
                </a: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4574462" y="1374859"/>
                <a:ext cx="914400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Docs</a:t>
                </a: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5031165" y="2896275"/>
                <a:ext cx="1451700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Presentation</a:t>
                </a: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5871153" y="310940"/>
                <a:ext cx="1069200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Word Processor</a:t>
                </a: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330539" y="1221167"/>
                <a:ext cx="1297500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Spreadsheet</a:t>
                </a: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7242456" y="308853"/>
                <a:ext cx="914400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Forms</a:t>
                </a:r>
              </a:p>
            </p:txBody>
          </p:sp>
          <p:sp>
            <p:nvSpPr>
              <p:cNvPr id="80" name="Shape 80"/>
              <p:cNvSpPr/>
              <p:nvPr/>
            </p:nvSpPr>
            <p:spPr>
              <a:xfrm flipH="1" rot="10800000">
                <a:off x="5487968" y="839368"/>
                <a:ext cx="458699" cy="762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  <p:sp>
            <p:nvSpPr>
              <p:cNvPr id="81" name="Shape 81"/>
              <p:cNvSpPr/>
              <p:nvPr/>
            </p:nvSpPr>
            <p:spPr>
              <a:xfrm flipH="1" rot="10800000">
                <a:off x="5487968" y="1525768"/>
                <a:ext cx="838199" cy="761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  <p:sp>
            <p:nvSpPr>
              <p:cNvPr id="82" name="Shape 82"/>
              <p:cNvSpPr/>
              <p:nvPr/>
            </p:nvSpPr>
            <p:spPr>
              <a:xfrm flipH="1" rot="10800000">
                <a:off x="7088168" y="836668"/>
                <a:ext cx="230699" cy="3842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triangle"/>
                <a:tailEnd len="lg" w="lg" type="triangle"/>
              </a:ln>
            </p:spPr>
          </p:sp>
          <p:sp>
            <p:nvSpPr>
              <p:cNvPr id="83" name="Shape 83"/>
              <p:cNvSpPr/>
              <p:nvPr/>
            </p:nvSpPr>
            <p:spPr>
              <a:xfrm>
                <a:off x="5487968" y="1601968"/>
                <a:ext cx="377700" cy="534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  <p:sp>
            <p:nvSpPr>
              <p:cNvPr id="84" name="Shape 84"/>
              <p:cNvSpPr/>
              <p:nvPr/>
            </p:nvSpPr>
            <p:spPr>
              <a:xfrm>
                <a:off x="5259368" y="1906768"/>
                <a:ext cx="457200" cy="9905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  <p:sp>
            <p:nvSpPr>
              <p:cNvPr id="85" name="Shape 85"/>
              <p:cNvSpPr/>
              <p:nvPr/>
            </p:nvSpPr>
            <p:spPr>
              <a:xfrm flipH="1">
                <a:off x="6021368" y="2592568"/>
                <a:ext cx="228600" cy="3047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  <p:sp>
            <p:nvSpPr>
              <p:cNvPr id="86" name="Shape 86"/>
              <p:cNvSpPr/>
              <p:nvPr/>
            </p:nvSpPr>
            <p:spPr>
              <a:xfrm rot="10800000">
                <a:off x="6097568" y="839968"/>
                <a:ext cx="0" cy="12191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  <p:sp>
            <p:nvSpPr>
              <p:cNvPr id="87" name="Shape 87"/>
              <p:cNvSpPr/>
              <p:nvPr/>
            </p:nvSpPr>
            <p:spPr>
              <a:xfrm>
                <a:off x="7089471" y="2058098"/>
                <a:ext cx="914400" cy="5316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Table</a:t>
                </a: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5489822" y="1599937"/>
                <a:ext cx="1599600" cy="531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sp>
        </p:grpSp>
        <p:sp>
          <p:nvSpPr>
            <p:cNvPr id="89" name="Shape 89"/>
            <p:cNvSpPr/>
            <p:nvPr/>
          </p:nvSpPr>
          <p:spPr>
            <a:xfrm>
              <a:off x="457737" y="4725967"/>
              <a:ext cx="914400" cy="531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Gmail Notifier</a:t>
              </a:r>
            </a:p>
          </p:txBody>
        </p:sp>
        <p:grpSp>
          <p:nvGrpSpPr>
            <p:cNvPr id="90" name="Shape 90"/>
            <p:cNvGrpSpPr/>
            <p:nvPr/>
          </p:nvGrpSpPr>
          <p:grpSpPr>
            <a:xfrm>
              <a:off x="3961949" y="4644042"/>
              <a:ext cx="2662971" cy="606651"/>
              <a:chOff x="3961949" y="4644042"/>
              <a:chExt cx="2662971" cy="60665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961949" y="4644042"/>
                <a:ext cx="914400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Chat</a:t>
                </a: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5250021" y="4719094"/>
                <a:ext cx="1374899" cy="531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73763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85"/>
                  <a:t>Make Free Phone Calls!</a:t>
                </a:r>
              </a:p>
            </p:txBody>
          </p:sp>
          <p:cxnSp>
            <p:nvCxnSpPr>
              <p:cNvPr id="93" name="Shape 93"/>
              <p:cNvCxnSpPr>
                <a:stCxn id="91" idx="3"/>
                <a:endCxn id="92" idx="1"/>
              </p:cNvCxnSpPr>
              <p:nvPr/>
            </p:nvCxnSpPr>
            <p:spPr>
              <a:xfrm>
                <a:off x="4876349" y="4909842"/>
                <a:ext cx="373800" cy="75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94" name="Shape 94"/>
            <p:cNvSpPr/>
            <p:nvPr/>
          </p:nvSpPr>
          <p:spPr>
            <a:xfrm>
              <a:off x="8003561" y="4573396"/>
              <a:ext cx="914400" cy="531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Google+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2511577" y="3882041"/>
              <a:ext cx="1136699" cy="531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App Inventor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3580473" y="3049425"/>
              <a:ext cx="1137899" cy="5316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19050">
              <a:solidFill>
                <a:srgbClr val="07376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485"/>
                <a:t>URL Shortener</a:t>
              </a:r>
            </a:p>
          </p:txBody>
        </p: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77950" y="406400"/>
            <a:ext cx="9946475" cy="13091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...it's just the tip of the Web 2.0 iceberg!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Disk Storage (your disk quota)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296125" y="1803125"/>
            <a:ext cx="9610975" cy="2806900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Gmail: ~7 GB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Docs: 1 GB, but converted docs do not count towards your space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Sites: 100 MB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PicasaWeb: 1 GB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Google+: unlimited?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66950" y="6807200"/>
            <a:ext cx="10057725" cy="7176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33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Check your usage and upgrade at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33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https://accounts.google.com/PurchaseStorage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Need More Disk Space?</a:t>
            </a: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000" y="1784325"/>
            <a:ext cx="4318000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02700" y="299975"/>
            <a:ext cx="9531525" cy="711774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Google A-Z Google Doc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203200" y="7112000"/>
            <a:ext cx="9962275" cy="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0"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http://goo.gl/d387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25" y="1428625"/>
            <a:ext cx="4649749" cy="54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425" y="1253875"/>
            <a:ext cx="4912099" cy="55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96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914400" y="711175"/>
            <a:ext cx="8405299" cy="12908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</a:p>
        </p:txBody>
      </p:sp>
      <p:sp>
        <p:nvSpPr>
          <p:cNvPr id="373" name="Shape 373"/>
          <p:cNvSpPr txBox="1"/>
          <p:nvPr>
            <p:ph idx="1" type="subTitle"/>
          </p:nvPr>
        </p:nvSpPr>
        <p:spPr>
          <a:xfrm>
            <a:off x="1320800" y="1930400"/>
            <a:ext cx="7577950" cy="29857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Peter Beens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9999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pbeens@gmail.com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Web: </a:t>
            </a:r>
            <a:r>
              <a:rPr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http://www2.beens.org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Blog: </a:t>
            </a:r>
            <a:r>
              <a:rPr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http://blog.beens.org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Twitter: </a:t>
            </a:r>
            <a:r>
              <a:rPr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http://twitter.com/pbeens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Flickr: </a:t>
            </a:r>
            <a:r>
              <a:rPr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http://www.flickr.com/photos/pbeens/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7200" y="4882700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-10800" y="7112000"/>
            <a:ext cx="10060875" cy="4415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http://goo.gl/IHab0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01600" y="7010400"/>
            <a:ext cx="10057725" cy="5316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https://www.google.com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03200" y="5791200"/>
            <a:ext cx="9883975" cy="978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out some Google search success stories at 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http://www.google.com/insidesearch/stories.html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2200" y="1264700"/>
            <a:ext cx="8175574" cy="42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Google: more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524000"/>
            <a:ext cx="9144000" cy="50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Google: even more!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320800"/>
            <a:ext cx="5280149" cy="579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iGoogle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00" y="1117600"/>
            <a:ext cx="8317575" cy="566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0" y="7010400"/>
            <a:ext cx="10158599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http://www.google.com/ig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Gmail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3550" y="1821950"/>
            <a:ext cx="9619575" cy="5561075"/>
          </a:xfrm>
          <a:prstGeom prst="rect">
            <a:avLst/>
          </a:prstGeom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1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best email client available!  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Gmail account becomes your Google ID (Note: you can use an alternative email address to create a Google ID, but for integration with other Google products, this is </a:t>
            </a:r>
            <a:r>
              <a:rPr b="1" i="0" lang="en-US" sz="2666" u="sng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recommended)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Stars (priority)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Labels (not folders), which can be coloured for easy identification in inbox (Note: emails can be put in more than one Label)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Filters can be used to sort emails, forward to others, star, label, etc.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Can optionally use a "Priority Inbox"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01600" y="7010400"/>
            <a:ext cx="10057725" cy="5316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1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gradientwhite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