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1732d7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1732d7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1732d7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1732d7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69cee7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69cee7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69cee7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69cee7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69cee7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69cee7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69cee7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69cee7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69cee7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69cee7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69cee7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69cee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69cee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69cee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69cee7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69cee7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69cee7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69cee7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69cee7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69cee7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69cee7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69cee7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69cee7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69cee7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69cee7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69cee7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1732d7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1732d7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69cee7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69cee7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9cee7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9cee7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1732d7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1732d7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pbeens" TargetMode="External"/><Relationship Id="rId4" Type="http://schemas.openxmlformats.org/officeDocument/2006/relationships/hyperlink" Target="mailto:pbeens@gmail.com" TargetMode="External"/><Relationship Id="rId5" Type="http://schemas.openxmlformats.org/officeDocument/2006/relationships/hyperlink" Target="https://peter.beens.ca/" TargetMode="External"/><Relationship Id="rId6" Type="http://schemas.openxmlformats.org/officeDocument/2006/relationships/hyperlink" Target="http://bit.ly/coding-in-classroom" TargetMode="External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achyourkidscode.com/why-coding-is-important-to-lear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bc.co.uk/bitesize/guides/zp92mp3/revision/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bc.co.uk/bitesize/guides/zp92mp3/revision/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ducation.minecraft.net/fr-fr/homepage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code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circles.cemc.uwaterloo.ca/" TargetMode="External"/><Relationship Id="rId4" Type="http://schemas.openxmlformats.org/officeDocument/2006/relationships/hyperlink" Target="http://snakify.org.testednet.com/" TargetMode="External"/><Relationship Id="rId5" Type="http://schemas.openxmlformats.org/officeDocument/2006/relationships/hyperlink" Target="https://groklearning.com/hoc/activity/animal-classifier/" TargetMode="External"/><Relationship Id="rId6" Type="http://schemas.openxmlformats.org/officeDocument/2006/relationships/hyperlink" Target="https://developers.google.com/edu/python" TargetMode="External"/><Relationship Id="rId7" Type="http://schemas.openxmlformats.org/officeDocument/2006/relationships/hyperlink" Target="https://www.py4e.com/" TargetMode="External"/><Relationship Id="rId8" Type="http://schemas.openxmlformats.org/officeDocument/2006/relationships/hyperlink" Target="https://www.codecademy.com/learn/learn-python-3/modules/learn-python3-clas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ging.edublocks.org/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www.whiteboardblog.co.uk/2020/02/edublocks-transition-from-block-to-text-coding-in-pyth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allysto.ca/callysto/" TargetMode="External"/><Relationship Id="rId4" Type="http://schemas.openxmlformats.org/officeDocument/2006/relationships/hyperlink" Target="https://www.callysto.ca/starter-kit/" TargetMode="External"/><Relationship Id="rId10" Type="http://schemas.openxmlformats.org/officeDocument/2006/relationships/hyperlink" Target="https://www.anaconda.com/" TargetMode="External"/><Relationship Id="rId9" Type="http://schemas.openxmlformats.org/officeDocument/2006/relationships/hyperlink" Target="https://jupyter.org/try" TargetMode="External"/><Relationship Id="rId5" Type="http://schemas.openxmlformats.org/officeDocument/2006/relationships/hyperlink" Target="https://www.callysto.ca/distance-learning/" TargetMode="External"/><Relationship Id="rId6" Type="http://schemas.openxmlformats.org/officeDocument/2006/relationships/hyperlink" Target="https://research.google.com/colaboratory/" TargetMode="External"/><Relationship Id="rId7" Type="http://schemas.openxmlformats.org/officeDocument/2006/relationships/hyperlink" Target="https://colab.research.google.com/drive/1WOlN2ZLuLno_KNhtmJlFwsIJKl5v_2Qi#scrollTo=bTYghaHeg7u_" TargetMode="External"/><Relationship Id="rId8" Type="http://schemas.openxmlformats.org/officeDocument/2006/relationships/hyperlink" Target="http://bit.ly/Colab4MathEducato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it.ly/math-python-notebook-col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para.com/blog/four-strategies-to-boost-student-engagement-during-virtual-learning/#:~:text=For%20example%2C%20the%20%E2%80%9Cwaterfall%E2%80%9D,student%20answers%20in%20the%20chat.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cse.net/mail-l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du.gcfglobal.org/en/computerbasics/what-is-a-computer/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243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Quick</a:t>
            </a:r>
            <a:r>
              <a:rPr lang="en"/>
              <a:t> Intro in Coding/Programming in the Classroom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929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Ottawa Faculty of Ed,</a:t>
            </a:r>
            <a:br>
              <a:rPr lang="en"/>
            </a:br>
            <a:r>
              <a:rPr lang="en"/>
              <a:t>2021-11-12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Beens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@pbeens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pbeens@gmail.com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https://peter.beens.ca/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http://bit.ly/coding-in-classroom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0650" y="2219300"/>
            <a:ext cx="1121025" cy="11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0750" y="1916750"/>
            <a:ext cx="1378200" cy="61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Cameras on please!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 to Learn How to Code?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Programming helps children learn to problem-solve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 programming gives kids a challenge and helps them develop resilience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teaches children how to think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child expands their creativity when they learn how to code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 programming is the future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lack of skills in the software industry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helps children learn how to have fun with math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is learning while having fun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6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Computational Thinking?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Computers can be used to help us solve problems. However, before a problem can be tackled, the problem itself and the ways in which it could be solved need to be understood.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Computational thinking allows us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a complex problem,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what the problem is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possible solutions.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then present these solutions in a way that a computer, a human, or both, can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[Source]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Cornerstones of Computational Thinking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decomposition - breaking down a complex problem or system into smaller, more manageable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recognition – looking for similarities among and within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– focusing on the important information only, ignoring irrelevant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- developing a step-by-step solution to the problem, or the rules to follow to solve the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cornerstone is as important as the others. They are like legs on a table - if one leg is missing, the table will probably collapse. Correctly applying all four techniques will help when programming a computer.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629650"/>
            <a:ext cx="8520600" cy="4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33"/>
              <a:t>My Plea!</a:t>
            </a:r>
            <a:endParaRPr sz="3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concepts of Computational Thinking to as many of your coding/programming activities as possible.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2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Education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0" y="4715425"/>
            <a:ext cx="9144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https://education.minecraft.net/fr-fr/homepage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351" y="799200"/>
            <a:ext cx="5767300" cy="38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Code.org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" y="782400"/>
            <a:ext cx="8311738" cy="40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0" y="4774250"/>
            <a:ext cx="91440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Learn Python?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https://cscircles.cemc.uwaterloo.ca/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http://snakify.org.testednet.com/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https://groklearning.com/hoc/activity/animal-classifier/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https://developers.google.com/edu/python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https://www.py4e.com/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https://www.codecademy.com/learn/learn-python-3/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</a:rPr>
              <a:t>https://snakify.org/en/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Python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572050" y="2210038"/>
            <a:ext cx="390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https://staging.edublocks.org/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127" y="579900"/>
            <a:ext cx="4138176" cy="38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5263213" y="4462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[Image Source]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Options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Callysto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Teacher Starter Kit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5"/>
              </a:rPr>
              <a:t>Online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Google Colab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7"/>
              </a:rPr>
              <a:t>Math in Python for Grade 8/9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8"/>
              </a:rPr>
              <a:t>Colab for Math Educators</a:t>
            </a:r>
            <a:r>
              <a:rPr lang="en"/>
              <a:t> (courtesy Karen Spindler)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Jupyter.org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Anaconda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Colab Demo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201815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http://bit.ly/math-python-notebook-colab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...</a:t>
            </a:r>
            <a:r>
              <a:rPr lang="en"/>
              <a:t>the “waterfall” strategy is when the teacher poses a question, and students type their answer in the chat, but they do not submit their answer until the teacher prompts everyone to hit enter at the same time, resulting in a cascade of student answers in the chat. [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ACSE Mail List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Association for Computer Studies Educators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https://acse.net/mail-list/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What divisions and/or subjects are you being qualified to teach?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How experienced would you say you at coding/programming? 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(# responses only)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1) What’s coding?</a:t>
            </a:r>
            <a:br>
              <a:rPr lang="en" sz="2200"/>
            </a:br>
            <a:r>
              <a:rPr lang="en" sz="2200"/>
              <a:t>2) A little</a:t>
            </a:r>
            <a:br>
              <a:rPr lang="en" sz="2200"/>
            </a:br>
            <a:r>
              <a:rPr lang="en" sz="2200"/>
              <a:t>3) A fair bit</a:t>
            </a:r>
            <a:br>
              <a:rPr lang="en" sz="2200"/>
            </a:br>
            <a:r>
              <a:rPr lang="en" sz="2200"/>
              <a:t>4) I’m an expert!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Briefly describe your coding experience (e.g., Scratch, Python, Micro:bits, Ozobots, etc.)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Programming is a way to instruct the computer to perform various tasks.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 Computer?!!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computer is an electronic device that manipulates information, or data. It has the ability to store, retrieve, and process data.</a:t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/>
              <a:t>[</a:t>
            </a:r>
            <a:r>
              <a:rPr lang="en" sz="34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 sz="3400"/>
              <a:t>]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0" y="38912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163" y="267275"/>
            <a:ext cx="2819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50" y="2652150"/>
            <a:ext cx="22288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638" y="2829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3900" y="4614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0875" y="30003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0963" y="188652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vs Text-based Programming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23951" l="2167" r="3997" t="1804"/>
          <a:stretch/>
        </p:blipFill>
        <p:spPr>
          <a:xfrm>
            <a:off x="5263075" y="1869038"/>
            <a:ext cx="3132025" cy="2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775" y="1197688"/>
            <a:ext cx="3086100" cy="36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>
            <a:off x="4504850" y="1513350"/>
            <a:ext cx="0" cy="3000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