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f728195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f728195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7f72819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7f72819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7f728195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7f728195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f72819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f72819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7f72819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7f72819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7f72819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7f7281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7f72819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7f72819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7f728195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7f72819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f72819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7f72819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f72819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7f72819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7f72819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7f72819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s.gd/yk4pYL" TargetMode="External"/><Relationship Id="rId4" Type="http://schemas.openxmlformats.org/officeDocument/2006/relationships/hyperlink" Target="https://is.gd/scvls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s.gd/Python10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ckr.io/blog/what-is-programm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upgrad.com/blog/reasons-why-python-popular-with-developer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iobe.com/tiobe-index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%22Hello,_World!%22_progra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s.gd/1VHgvN" TargetMode="External"/><Relationship Id="rId4" Type="http://schemas.openxmlformats.org/officeDocument/2006/relationships/hyperlink" Target="https://is.gd/scvls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1975" y="554250"/>
            <a:ext cx="8520600" cy="30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Beginners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aka Programming for Beginners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1975" y="395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Beens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IPO Model of Programming</a:t>
            </a:r>
            <a:endParaRPr/>
          </a:p>
        </p:txBody>
      </p:sp>
      <p:grpSp>
        <p:nvGrpSpPr>
          <p:cNvPr id="113" name="Google Shape;113;p22"/>
          <p:cNvGrpSpPr/>
          <p:nvPr/>
        </p:nvGrpSpPr>
        <p:grpSpPr>
          <a:xfrm>
            <a:off x="1489588" y="2231250"/>
            <a:ext cx="6164814" cy="681000"/>
            <a:chOff x="1489588" y="2884800"/>
            <a:chExt cx="6164814" cy="681000"/>
          </a:xfrm>
        </p:grpSpPr>
        <p:sp>
          <p:nvSpPr>
            <p:cNvPr id="114" name="Google Shape;114;p22"/>
            <p:cNvSpPr/>
            <p:nvPr/>
          </p:nvSpPr>
          <p:spPr>
            <a:xfrm>
              <a:off x="1489588" y="2884800"/>
              <a:ext cx="1539000" cy="681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3802495" y="2884800"/>
              <a:ext cx="1539000" cy="681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Process</a:t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6115402" y="2884800"/>
              <a:ext cx="1539000" cy="681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17" name="Google Shape;117;p22"/>
            <p:cNvCxnSpPr>
              <a:stCxn id="114" idx="3"/>
              <a:endCxn id="115" idx="1"/>
            </p:cNvCxnSpPr>
            <p:nvPr/>
          </p:nvCxnSpPr>
          <p:spPr>
            <a:xfrm>
              <a:off x="3028588" y="3225300"/>
              <a:ext cx="7740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22"/>
            <p:cNvCxnSpPr>
              <a:endCxn id="116" idx="1"/>
            </p:cNvCxnSpPr>
            <p:nvPr/>
          </p:nvCxnSpPr>
          <p:spPr>
            <a:xfrm>
              <a:off x="5341402" y="3225300"/>
              <a:ext cx="7740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Input Using the Keyboard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" sz="21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'What is your name? '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Variables</a:t>
            </a:r>
            <a:r>
              <a:rPr lang="en"/>
              <a:t> -- Demo and Exercises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https://is.gd/yk4pYL</a:t>
            </a:r>
            <a:r>
              <a:rPr lang="en" sz="3600"/>
              <a:t> </a:t>
            </a:r>
            <a:r>
              <a:rPr lang="en" sz="3600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15050"/>
            <a:ext cx="8520600" cy="17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files for this tutorial can be found at: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55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https://is.gd/Python101</a:t>
            </a:r>
            <a:endParaRPr sz="5155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Programming?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Programming is a way to “instruct the computer to perform various tasks”.</a:t>
            </a:r>
            <a:endParaRPr sz="2600"/>
          </a:p>
        </p:txBody>
      </p:sp>
      <p:sp>
        <p:nvSpPr>
          <p:cNvPr id="67" name="Google Shape;67;p15"/>
          <p:cNvSpPr txBox="1"/>
          <p:nvPr/>
        </p:nvSpPr>
        <p:spPr>
          <a:xfrm>
            <a:off x="0" y="4869200"/>
            <a:ext cx="91440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https://hackr.io/blog/what-is-programming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highlight>
                  <a:srgbClr val="FFFFFF"/>
                </a:highlight>
              </a:rPr>
              <a:t>Top 10 Reasons Why Python is So Popular With Developers in 2021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609675"/>
            <a:ext cx="39999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Easy to Learn and Use</a:t>
            </a:r>
            <a:endParaRPr sz="1800">
              <a:solidFill>
                <a:srgbClr val="303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Mature and Supportive Python Community</a:t>
            </a:r>
            <a:endParaRPr sz="1800">
              <a:solidFill>
                <a:srgbClr val="303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Support from Renowned Corporate Sponsors</a:t>
            </a:r>
            <a:endParaRPr sz="1800">
              <a:solidFill>
                <a:srgbClr val="303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Hundreds of Python Libraries and Frameworks</a:t>
            </a:r>
            <a:endParaRPr sz="1800">
              <a:solidFill>
                <a:srgbClr val="303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Versatility, Efficiency, Reliability, and Speed</a:t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685875"/>
            <a:ext cx="39999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 startAt="6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Big data, Machine Learning and Cloud Computing</a:t>
            </a:r>
            <a:endParaRPr sz="1800">
              <a:solidFill>
                <a:srgbClr val="303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 startAt="6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First-choice Language</a:t>
            </a:r>
            <a:endParaRPr sz="1800">
              <a:solidFill>
                <a:srgbClr val="303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 startAt="6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The Flexibility of Python Language</a:t>
            </a:r>
            <a:endParaRPr sz="1800">
              <a:solidFill>
                <a:srgbClr val="303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 startAt="6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Use of python in academics</a:t>
            </a:r>
            <a:endParaRPr sz="1800">
              <a:solidFill>
                <a:srgbClr val="303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800"/>
              <a:buAutoNum type="arabicPeriod" startAt="6"/>
            </a:pPr>
            <a:r>
              <a:rPr lang="en" sz="1800">
                <a:solidFill>
                  <a:srgbClr val="303133"/>
                </a:solidFill>
                <a:highlight>
                  <a:srgbClr val="FFFFFF"/>
                </a:highlight>
              </a:rPr>
              <a:t>Automation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0" y="4869200"/>
            <a:ext cx="91440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https://www.upgrad.com/blog/reasons-why-python-popular-with-developers/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4869200"/>
            <a:ext cx="91440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https://www.tiobe.com/tiobe-index/</a:t>
            </a:r>
            <a:r>
              <a:rPr lang="en" sz="800"/>
              <a:t> </a:t>
            </a:r>
            <a:endParaRPr sz="800"/>
          </a:p>
        </p:txBody>
      </p:sp>
      <p:grpSp>
        <p:nvGrpSpPr>
          <p:cNvPr id="86" name="Google Shape;86;p18"/>
          <p:cNvGrpSpPr/>
          <p:nvPr/>
        </p:nvGrpSpPr>
        <p:grpSpPr>
          <a:xfrm>
            <a:off x="171450" y="500063"/>
            <a:ext cx="8801100" cy="4143375"/>
            <a:chOff x="171450" y="500063"/>
            <a:chExt cx="8801100" cy="4143375"/>
          </a:xfrm>
        </p:grpSpPr>
        <p:pic>
          <p:nvPicPr>
            <p:cNvPr id="87" name="Google Shape;8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450" y="500063"/>
              <a:ext cx="8801100" cy="41433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" name="Google Shape;88;p18"/>
            <p:cNvCxnSpPr/>
            <p:nvPr/>
          </p:nvCxnSpPr>
          <p:spPr>
            <a:xfrm>
              <a:off x="7328350" y="1498775"/>
              <a:ext cx="1140000" cy="1604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8"/>
            <p:cNvSpPr txBox="1"/>
            <p:nvPr/>
          </p:nvSpPr>
          <p:spPr>
            <a:xfrm>
              <a:off x="6742100" y="1156775"/>
              <a:ext cx="101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Python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Program!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World!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"Hello, World!" program generally is a computer program that outputs or displays the message "Hello, World!". Such a program is very simple in most programming languages, and is often used to illustrate the basic syntax of a programming language.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often the first program written by people learning to code. It can also be used as a sanity test to make sure that a computer language is correctly installed, and that the operator understands how to use it</a:t>
            </a:r>
            <a:r>
              <a:rPr lang="en"/>
              <a:t>.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0" y="4869200"/>
            <a:ext cx="91440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https://en.wikipedia.org/wiki/%22Hello,_World!%22_program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-- Demo and Exercises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https://is.gd/1VHgvN</a:t>
            </a:r>
            <a:r>
              <a:rPr lang="en" sz="3600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(We will also do a quick overview of Google Colab, the primary editor we will be using for our demos and exercises.)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