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60" r:id="rId5"/>
    <p:sldId id="259" r:id="rId6"/>
    <p:sldId id="268" r:id="rId7"/>
    <p:sldId id="261" r:id="rId8"/>
    <p:sldId id="262" r:id="rId9"/>
    <p:sldId id="264" r:id="rId10"/>
    <p:sldId id="263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BC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3" autoAdjust="0"/>
    <p:restoredTop sz="88682" autoAdjust="0"/>
  </p:normalViewPr>
  <p:slideViewPr>
    <p:cSldViewPr snapToGrid="0">
      <p:cViewPr varScale="1">
        <p:scale>
          <a:sx n="98" d="100"/>
          <a:sy n="98" d="100"/>
        </p:scale>
        <p:origin x="115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9E1C232-8119-41BF-B336-AB1EB1267A46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AU"/>
        </a:p>
      </dgm:t>
    </dgm:pt>
    <dgm:pt modelId="{AEE5CC91-02D3-4F87-9F43-95D9344B9679}">
      <dgm:prSet phldrT="[Text]"/>
      <dgm:spPr/>
      <dgm:t>
        <a:bodyPr/>
        <a:lstStyle/>
        <a:p>
          <a:r>
            <a:rPr lang="en-AU" dirty="0"/>
            <a:t>Input Spectra</a:t>
          </a:r>
        </a:p>
      </dgm:t>
    </dgm:pt>
    <dgm:pt modelId="{E597821C-374D-4D6B-82F7-54FD8C7B1814}" type="parTrans" cxnId="{8C7C6446-6EF9-4387-8551-BB31AFD339E5}">
      <dgm:prSet/>
      <dgm:spPr/>
      <dgm:t>
        <a:bodyPr/>
        <a:lstStyle/>
        <a:p>
          <a:endParaRPr lang="en-AU"/>
        </a:p>
      </dgm:t>
    </dgm:pt>
    <dgm:pt modelId="{97B408ED-9AE9-4B4F-8B6A-6708F5A4AB14}" type="sibTrans" cxnId="{8C7C6446-6EF9-4387-8551-BB31AFD339E5}">
      <dgm:prSet/>
      <dgm:spPr/>
      <dgm:t>
        <a:bodyPr/>
        <a:lstStyle/>
        <a:p>
          <a:endParaRPr lang="en-AU"/>
        </a:p>
      </dgm:t>
    </dgm:pt>
    <dgm:pt modelId="{F3E5365D-AD76-4341-B7CF-09A3D0F80134}">
      <dgm:prSet phldrT="[Text]"/>
      <dgm:spPr/>
      <dgm:t>
        <a:bodyPr/>
        <a:lstStyle/>
        <a:p>
          <a:r>
            <a:rPr lang="en-AU" dirty="0"/>
            <a:t>All wavelengths</a:t>
          </a:r>
        </a:p>
      </dgm:t>
    </dgm:pt>
    <dgm:pt modelId="{F68F1E01-2ECD-48C5-BBE4-89588084D484}" type="parTrans" cxnId="{8D23740E-627F-4217-A759-526E1FC82670}">
      <dgm:prSet/>
      <dgm:spPr/>
      <dgm:t>
        <a:bodyPr/>
        <a:lstStyle/>
        <a:p>
          <a:endParaRPr lang="en-AU"/>
        </a:p>
      </dgm:t>
    </dgm:pt>
    <dgm:pt modelId="{54993837-82D8-44EC-B398-91F2AA835F88}" type="sibTrans" cxnId="{8D23740E-627F-4217-A759-526E1FC82670}">
      <dgm:prSet/>
      <dgm:spPr/>
      <dgm:t>
        <a:bodyPr/>
        <a:lstStyle/>
        <a:p>
          <a:endParaRPr lang="en-AU"/>
        </a:p>
      </dgm:t>
    </dgm:pt>
    <dgm:pt modelId="{3CEE670A-AE4D-4905-83EC-4F9C0781AC94}">
      <dgm:prSet phldrT="[Text]"/>
      <dgm:spPr/>
      <dgm:t>
        <a:bodyPr/>
        <a:lstStyle/>
        <a:p>
          <a:r>
            <a:rPr lang="en-AU" dirty="0"/>
            <a:t>Neural Network for M Stars</a:t>
          </a:r>
        </a:p>
      </dgm:t>
    </dgm:pt>
    <dgm:pt modelId="{5FB48E8C-5B29-4A00-935E-8E94D599B7D2}" type="parTrans" cxnId="{DC7A42E7-2F38-48DA-81EB-6D663390C738}">
      <dgm:prSet/>
      <dgm:spPr/>
      <dgm:t>
        <a:bodyPr/>
        <a:lstStyle/>
        <a:p>
          <a:endParaRPr lang="en-AU"/>
        </a:p>
      </dgm:t>
    </dgm:pt>
    <dgm:pt modelId="{EB0F6437-6AC2-4E33-9930-2F7E63973EB8}" type="sibTrans" cxnId="{DC7A42E7-2F38-48DA-81EB-6D663390C738}">
      <dgm:prSet/>
      <dgm:spPr/>
      <dgm:t>
        <a:bodyPr/>
        <a:lstStyle/>
        <a:p>
          <a:endParaRPr lang="en-AU"/>
        </a:p>
      </dgm:t>
    </dgm:pt>
    <dgm:pt modelId="{B56C0CE2-D739-41F7-BCF8-267BA3A4AE5D}">
      <dgm:prSet phldrT="[Text]"/>
      <dgm:spPr/>
      <dgm:t>
        <a:bodyPr/>
        <a:lstStyle/>
        <a:p>
          <a:r>
            <a:rPr lang="en-AU" dirty="0"/>
            <a:t>From 4500-7000 </a:t>
          </a:r>
          <a:r>
            <a:rPr lang="en-AU" b="0" i="0" dirty="0"/>
            <a:t>Å</a:t>
          </a:r>
          <a:endParaRPr lang="en-AU" dirty="0"/>
        </a:p>
      </dgm:t>
    </dgm:pt>
    <dgm:pt modelId="{294F98A6-16A2-48AF-AABA-6F9D0061AD06}" type="parTrans" cxnId="{AEDE7A41-B298-4FFC-93CA-EF09A49A04BA}">
      <dgm:prSet/>
      <dgm:spPr/>
      <dgm:t>
        <a:bodyPr/>
        <a:lstStyle/>
        <a:p>
          <a:endParaRPr lang="en-AU"/>
        </a:p>
      </dgm:t>
    </dgm:pt>
    <dgm:pt modelId="{5128383D-D799-41BB-8221-6DDB8D7B88B1}" type="sibTrans" cxnId="{AEDE7A41-B298-4FFC-93CA-EF09A49A04BA}">
      <dgm:prSet/>
      <dgm:spPr/>
      <dgm:t>
        <a:bodyPr/>
        <a:lstStyle/>
        <a:p>
          <a:endParaRPr lang="en-AU"/>
        </a:p>
      </dgm:t>
    </dgm:pt>
    <dgm:pt modelId="{E7E59690-65E7-49FD-AF6B-589744C31AA2}">
      <dgm:prSet phldrT="[Text]"/>
      <dgm:spPr/>
      <dgm:t>
        <a:bodyPr/>
        <a:lstStyle/>
        <a:p>
          <a:r>
            <a:rPr lang="en-AU" dirty="0"/>
            <a:t>Neural Network for Remaining Classes</a:t>
          </a:r>
        </a:p>
      </dgm:t>
    </dgm:pt>
    <dgm:pt modelId="{AF64344D-A7AA-46DB-80EA-2B6775C83347}" type="parTrans" cxnId="{E324A203-C646-4A04-A1FC-70567D189375}">
      <dgm:prSet/>
      <dgm:spPr/>
      <dgm:t>
        <a:bodyPr/>
        <a:lstStyle/>
        <a:p>
          <a:endParaRPr lang="en-AU"/>
        </a:p>
      </dgm:t>
    </dgm:pt>
    <dgm:pt modelId="{3206F20C-AC3C-4C79-A5DA-D4DB84982696}" type="sibTrans" cxnId="{E324A203-C646-4A04-A1FC-70567D189375}">
      <dgm:prSet/>
      <dgm:spPr/>
      <dgm:t>
        <a:bodyPr/>
        <a:lstStyle/>
        <a:p>
          <a:endParaRPr lang="en-AU"/>
        </a:p>
      </dgm:t>
    </dgm:pt>
    <dgm:pt modelId="{58F18AA9-F59D-4879-A786-7E2308EEEA41}">
      <dgm:prSet phldrT="[Text]"/>
      <dgm:spPr/>
      <dgm:t>
        <a:bodyPr/>
        <a:lstStyle/>
        <a:p>
          <a:r>
            <a:rPr lang="en-AU" dirty="0"/>
            <a:t>All wavelengths</a:t>
          </a:r>
        </a:p>
      </dgm:t>
    </dgm:pt>
    <dgm:pt modelId="{3CF4F4BD-E695-493B-B254-6AF35A7A05B8}" type="parTrans" cxnId="{FB6A98D9-0BF7-4D97-8042-D1BF8BBBE711}">
      <dgm:prSet/>
      <dgm:spPr/>
      <dgm:t>
        <a:bodyPr/>
        <a:lstStyle/>
        <a:p>
          <a:endParaRPr lang="en-AU"/>
        </a:p>
      </dgm:t>
    </dgm:pt>
    <dgm:pt modelId="{3F923FB0-B112-4C24-BD21-D35F0EF9778F}" type="sibTrans" cxnId="{FB6A98D9-0BF7-4D97-8042-D1BF8BBBE711}">
      <dgm:prSet/>
      <dgm:spPr/>
      <dgm:t>
        <a:bodyPr/>
        <a:lstStyle/>
        <a:p>
          <a:endParaRPr lang="en-AU"/>
        </a:p>
      </dgm:t>
    </dgm:pt>
    <dgm:pt modelId="{D4E63288-6F80-40CE-9571-D0EB3A6F582D}">
      <dgm:prSet phldrT="[Text]"/>
      <dgm:spPr/>
      <dgm:t>
        <a:bodyPr/>
        <a:lstStyle/>
        <a:p>
          <a:r>
            <a:rPr lang="en-AU" dirty="0"/>
            <a:t>All classes</a:t>
          </a:r>
        </a:p>
      </dgm:t>
    </dgm:pt>
    <dgm:pt modelId="{5B809B3F-FF48-4090-8692-65CAECBFD4A6}" type="parTrans" cxnId="{C7011E05-8B34-49A9-ABD6-536A092E2CD2}">
      <dgm:prSet/>
      <dgm:spPr/>
      <dgm:t>
        <a:bodyPr/>
        <a:lstStyle/>
        <a:p>
          <a:endParaRPr lang="en-AU"/>
        </a:p>
      </dgm:t>
    </dgm:pt>
    <dgm:pt modelId="{435A015E-EDFF-41E0-BEEA-F8638155EE84}" type="sibTrans" cxnId="{C7011E05-8B34-49A9-ABD6-536A092E2CD2}">
      <dgm:prSet/>
      <dgm:spPr/>
      <dgm:t>
        <a:bodyPr/>
        <a:lstStyle/>
        <a:p>
          <a:endParaRPr lang="en-AU"/>
        </a:p>
      </dgm:t>
    </dgm:pt>
    <dgm:pt modelId="{48446780-4398-48D3-9652-EE79C2DCE6FF}">
      <dgm:prSet phldrT="[Text]"/>
      <dgm:spPr/>
      <dgm:t>
        <a:bodyPr/>
        <a:lstStyle/>
        <a:p>
          <a:r>
            <a:rPr lang="en-AU" dirty="0"/>
            <a:t>All classes</a:t>
          </a:r>
        </a:p>
      </dgm:t>
    </dgm:pt>
    <dgm:pt modelId="{EB900E1B-1635-4B3C-83B5-1B3904C2C2DE}" type="parTrans" cxnId="{A62D3F41-B9DD-45B0-89BA-98BD5C0154DD}">
      <dgm:prSet/>
      <dgm:spPr/>
      <dgm:t>
        <a:bodyPr/>
        <a:lstStyle/>
        <a:p>
          <a:endParaRPr lang="en-AU"/>
        </a:p>
      </dgm:t>
    </dgm:pt>
    <dgm:pt modelId="{03D6A8CA-908A-43E9-85B2-277796B84A85}" type="sibTrans" cxnId="{A62D3F41-B9DD-45B0-89BA-98BD5C0154DD}">
      <dgm:prSet/>
      <dgm:spPr/>
      <dgm:t>
        <a:bodyPr/>
        <a:lstStyle/>
        <a:p>
          <a:endParaRPr lang="en-AU"/>
        </a:p>
      </dgm:t>
    </dgm:pt>
    <dgm:pt modelId="{5911CEE1-BC1C-483C-8023-CF78278CB7F2}">
      <dgm:prSet phldrT="[Text]"/>
      <dgm:spPr/>
      <dgm:t>
        <a:bodyPr/>
        <a:lstStyle/>
        <a:p>
          <a:r>
            <a:rPr lang="en-AU" dirty="0"/>
            <a:t>Non-M Star classes</a:t>
          </a:r>
        </a:p>
      </dgm:t>
    </dgm:pt>
    <dgm:pt modelId="{AF8F657F-011C-4CB0-8218-5C0FB6853704}" type="parTrans" cxnId="{499EF8C5-E443-42A6-A3DF-9426349722BF}">
      <dgm:prSet/>
      <dgm:spPr/>
      <dgm:t>
        <a:bodyPr/>
        <a:lstStyle/>
        <a:p>
          <a:endParaRPr lang="en-AU"/>
        </a:p>
      </dgm:t>
    </dgm:pt>
    <dgm:pt modelId="{EF30272C-8472-4DC1-8252-95DF5C22D322}" type="sibTrans" cxnId="{499EF8C5-E443-42A6-A3DF-9426349722BF}">
      <dgm:prSet/>
      <dgm:spPr/>
      <dgm:t>
        <a:bodyPr/>
        <a:lstStyle/>
        <a:p>
          <a:endParaRPr lang="en-AU"/>
        </a:p>
      </dgm:t>
    </dgm:pt>
    <dgm:pt modelId="{CD76EE40-7F44-4B2B-A665-C6FFFDC4A915}" type="pres">
      <dgm:prSet presAssocID="{39E1C232-8119-41BF-B336-AB1EB1267A46}" presName="rootnode" presStyleCnt="0">
        <dgm:presLayoutVars>
          <dgm:chMax/>
          <dgm:chPref/>
          <dgm:dir/>
          <dgm:animLvl val="lvl"/>
        </dgm:presLayoutVars>
      </dgm:prSet>
      <dgm:spPr/>
    </dgm:pt>
    <dgm:pt modelId="{774EA199-7884-4B29-8388-387BACDD18C4}" type="pres">
      <dgm:prSet presAssocID="{AEE5CC91-02D3-4F87-9F43-95D9344B9679}" presName="composite" presStyleCnt="0"/>
      <dgm:spPr/>
    </dgm:pt>
    <dgm:pt modelId="{2994D18E-5769-4774-AB3B-CDF84CB199AC}" type="pres">
      <dgm:prSet presAssocID="{AEE5CC91-02D3-4F87-9F43-95D9344B9679}" presName="bentUpArrow1" presStyleLbl="alignImgPlace1" presStyleIdx="0" presStyleCnt="2"/>
      <dgm:spPr/>
    </dgm:pt>
    <dgm:pt modelId="{16D98573-682C-4088-A74C-666C88A07826}" type="pres">
      <dgm:prSet presAssocID="{AEE5CC91-02D3-4F87-9F43-95D9344B9679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</dgm:pt>
    <dgm:pt modelId="{4C89C323-B68A-4836-95C5-C6C3482C5181}" type="pres">
      <dgm:prSet presAssocID="{AEE5CC91-02D3-4F87-9F43-95D9344B9679}" presName="ChildText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779D8675-BBAC-49CA-BE12-B73B14C9D2A8}" type="pres">
      <dgm:prSet presAssocID="{97B408ED-9AE9-4B4F-8B6A-6708F5A4AB14}" presName="sibTrans" presStyleCnt="0"/>
      <dgm:spPr/>
    </dgm:pt>
    <dgm:pt modelId="{976E66F7-6D0B-420B-8EFA-FFB5D7A9DD52}" type="pres">
      <dgm:prSet presAssocID="{3CEE670A-AE4D-4905-83EC-4F9C0781AC94}" presName="composite" presStyleCnt="0"/>
      <dgm:spPr/>
    </dgm:pt>
    <dgm:pt modelId="{014FAD74-2381-448F-ACFE-6C424377CD78}" type="pres">
      <dgm:prSet presAssocID="{3CEE670A-AE4D-4905-83EC-4F9C0781AC94}" presName="bentUpArrow1" presStyleLbl="alignImgPlace1" presStyleIdx="1" presStyleCnt="2"/>
      <dgm:spPr/>
    </dgm:pt>
    <dgm:pt modelId="{9AAE27B0-7FE6-46B6-AF5C-7C57C7E79D20}" type="pres">
      <dgm:prSet presAssocID="{3CEE670A-AE4D-4905-83EC-4F9C0781AC94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</dgm:pt>
    <dgm:pt modelId="{8F34FD68-E4D0-468A-AE8B-04CE779ABAA6}" type="pres">
      <dgm:prSet presAssocID="{3CEE670A-AE4D-4905-83EC-4F9C0781AC94}" presName="ChildText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D715B8C0-FE8C-44DF-86AB-5BF86F5320C7}" type="pres">
      <dgm:prSet presAssocID="{EB0F6437-6AC2-4E33-9930-2F7E63973EB8}" presName="sibTrans" presStyleCnt="0"/>
      <dgm:spPr/>
    </dgm:pt>
    <dgm:pt modelId="{AE501C3F-0B0A-4B37-8030-0A7E88F20172}" type="pres">
      <dgm:prSet presAssocID="{E7E59690-65E7-49FD-AF6B-589744C31AA2}" presName="composite" presStyleCnt="0"/>
      <dgm:spPr/>
    </dgm:pt>
    <dgm:pt modelId="{415E195B-EDD8-4882-B89E-8229F617BE49}" type="pres">
      <dgm:prSet presAssocID="{E7E59690-65E7-49FD-AF6B-589744C31AA2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</dgm:pt>
    <dgm:pt modelId="{74715C84-EC99-4388-B278-CEFA6ADD0A23}" type="pres">
      <dgm:prSet presAssocID="{E7E59690-65E7-49FD-AF6B-589744C31AA2}" presName="FinalChildText" presStyleLbl="revTx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E324A203-C646-4A04-A1FC-70567D189375}" srcId="{39E1C232-8119-41BF-B336-AB1EB1267A46}" destId="{E7E59690-65E7-49FD-AF6B-589744C31AA2}" srcOrd="2" destOrd="0" parTransId="{AF64344D-A7AA-46DB-80EA-2B6775C83347}" sibTransId="{3206F20C-AC3C-4C79-A5DA-D4DB84982696}"/>
    <dgm:cxn modelId="{3B45D703-1A63-4AA0-A607-A433E5D9AFE9}" type="presOf" srcId="{3CEE670A-AE4D-4905-83EC-4F9C0781AC94}" destId="{9AAE27B0-7FE6-46B6-AF5C-7C57C7E79D20}" srcOrd="0" destOrd="0" presId="urn:microsoft.com/office/officeart/2005/8/layout/StepDownProcess"/>
    <dgm:cxn modelId="{C7011E05-8B34-49A9-ABD6-536A092E2CD2}" srcId="{AEE5CC91-02D3-4F87-9F43-95D9344B9679}" destId="{D4E63288-6F80-40CE-9571-D0EB3A6F582D}" srcOrd="1" destOrd="0" parTransId="{5B809B3F-FF48-4090-8692-65CAECBFD4A6}" sibTransId="{435A015E-EDFF-41E0-BEEA-F8638155EE84}"/>
    <dgm:cxn modelId="{47B53A09-F521-4083-A919-34E770C88EA2}" type="presOf" srcId="{58F18AA9-F59D-4879-A786-7E2308EEEA41}" destId="{74715C84-EC99-4388-B278-CEFA6ADD0A23}" srcOrd="0" destOrd="0" presId="urn:microsoft.com/office/officeart/2005/8/layout/StepDownProcess"/>
    <dgm:cxn modelId="{8D23740E-627F-4217-A759-526E1FC82670}" srcId="{AEE5CC91-02D3-4F87-9F43-95D9344B9679}" destId="{F3E5365D-AD76-4341-B7CF-09A3D0F80134}" srcOrd="0" destOrd="0" parTransId="{F68F1E01-2ECD-48C5-BBE4-89588084D484}" sibTransId="{54993837-82D8-44EC-B398-91F2AA835F88}"/>
    <dgm:cxn modelId="{63D0812A-F12B-4FF2-A008-01C7B632FFC3}" type="presOf" srcId="{D4E63288-6F80-40CE-9571-D0EB3A6F582D}" destId="{4C89C323-B68A-4836-95C5-C6C3482C5181}" srcOrd="0" destOrd="1" presId="urn:microsoft.com/office/officeart/2005/8/layout/StepDownProcess"/>
    <dgm:cxn modelId="{90D1643C-6332-4BD3-8535-91DB2F3477F0}" type="presOf" srcId="{E7E59690-65E7-49FD-AF6B-589744C31AA2}" destId="{415E195B-EDD8-4882-B89E-8229F617BE49}" srcOrd="0" destOrd="0" presId="urn:microsoft.com/office/officeart/2005/8/layout/StepDownProcess"/>
    <dgm:cxn modelId="{A62D3F41-B9DD-45B0-89BA-98BD5C0154DD}" srcId="{3CEE670A-AE4D-4905-83EC-4F9C0781AC94}" destId="{48446780-4398-48D3-9652-EE79C2DCE6FF}" srcOrd="1" destOrd="0" parTransId="{EB900E1B-1635-4B3C-83B5-1B3904C2C2DE}" sibTransId="{03D6A8CA-908A-43E9-85B2-277796B84A85}"/>
    <dgm:cxn modelId="{AEDE7A41-B298-4FFC-93CA-EF09A49A04BA}" srcId="{3CEE670A-AE4D-4905-83EC-4F9C0781AC94}" destId="{B56C0CE2-D739-41F7-BCF8-267BA3A4AE5D}" srcOrd="0" destOrd="0" parTransId="{294F98A6-16A2-48AF-AABA-6F9D0061AD06}" sibTransId="{5128383D-D799-41BB-8221-6DDB8D7B88B1}"/>
    <dgm:cxn modelId="{8C7C6446-6EF9-4387-8551-BB31AFD339E5}" srcId="{39E1C232-8119-41BF-B336-AB1EB1267A46}" destId="{AEE5CC91-02D3-4F87-9F43-95D9344B9679}" srcOrd="0" destOrd="0" parTransId="{E597821C-374D-4D6B-82F7-54FD8C7B1814}" sibTransId="{97B408ED-9AE9-4B4F-8B6A-6708F5A4AB14}"/>
    <dgm:cxn modelId="{CFF44653-DFAC-486B-8B86-A7AFCECF70E6}" type="presOf" srcId="{B56C0CE2-D739-41F7-BCF8-267BA3A4AE5D}" destId="{8F34FD68-E4D0-468A-AE8B-04CE779ABAA6}" srcOrd="0" destOrd="0" presId="urn:microsoft.com/office/officeart/2005/8/layout/StepDownProcess"/>
    <dgm:cxn modelId="{DBB863B3-E6AD-4186-B2B2-236722D8C4E2}" type="presOf" srcId="{F3E5365D-AD76-4341-B7CF-09A3D0F80134}" destId="{4C89C323-B68A-4836-95C5-C6C3482C5181}" srcOrd="0" destOrd="0" presId="urn:microsoft.com/office/officeart/2005/8/layout/StepDownProcess"/>
    <dgm:cxn modelId="{499EF8C5-E443-42A6-A3DF-9426349722BF}" srcId="{E7E59690-65E7-49FD-AF6B-589744C31AA2}" destId="{5911CEE1-BC1C-483C-8023-CF78278CB7F2}" srcOrd="1" destOrd="0" parTransId="{AF8F657F-011C-4CB0-8218-5C0FB6853704}" sibTransId="{EF30272C-8472-4DC1-8252-95DF5C22D322}"/>
    <dgm:cxn modelId="{FB6A98D9-0BF7-4D97-8042-D1BF8BBBE711}" srcId="{E7E59690-65E7-49FD-AF6B-589744C31AA2}" destId="{58F18AA9-F59D-4879-A786-7E2308EEEA41}" srcOrd="0" destOrd="0" parTransId="{3CF4F4BD-E695-493B-B254-6AF35A7A05B8}" sibTransId="{3F923FB0-B112-4C24-BD21-D35F0EF9778F}"/>
    <dgm:cxn modelId="{AB9834DC-2D09-457E-96D3-F59BDC883FF0}" type="presOf" srcId="{AEE5CC91-02D3-4F87-9F43-95D9344B9679}" destId="{16D98573-682C-4088-A74C-666C88A07826}" srcOrd="0" destOrd="0" presId="urn:microsoft.com/office/officeart/2005/8/layout/StepDownProcess"/>
    <dgm:cxn modelId="{327665DC-4941-41D1-9BDB-4A305D7E0350}" type="presOf" srcId="{48446780-4398-48D3-9652-EE79C2DCE6FF}" destId="{8F34FD68-E4D0-468A-AE8B-04CE779ABAA6}" srcOrd="0" destOrd="1" presId="urn:microsoft.com/office/officeart/2005/8/layout/StepDownProcess"/>
    <dgm:cxn modelId="{7EDA74E2-D98B-4394-A858-E9652F3DD954}" type="presOf" srcId="{39E1C232-8119-41BF-B336-AB1EB1267A46}" destId="{CD76EE40-7F44-4B2B-A665-C6FFFDC4A915}" srcOrd="0" destOrd="0" presId="urn:microsoft.com/office/officeart/2005/8/layout/StepDownProcess"/>
    <dgm:cxn modelId="{DC7A42E7-2F38-48DA-81EB-6D663390C738}" srcId="{39E1C232-8119-41BF-B336-AB1EB1267A46}" destId="{3CEE670A-AE4D-4905-83EC-4F9C0781AC94}" srcOrd="1" destOrd="0" parTransId="{5FB48E8C-5B29-4A00-935E-8E94D599B7D2}" sibTransId="{EB0F6437-6AC2-4E33-9930-2F7E63973EB8}"/>
    <dgm:cxn modelId="{E7CA30EF-F735-4090-914C-55173B353B9B}" type="presOf" srcId="{5911CEE1-BC1C-483C-8023-CF78278CB7F2}" destId="{74715C84-EC99-4388-B278-CEFA6ADD0A23}" srcOrd="0" destOrd="1" presId="urn:microsoft.com/office/officeart/2005/8/layout/StepDownProcess"/>
    <dgm:cxn modelId="{BD12DD04-69CD-41C4-B49B-254326EFD6DC}" type="presParOf" srcId="{CD76EE40-7F44-4B2B-A665-C6FFFDC4A915}" destId="{774EA199-7884-4B29-8388-387BACDD18C4}" srcOrd="0" destOrd="0" presId="urn:microsoft.com/office/officeart/2005/8/layout/StepDownProcess"/>
    <dgm:cxn modelId="{01E57F24-E994-4022-B298-2051D925F890}" type="presParOf" srcId="{774EA199-7884-4B29-8388-387BACDD18C4}" destId="{2994D18E-5769-4774-AB3B-CDF84CB199AC}" srcOrd="0" destOrd="0" presId="urn:microsoft.com/office/officeart/2005/8/layout/StepDownProcess"/>
    <dgm:cxn modelId="{A11B996C-7D2B-4F03-9712-23EA13C5E5F7}" type="presParOf" srcId="{774EA199-7884-4B29-8388-387BACDD18C4}" destId="{16D98573-682C-4088-A74C-666C88A07826}" srcOrd="1" destOrd="0" presId="urn:microsoft.com/office/officeart/2005/8/layout/StepDownProcess"/>
    <dgm:cxn modelId="{BA736ED9-0033-44C9-9E2E-026DBB890235}" type="presParOf" srcId="{774EA199-7884-4B29-8388-387BACDD18C4}" destId="{4C89C323-B68A-4836-95C5-C6C3482C5181}" srcOrd="2" destOrd="0" presId="urn:microsoft.com/office/officeart/2005/8/layout/StepDownProcess"/>
    <dgm:cxn modelId="{E5440C50-7B36-4999-BE88-60D04DDA6AFC}" type="presParOf" srcId="{CD76EE40-7F44-4B2B-A665-C6FFFDC4A915}" destId="{779D8675-BBAC-49CA-BE12-B73B14C9D2A8}" srcOrd="1" destOrd="0" presId="urn:microsoft.com/office/officeart/2005/8/layout/StepDownProcess"/>
    <dgm:cxn modelId="{6B5A5719-3253-445F-A367-CCE4A6206968}" type="presParOf" srcId="{CD76EE40-7F44-4B2B-A665-C6FFFDC4A915}" destId="{976E66F7-6D0B-420B-8EFA-FFB5D7A9DD52}" srcOrd="2" destOrd="0" presId="urn:microsoft.com/office/officeart/2005/8/layout/StepDownProcess"/>
    <dgm:cxn modelId="{80924E23-5CB0-41E7-8B81-31C024040B92}" type="presParOf" srcId="{976E66F7-6D0B-420B-8EFA-FFB5D7A9DD52}" destId="{014FAD74-2381-448F-ACFE-6C424377CD78}" srcOrd="0" destOrd="0" presId="urn:microsoft.com/office/officeart/2005/8/layout/StepDownProcess"/>
    <dgm:cxn modelId="{5A61654F-7C3D-47EE-81EA-F3CA95F24211}" type="presParOf" srcId="{976E66F7-6D0B-420B-8EFA-FFB5D7A9DD52}" destId="{9AAE27B0-7FE6-46B6-AF5C-7C57C7E79D20}" srcOrd="1" destOrd="0" presId="urn:microsoft.com/office/officeart/2005/8/layout/StepDownProcess"/>
    <dgm:cxn modelId="{31C7798E-ADF0-4001-883B-BE0407BEF4B8}" type="presParOf" srcId="{976E66F7-6D0B-420B-8EFA-FFB5D7A9DD52}" destId="{8F34FD68-E4D0-468A-AE8B-04CE779ABAA6}" srcOrd="2" destOrd="0" presId="urn:microsoft.com/office/officeart/2005/8/layout/StepDownProcess"/>
    <dgm:cxn modelId="{F37C717D-0FA7-42F3-AF7F-8B8C550D341B}" type="presParOf" srcId="{CD76EE40-7F44-4B2B-A665-C6FFFDC4A915}" destId="{D715B8C0-FE8C-44DF-86AB-5BF86F5320C7}" srcOrd="3" destOrd="0" presId="urn:microsoft.com/office/officeart/2005/8/layout/StepDownProcess"/>
    <dgm:cxn modelId="{01C83D5C-DB00-4D39-8A37-79556AA8D64D}" type="presParOf" srcId="{CD76EE40-7F44-4B2B-A665-C6FFFDC4A915}" destId="{AE501C3F-0B0A-4B37-8030-0A7E88F20172}" srcOrd="4" destOrd="0" presId="urn:microsoft.com/office/officeart/2005/8/layout/StepDownProcess"/>
    <dgm:cxn modelId="{B4F72B40-AE0A-40D6-94E0-7E298AC6E5A0}" type="presParOf" srcId="{AE501C3F-0B0A-4B37-8030-0A7E88F20172}" destId="{415E195B-EDD8-4882-B89E-8229F617BE49}" srcOrd="0" destOrd="0" presId="urn:microsoft.com/office/officeart/2005/8/layout/StepDownProcess"/>
    <dgm:cxn modelId="{3B3B443A-6FB3-47DE-8AE1-CEEF3DB6F852}" type="presParOf" srcId="{AE501C3F-0B0A-4B37-8030-0A7E88F20172}" destId="{74715C84-EC99-4388-B278-CEFA6ADD0A23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94D18E-5769-4774-AB3B-CDF84CB199AC}">
      <dsp:nvSpPr>
        <dsp:cNvPr id="0" name=""/>
        <dsp:cNvSpPr/>
      </dsp:nvSpPr>
      <dsp:spPr>
        <a:xfrm rot="5400000">
          <a:off x="3207938" y="996738"/>
          <a:ext cx="881529" cy="1003589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D98573-682C-4088-A74C-666C88A07826}">
      <dsp:nvSpPr>
        <dsp:cNvPr id="0" name=""/>
        <dsp:cNvSpPr/>
      </dsp:nvSpPr>
      <dsp:spPr>
        <a:xfrm>
          <a:off x="2974386" y="19545"/>
          <a:ext cx="1483976" cy="1038735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400" kern="1200" dirty="0"/>
            <a:t>Input Spectra</a:t>
          </a:r>
        </a:p>
      </dsp:txBody>
      <dsp:txXfrm>
        <a:off x="3025102" y="70261"/>
        <a:ext cx="1382544" cy="937303"/>
      </dsp:txXfrm>
    </dsp:sp>
    <dsp:sp modelId="{4C89C323-B68A-4836-95C5-C6C3482C5181}">
      <dsp:nvSpPr>
        <dsp:cNvPr id="0" name=""/>
        <dsp:cNvSpPr/>
      </dsp:nvSpPr>
      <dsp:spPr>
        <a:xfrm>
          <a:off x="4458362" y="118612"/>
          <a:ext cx="1079302" cy="8395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100" kern="1200" dirty="0"/>
            <a:t>All wavelengths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100" kern="1200" dirty="0"/>
            <a:t>All classes</a:t>
          </a:r>
        </a:p>
      </dsp:txBody>
      <dsp:txXfrm>
        <a:off x="4458362" y="118612"/>
        <a:ext cx="1079302" cy="839551"/>
      </dsp:txXfrm>
    </dsp:sp>
    <dsp:sp modelId="{014FAD74-2381-448F-ACFE-6C424377CD78}">
      <dsp:nvSpPr>
        <dsp:cNvPr id="0" name=""/>
        <dsp:cNvSpPr/>
      </dsp:nvSpPr>
      <dsp:spPr>
        <a:xfrm rot="5400000">
          <a:off x="4438312" y="2163580"/>
          <a:ext cx="881529" cy="1003589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AE27B0-7FE6-46B6-AF5C-7C57C7E79D20}">
      <dsp:nvSpPr>
        <dsp:cNvPr id="0" name=""/>
        <dsp:cNvSpPr/>
      </dsp:nvSpPr>
      <dsp:spPr>
        <a:xfrm>
          <a:off x="4204760" y="1186387"/>
          <a:ext cx="1483976" cy="1038735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400" kern="1200" dirty="0"/>
            <a:t>Neural Network for M Stars</a:t>
          </a:r>
        </a:p>
      </dsp:txBody>
      <dsp:txXfrm>
        <a:off x="4255476" y="1237103"/>
        <a:ext cx="1382544" cy="937303"/>
      </dsp:txXfrm>
    </dsp:sp>
    <dsp:sp modelId="{8F34FD68-E4D0-468A-AE8B-04CE779ABAA6}">
      <dsp:nvSpPr>
        <dsp:cNvPr id="0" name=""/>
        <dsp:cNvSpPr/>
      </dsp:nvSpPr>
      <dsp:spPr>
        <a:xfrm>
          <a:off x="5688736" y="1285455"/>
          <a:ext cx="1079302" cy="8395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100" kern="1200" dirty="0"/>
            <a:t>From 4500-7000 </a:t>
          </a:r>
          <a:r>
            <a:rPr lang="en-AU" sz="1100" b="0" i="0" kern="1200" dirty="0"/>
            <a:t>Å</a:t>
          </a:r>
          <a:endParaRPr lang="en-AU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100" kern="1200" dirty="0"/>
            <a:t>All classes</a:t>
          </a:r>
        </a:p>
      </dsp:txBody>
      <dsp:txXfrm>
        <a:off x="5688736" y="1285455"/>
        <a:ext cx="1079302" cy="839551"/>
      </dsp:txXfrm>
    </dsp:sp>
    <dsp:sp modelId="{415E195B-EDD8-4882-B89E-8229F617BE49}">
      <dsp:nvSpPr>
        <dsp:cNvPr id="0" name=""/>
        <dsp:cNvSpPr/>
      </dsp:nvSpPr>
      <dsp:spPr>
        <a:xfrm>
          <a:off x="5435134" y="2353230"/>
          <a:ext cx="1483976" cy="1038735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400" kern="1200" dirty="0"/>
            <a:t>Neural Network for Remaining Classes</a:t>
          </a:r>
        </a:p>
      </dsp:txBody>
      <dsp:txXfrm>
        <a:off x="5485850" y="2403946"/>
        <a:ext cx="1382544" cy="937303"/>
      </dsp:txXfrm>
    </dsp:sp>
    <dsp:sp modelId="{74715C84-EC99-4388-B278-CEFA6ADD0A23}">
      <dsp:nvSpPr>
        <dsp:cNvPr id="0" name=""/>
        <dsp:cNvSpPr/>
      </dsp:nvSpPr>
      <dsp:spPr>
        <a:xfrm>
          <a:off x="6919110" y="2452297"/>
          <a:ext cx="1079302" cy="8395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100" kern="1200" dirty="0"/>
            <a:t>All wavelengths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100" kern="1200" dirty="0"/>
            <a:t>Non-M Star classes</a:t>
          </a:r>
        </a:p>
      </dsp:txBody>
      <dsp:txXfrm>
        <a:off x="6919110" y="2452297"/>
        <a:ext cx="1079302" cy="8395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558-5DAC-4578-BE51-14A16D48415A}" type="datetimeFigureOut">
              <a:rPr lang="en-AU" smtClean="0"/>
              <a:t>29/1/19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3F6E91-E9CC-45B7-A82B-39A535E46CD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763125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Cain, F., 2009, What Are The Different Types of Stars?, </a:t>
            </a:r>
            <a:r>
              <a:rPr lang="en-AU" i="1" dirty="0"/>
              <a:t>Universe Today, </a:t>
            </a:r>
            <a:r>
              <a:rPr lang="en-AU" i="0" dirty="0"/>
              <a:t>https://www.universetoday.com/24299/types-of-stars/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3F6E91-E9CC-45B7-A82B-39A535E46CDF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278892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dirty="0"/>
              <a:t>Mohamad-Salah, J., 2019,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schematic diagram of a Multi-Layer Perceptron (MLP) neural network, https://www.researchgate.net/figure/A-schematic-diagram-of-a-Multi-Layer-Perceptron-MLP-neural-network_fig3_257071174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3F6E91-E9CC-45B7-A82B-39A535E46CDF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566520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dirty="0" err="1"/>
              <a:t>Tinney</a:t>
            </a:r>
            <a:r>
              <a:rPr lang="en-AU" dirty="0"/>
              <a:t> et. al, 2014, </a:t>
            </a:r>
            <a:r>
              <a:rPr lang="en-AU" i="1" dirty="0"/>
              <a:t>Funnel Web: Mapping the Southern Sky, </a:t>
            </a:r>
            <a:r>
              <a:rPr lang="en-AU" i="0" dirty="0"/>
              <a:t>https://www.aao.gov.au/files/palmcove2014/Tinney%20-%20FunnelWeb%20-%20Mapping%20the%20Southern%20Sky%20-%20No%20Movie.pdf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i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dirty="0"/>
              <a:t>Sharma et. al, 2011,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Galaxia: a code to generate a synthetic survey of the Milky Way</a:t>
            </a:r>
            <a:r>
              <a:rPr lang="en-A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https://arxiv.org/abs/1101.3561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3F6E91-E9CC-45B7-A82B-39A535E46CDF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999724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 R. Bell, University of Maryland, and M. Briley, University of Wisconsin, Oshkosh, https://www.researchgate.net/figure/Stellar-spectra-with-absorption-line-spectra-characteristic-of-elements-in-the-stellar_fig2_235746971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3F6E91-E9CC-45B7-A82B-39A535E46CDF}" type="slidenum">
              <a:rPr lang="en-AU" smtClean="0"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66981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1/29/19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1/29/19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1/29/19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1/29/19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1/29/19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1/29/19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1/29/19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1/29/19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1/29/19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1/29/19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1/29/19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1/29/19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1/29/19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1/29/19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1/29/19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1/29/19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1/29/19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1/29/19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B84CA-59AD-4BB7-8A9B-EFB6B6A5D8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Classifying Spectra with Machine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DD6618-8DA6-4165-A325-DE30E5BCCC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Pablo Bee Olmedo, Lauren Taylor</a:t>
            </a:r>
          </a:p>
          <a:p>
            <a:r>
              <a:rPr lang="en-AU" dirty="0"/>
              <a:t>Supervisor: Dr Sarah </a:t>
            </a:r>
            <a:r>
              <a:rPr lang="en-AU" dirty="0" err="1"/>
              <a:t>MArtell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489460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4FCE3-94DA-4EAC-8AA1-F34F98897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Layered Neural Network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2E527EB-103B-4E61-9691-6E820346F37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9143869"/>
              </p:ext>
            </p:extLst>
          </p:nvPr>
        </p:nvGraphicFramePr>
        <p:xfrm>
          <a:off x="329784" y="2608288"/>
          <a:ext cx="10972800" cy="34115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Arrow: Right 5">
            <a:extLst>
              <a:ext uri="{FF2B5EF4-FFF2-40B4-BE49-F238E27FC236}">
                <a16:creationId xmlns:a16="http://schemas.microsoft.com/office/drawing/2014/main" id="{D29FCA9F-8452-4CF5-A1E9-9A393FEE83B1}"/>
              </a:ext>
            </a:extLst>
          </p:cNvPr>
          <p:cNvSpPr/>
          <p:nvPr/>
        </p:nvSpPr>
        <p:spPr>
          <a:xfrm>
            <a:off x="7030387" y="4075762"/>
            <a:ext cx="1289154" cy="476561"/>
          </a:xfrm>
          <a:prstGeom prst="rightArrow">
            <a:avLst/>
          </a:prstGeom>
          <a:solidFill>
            <a:srgbClr val="DDBCC6"/>
          </a:solidFill>
          <a:ln>
            <a:solidFill>
              <a:srgbClr val="DDBC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0027E4B-77D7-4E6D-ACD8-24F88BCB88AC}"/>
              </a:ext>
            </a:extLst>
          </p:cNvPr>
          <p:cNvGrpSpPr/>
          <p:nvPr/>
        </p:nvGrpSpPr>
        <p:grpSpPr>
          <a:xfrm>
            <a:off x="8432391" y="3794674"/>
            <a:ext cx="1483976" cy="1038735"/>
            <a:chOff x="2974386" y="19545"/>
            <a:chExt cx="1483976" cy="1038735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FD685B23-585A-4B06-8B62-A4A4111576F1}"/>
                </a:ext>
              </a:extLst>
            </p:cNvPr>
            <p:cNvSpPr/>
            <p:nvPr/>
          </p:nvSpPr>
          <p:spPr>
            <a:xfrm>
              <a:off x="2974386" y="19545"/>
              <a:ext cx="1483976" cy="1038735"/>
            </a:xfrm>
            <a:prstGeom prst="roundRect">
              <a:avLst>
                <a:gd name="adj" fmla="val 1667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Rectangle: Rounded Corners 4">
              <a:extLst>
                <a:ext uri="{FF2B5EF4-FFF2-40B4-BE49-F238E27FC236}">
                  <a16:creationId xmlns:a16="http://schemas.microsoft.com/office/drawing/2014/main" id="{5C020220-9946-4DE5-931F-ADAF1AEF20E4}"/>
                </a:ext>
              </a:extLst>
            </p:cNvPr>
            <p:cNvSpPr txBox="1"/>
            <p:nvPr/>
          </p:nvSpPr>
          <p:spPr>
            <a:xfrm>
              <a:off x="3025102" y="70261"/>
              <a:ext cx="1382544" cy="93730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AU" sz="1400" kern="1200" dirty="0"/>
                <a:t>Classify M Stars into Subclasses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121948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73C75B33-8B9C-4C30-B69D-6F21F9FFF7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10C9632-BB6F-48EE-AB65-501878BA5D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F63B1F66-4ACE-4A01-8ADF-F175A9C35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CF8448ED-9332-4A9B-8CAB-B1985E596E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E7733D14-EF47-47BB-93CA-C498A30E0D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ED3A2261-1C75-40FF-8CD6-18C5900C1C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1" name="Freeform 5">
              <a:extLst>
                <a:ext uri="{FF2B5EF4-FFF2-40B4-BE49-F238E27FC236}">
                  <a16:creationId xmlns:a16="http://schemas.microsoft.com/office/drawing/2014/main" id="{7C8D7967-7E76-49C0-8910-644CD2B54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C89ED458-2326-40DC-9C7B-1A717B6551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F06A22B-63A8-4B77-8294-50DE4AD89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8"/>
            <a:ext cx="2942210" cy="102023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AU" sz="3300"/>
              <a:t>Results – M Classifier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1A0CAB2F-908A-4DF4-A9B4-7F0C3E6F8C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120900"/>
            <a:ext cx="3133726" cy="38989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Woo nice </a:t>
            </a:r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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" name="Content Placeholder 6">
            <a:extLst>
              <a:ext uri="{FF2B5EF4-FFF2-40B4-BE49-F238E27FC236}">
                <a16:creationId xmlns:a16="http://schemas.microsoft.com/office/drawing/2014/main" id="{366030A6-7569-44B7-8C58-77E5FC81014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447" r="1256" b="2"/>
          <a:stretch/>
        </p:blipFill>
        <p:spPr>
          <a:xfrm>
            <a:off x="5181644" y="1143000"/>
            <a:ext cx="6391533" cy="5250498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6F9D1DE6-E368-4F07-85F9-D5B767477D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969761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3B28A-6E4C-4241-8C12-B508AFE66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Future Work…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9BCA16-A1CF-4D5B-B340-29E224F3AD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AU" sz="2200" dirty="0"/>
          </a:p>
          <a:p>
            <a:r>
              <a:rPr lang="en-AU" sz="2200" dirty="0"/>
              <a:t>Add more networks to classify other rare classes (i.e. B stars)</a:t>
            </a:r>
          </a:p>
          <a:p>
            <a:endParaRPr lang="en-AU" sz="2200" dirty="0"/>
          </a:p>
          <a:p>
            <a:endParaRPr lang="en-AU" sz="2200" dirty="0"/>
          </a:p>
          <a:p>
            <a:r>
              <a:rPr lang="en-AU" sz="2200" dirty="0"/>
              <a:t>Make network to estimate stellar parameters (Effective temp, surface gravity, metallicity etc.)</a:t>
            </a:r>
          </a:p>
          <a:p>
            <a:endParaRPr lang="en-AU" sz="2200" dirty="0"/>
          </a:p>
          <a:p>
            <a:r>
              <a:rPr lang="en-AU" sz="2200" dirty="0"/>
              <a:t>Make own training and testing splitter</a:t>
            </a:r>
          </a:p>
          <a:p>
            <a:endParaRPr lang="en-AU" sz="2200" dirty="0"/>
          </a:p>
          <a:p>
            <a:endParaRPr lang="en-AU" sz="2200" dirty="0"/>
          </a:p>
        </p:txBody>
      </p:sp>
    </p:spTree>
    <p:extLst>
      <p:ext uri="{BB962C8B-B14F-4D97-AF65-F5344CB8AC3E}">
        <p14:creationId xmlns:p14="http://schemas.microsoft.com/office/powerpoint/2010/main" val="32963361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EADB6-B338-40CD-BDA2-DC8B247B4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Extra Stuff</a:t>
            </a:r>
            <a:endParaRPr lang="en-AU" dirty="0"/>
          </a:p>
        </p:txBody>
      </p:sp>
      <p:pic>
        <p:nvPicPr>
          <p:cNvPr id="4098" name="Picture 2" descr="Fields of the SEGUE-1 and SEGUE-2 surveys">
            <a:extLst>
              <a:ext uri="{FF2B5EF4-FFF2-40B4-BE49-F238E27FC236}">
                <a16:creationId xmlns:a16="http://schemas.microsoft.com/office/drawing/2014/main" id="{20B0D30C-F6E9-4AFF-B781-232A8DB561F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244" y="3008630"/>
            <a:ext cx="5449824" cy="2606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5140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388DD50E-1D2D-48C6-A470-79FB7F337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4F78DAAE-B0C3-49A3-8AB1-AD2FF0E36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3">
              <a:duotone>
                <a:schemeClr val="dk2">
                  <a:shade val="69000"/>
                  <a:hueMod val="91000"/>
                  <a:satMod val="164000"/>
                  <a:lumMod val="74000"/>
                </a:schemeClr>
                <a:schemeClr val="dk2">
                  <a:hueMod val="124000"/>
                  <a:satMod val="140000"/>
                  <a:lumMod val="142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F6A8A81D-3338-4B0F-A26F-A3D259D27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801794"/>
            <a:ext cx="11000237" cy="52482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40155665-7CE2-4939-AE5E-020DC1D207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026" name="Picture 2" descr="https://www.universetoday.com/wp-content/uploads/2013/05/Morgan-Keenan_spectral_classification-e1463083687574.png">
            <a:extLst>
              <a:ext uri="{FF2B5EF4-FFF2-40B4-BE49-F238E27FC236}">
                <a16:creationId xmlns:a16="http://schemas.microsoft.com/office/drawing/2014/main" id="{B693876B-238F-4D53-9C85-2B1550D4A68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520" y="1284394"/>
            <a:ext cx="9686129" cy="4283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90CA9A8-8086-455A-82AA-2FF0728F7BD2}"/>
              </a:ext>
            </a:extLst>
          </p:cNvPr>
          <p:cNvSpPr txBox="1"/>
          <p:nvPr/>
        </p:nvSpPr>
        <p:spPr>
          <a:xfrm>
            <a:off x="4231547" y="6142106"/>
            <a:ext cx="3728906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500" b="1" dirty="0">
                <a:solidFill>
                  <a:schemeClr val="bg1"/>
                </a:solidFill>
              </a:rPr>
              <a:t>Spectral Classes</a:t>
            </a:r>
          </a:p>
        </p:txBody>
      </p:sp>
    </p:spTree>
    <p:extLst>
      <p:ext uri="{BB962C8B-B14F-4D97-AF65-F5344CB8AC3E}">
        <p14:creationId xmlns:p14="http://schemas.microsoft.com/office/powerpoint/2010/main" val="324150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7" name="Group 137">
            <a:extLst>
              <a:ext uri="{FF2B5EF4-FFF2-40B4-BE49-F238E27FC236}">
                <a16:creationId xmlns:a16="http://schemas.microsoft.com/office/drawing/2014/main" id="{6061F655-345C-4AD8-85BC-913D87523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643780CE-2BE5-46F6-97B2-60DF30217E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3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4233DC0E-DE6C-4FB6-A529-51B162641A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3870477F-E451-4BC3-863F-0E2FC57288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88FBA05C-D740-40CE-9A7D-9E5A715AE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3" name="Freeform 5">
              <a:extLst>
                <a:ext uri="{FF2B5EF4-FFF2-40B4-BE49-F238E27FC236}">
                  <a16:creationId xmlns:a16="http://schemas.microsoft.com/office/drawing/2014/main" id="{B4A81DE1-E2BC-4A31-99EE-71350421B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4" name="Freeform 5">
              <a:extLst>
                <a:ext uri="{FF2B5EF4-FFF2-40B4-BE49-F238E27FC236}">
                  <a16:creationId xmlns:a16="http://schemas.microsoft.com/office/drawing/2014/main" id="{FDE8183D-5757-4D73-A338-62BDD88E4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5" name="Freeform 5">
              <a:extLst>
                <a:ext uri="{FF2B5EF4-FFF2-40B4-BE49-F238E27FC236}">
                  <a16:creationId xmlns:a16="http://schemas.microsoft.com/office/drawing/2014/main" id="{F6ACD5FC-CAFE-48EB-B765-60EED2E0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058" name="Content Placeholder 2054">
            <a:extLst>
              <a:ext uri="{FF2B5EF4-FFF2-40B4-BE49-F238E27FC236}">
                <a16:creationId xmlns:a16="http://schemas.microsoft.com/office/drawing/2014/main" id="{D6D59A20-FAC2-40E8-B315-026E54C46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0100" y="2120900"/>
            <a:ext cx="3582415" cy="3898900"/>
          </a:xfrm>
        </p:spPr>
        <p:txBody>
          <a:bodyPr>
            <a:normAutofit/>
          </a:bodyPr>
          <a:lstStyle/>
          <a:p>
            <a:r>
              <a:rPr lang="en-US" sz="3000" dirty="0">
                <a:solidFill>
                  <a:srgbClr val="FFFFFF"/>
                </a:solidFill>
              </a:rPr>
              <a:t>Machine Learning:</a:t>
            </a:r>
          </a:p>
          <a:p>
            <a:pPr lvl="1"/>
            <a:r>
              <a:rPr lang="en-US" sz="2200" dirty="0">
                <a:solidFill>
                  <a:srgbClr val="FFFFFF"/>
                </a:solidFill>
              </a:rPr>
              <a:t>Multi-Layer Perceptron (Neural Network)</a:t>
            </a:r>
          </a:p>
          <a:p>
            <a:pPr lvl="1"/>
            <a:r>
              <a:rPr lang="en-US" sz="2200" dirty="0">
                <a:solidFill>
                  <a:srgbClr val="FFFFFF"/>
                </a:solidFill>
              </a:rPr>
              <a:t>Python </a:t>
            </a:r>
            <a:r>
              <a:rPr lang="en-US" sz="2200" dirty="0" err="1">
                <a:solidFill>
                  <a:srgbClr val="FFFFFF"/>
                </a:solidFill>
              </a:rPr>
              <a:t>Keras</a:t>
            </a:r>
            <a:r>
              <a:rPr lang="en-US" sz="2200" dirty="0">
                <a:solidFill>
                  <a:srgbClr val="FFFFFF"/>
                </a:solidFill>
              </a:rPr>
              <a:t> (</a:t>
            </a:r>
            <a:r>
              <a:rPr lang="en-US" sz="2200" dirty="0" err="1">
                <a:solidFill>
                  <a:srgbClr val="FFFFFF"/>
                </a:solidFill>
              </a:rPr>
              <a:t>Tensorflow</a:t>
            </a:r>
            <a:r>
              <a:rPr lang="en-US" sz="2200" dirty="0">
                <a:solidFill>
                  <a:srgbClr val="FFFFFF"/>
                </a:solidFill>
              </a:rPr>
              <a:t>/Theano backend)</a:t>
            </a:r>
          </a:p>
          <a:p>
            <a:pPr lvl="1"/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2059" name="Picture 2" descr="A schematic diagram of a Multi-Layer Perceptron (MLP) neural network.Â ">
            <a:extLst>
              <a:ext uri="{FF2B5EF4-FFF2-40B4-BE49-F238E27FC236}">
                <a16:creationId xmlns:a16="http://schemas.microsoft.com/office/drawing/2014/main" id="{19F7317D-0319-42C7-ADED-C6879B6526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4607" y="1415667"/>
            <a:ext cx="6391533" cy="4026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60" name="Rectangle 146">
            <a:extLst>
              <a:ext uri="{FF2B5EF4-FFF2-40B4-BE49-F238E27FC236}">
                <a16:creationId xmlns:a16="http://schemas.microsoft.com/office/drawing/2014/main" id="{9F33B405-D785-4738-B1C0-6A0AA5E98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69874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Freeform 5">
            <a:extLst>
              <a:ext uri="{FF2B5EF4-FFF2-40B4-BE49-F238E27FC236}">
                <a16:creationId xmlns:a16="http://schemas.microsoft.com/office/drawing/2014/main" id="{31D248D0-90D8-4EAF-84EE-DA38685188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317DA0-D521-414A-86A6-4B0952C67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453" y="4210540"/>
            <a:ext cx="10893094" cy="19159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72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SEGUE Dataset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52FBC6-6EF1-47B2-9A2B-98D6CEB9187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8703" b="2"/>
          <a:stretch/>
        </p:blipFill>
        <p:spPr>
          <a:xfrm>
            <a:off x="3123028" y="731520"/>
            <a:ext cx="5950634" cy="420624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7" name="Rectangle 29">
            <a:extLst>
              <a:ext uri="{FF2B5EF4-FFF2-40B4-BE49-F238E27FC236}">
                <a16:creationId xmlns:a16="http://schemas.microsoft.com/office/drawing/2014/main" id="{0775805F-9E56-4330-9EA3-04D38DCEC3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268645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46">
            <a:extLst>
              <a:ext uri="{FF2B5EF4-FFF2-40B4-BE49-F238E27FC236}">
                <a16:creationId xmlns:a16="http://schemas.microsoft.com/office/drawing/2014/main" id="{EED2E2BB-3846-41EB-9F1E-92C33C4A8F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C73D5773-5AC9-444A-A47A-EB6656ACDC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3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81EB4475-C020-4325-AF59-31FCBFB7C5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51" name="Rectangle 50">
            <a:extLst>
              <a:ext uri="{FF2B5EF4-FFF2-40B4-BE49-F238E27FC236}">
                <a16:creationId xmlns:a16="http://schemas.microsoft.com/office/drawing/2014/main" id="{F7689D68-C339-4D5B-9DAA-E13F6BD4D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A953FBB-E574-4A30-B197-69DE4CE35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3">
              <a:duotone>
                <a:schemeClr val="dk2">
                  <a:shade val="69000"/>
                  <a:hueMod val="91000"/>
                  <a:satMod val="164000"/>
                  <a:lumMod val="74000"/>
                </a:schemeClr>
                <a:schemeClr val="dk2">
                  <a:hueMod val="124000"/>
                  <a:satMod val="140000"/>
                  <a:lumMod val="142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88DA885B-40B1-4544-B264-5EF5F699B9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C675FBFA-8632-4492-AD35-EB6277D8D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9" name="Freeform 5">
            <a:extLst>
              <a:ext uri="{FF2B5EF4-FFF2-40B4-BE49-F238E27FC236}">
                <a16:creationId xmlns:a16="http://schemas.microsoft.com/office/drawing/2014/main" id="{9C80E52D-DE5C-4267-9C99-8741F2E42E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0371525">
            <a:off x="263767" y="4117124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</p:sp>
      <p:sp>
        <p:nvSpPr>
          <p:cNvPr id="61" name="Freeform 5">
            <a:extLst>
              <a:ext uri="{FF2B5EF4-FFF2-40B4-BE49-F238E27FC236}">
                <a16:creationId xmlns:a16="http://schemas.microsoft.com/office/drawing/2014/main" id="{D6E3364A-47F8-4BE6-A31D-78DAAE1035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0800000">
            <a:off x="457200" y="0"/>
            <a:ext cx="11277600" cy="4533900"/>
          </a:xfrm>
          <a:custGeom>
            <a:avLst/>
            <a:gdLst/>
            <a:ahLst/>
            <a:cxnLst/>
            <a:rect l="0" t="0" r="r" b="b"/>
            <a:pathLst>
              <a:path w="7104" h="2856">
                <a:moveTo>
                  <a:pt x="0" y="0"/>
                </a:moveTo>
                <a:lnTo>
                  <a:pt x="0" y="2856"/>
                </a:lnTo>
                <a:lnTo>
                  <a:pt x="7104" y="2856"/>
                </a:lnTo>
                <a:lnTo>
                  <a:pt x="7104" y="1"/>
                </a:lnTo>
                <a:lnTo>
                  <a:pt x="7104" y="1"/>
                </a:lnTo>
                <a:lnTo>
                  <a:pt x="6943" y="26"/>
                </a:lnTo>
                <a:lnTo>
                  <a:pt x="6782" y="50"/>
                </a:lnTo>
                <a:lnTo>
                  <a:pt x="6621" y="73"/>
                </a:lnTo>
                <a:lnTo>
                  <a:pt x="6459" y="93"/>
                </a:lnTo>
                <a:lnTo>
                  <a:pt x="6298" y="113"/>
                </a:lnTo>
                <a:lnTo>
                  <a:pt x="6136" y="132"/>
                </a:lnTo>
                <a:lnTo>
                  <a:pt x="5976" y="148"/>
                </a:lnTo>
                <a:lnTo>
                  <a:pt x="5814" y="163"/>
                </a:lnTo>
                <a:lnTo>
                  <a:pt x="5653" y="177"/>
                </a:lnTo>
                <a:lnTo>
                  <a:pt x="5494" y="189"/>
                </a:lnTo>
                <a:lnTo>
                  <a:pt x="5334" y="201"/>
                </a:lnTo>
                <a:lnTo>
                  <a:pt x="5175" y="211"/>
                </a:lnTo>
                <a:lnTo>
                  <a:pt x="5017" y="219"/>
                </a:lnTo>
                <a:lnTo>
                  <a:pt x="4859" y="227"/>
                </a:lnTo>
                <a:lnTo>
                  <a:pt x="4703" y="234"/>
                </a:lnTo>
                <a:lnTo>
                  <a:pt x="4548" y="239"/>
                </a:lnTo>
                <a:lnTo>
                  <a:pt x="4393" y="243"/>
                </a:lnTo>
                <a:lnTo>
                  <a:pt x="4240" y="247"/>
                </a:lnTo>
                <a:lnTo>
                  <a:pt x="4088" y="249"/>
                </a:lnTo>
                <a:lnTo>
                  <a:pt x="3937" y="251"/>
                </a:lnTo>
                <a:lnTo>
                  <a:pt x="3788" y="252"/>
                </a:lnTo>
                <a:lnTo>
                  <a:pt x="3640" y="251"/>
                </a:lnTo>
                <a:lnTo>
                  <a:pt x="3494" y="251"/>
                </a:lnTo>
                <a:lnTo>
                  <a:pt x="3349" y="249"/>
                </a:lnTo>
                <a:lnTo>
                  <a:pt x="3207" y="246"/>
                </a:lnTo>
                <a:lnTo>
                  <a:pt x="3066" y="243"/>
                </a:lnTo>
                <a:lnTo>
                  <a:pt x="2928" y="240"/>
                </a:lnTo>
                <a:lnTo>
                  <a:pt x="2791" y="235"/>
                </a:lnTo>
                <a:lnTo>
                  <a:pt x="2656" y="230"/>
                </a:lnTo>
                <a:lnTo>
                  <a:pt x="2524" y="225"/>
                </a:lnTo>
                <a:lnTo>
                  <a:pt x="2266" y="212"/>
                </a:lnTo>
                <a:lnTo>
                  <a:pt x="2019" y="198"/>
                </a:lnTo>
                <a:lnTo>
                  <a:pt x="1782" y="183"/>
                </a:lnTo>
                <a:lnTo>
                  <a:pt x="1557" y="167"/>
                </a:lnTo>
                <a:lnTo>
                  <a:pt x="1343" y="150"/>
                </a:lnTo>
                <a:lnTo>
                  <a:pt x="1144" y="132"/>
                </a:lnTo>
                <a:lnTo>
                  <a:pt x="957" y="114"/>
                </a:lnTo>
                <a:lnTo>
                  <a:pt x="785" y="96"/>
                </a:lnTo>
                <a:lnTo>
                  <a:pt x="627" y="79"/>
                </a:lnTo>
                <a:lnTo>
                  <a:pt x="487" y="63"/>
                </a:lnTo>
                <a:lnTo>
                  <a:pt x="361" y="48"/>
                </a:lnTo>
                <a:lnTo>
                  <a:pt x="254" y="35"/>
                </a:lnTo>
                <a:lnTo>
                  <a:pt x="165" y="23"/>
                </a:lnTo>
                <a:lnTo>
                  <a:pt x="42" y="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63" name="Freeform 5">
            <a:extLst>
              <a:ext uri="{FF2B5EF4-FFF2-40B4-BE49-F238E27FC236}">
                <a16:creationId xmlns:a16="http://schemas.microsoft.com/office/drawing/2014/main" id="{C09D5ACB-8617-4155-A2B1-414E9810B0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14D8EC-C2C8-4DB0-A9C2-214FC3DD1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1966" y="4173949"/>
            <a:ext cx="10893095" cy="117494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900" b="0" i="0" kern="12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	SEGUE Distribution					     FUNNELWEB Distribution</a:t>
            </a:r>
            <a:br>
              <a:rPr lang="en-US" sz="2900" b="0" i="0" kern="12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</a:br>
            <a:r>
              <a:rPr lang="en-US" sz="2900" b="0" i="0" kern="12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														  (Galaxia Model)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FB8DBC8E-FBA7-466C-8D97-75B15FBE90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58A8F1E1-DB9D-4F66-824B-06B76E3A58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186" y="8843"/>
            <a:ext cx="5435603" cy="4076703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29209797-CE70-45DA-9BAA-0DAB410E30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63811" y="-1"/>
            <a:ext cx="5435603" cy="4076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1207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6061F655-345C-4AD8-85BC-913D87523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43780CE-2BE5-46F6-97B2-60DF30217E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4233DC0E-DE6C-4FB6-A529-51B162641A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3870477F-E451-4BC3-863F-0E2FC57288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88FBA05C-D740-40CE-9A7D-9E5A715AE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5">
              <a:extLst>
                <a:ext uri="{FF2B5EF4-FFF2-40B4-BE49-F238E27FC236}">
                  <a16:creationId xmlns:a16="http://schemas.microsoft.com/office/drawing/2014/main" id="{B4A81DE1-E2BC-4A31-99EE-71350421B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9" name="Freeform 5">
              <a:extLst>
                <a:ext uri="{FF2B5EF4-FFF2-40B4-BE49-F238E27FC236}">
                  <a16:creationId xmlns:a16="http://schemas.microsoft.com/office/drawing/2014/main" id="{FDE8183D-5757-4D73-A338-62BDD88E4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30" name="Freeform 5">
              <a:extLst>
                <a:ext uri="{FF2B5EF4-FFF2-40B4-BE49-F238E27FC236}">
                  <a16:creationId xmlns:a16="http://schemas.microsoft.com/office/drawing/2014/main" id="{F6ACD5FC-CAFE-48EB-B765-60EED2E0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D3BE56B-319C-B146-B742-3B9DE018F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8"/>
            <a:ext cx="2942210" cy="102023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>
                <a:solidFill>
                  <a:srgbClr val="EBEBEB"/>
                </a:solidFill>
              </a:rPr>
              <a:t>Preprocessing / Multiprocessing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52D02-EB12-A74C-AF07-F8208D1DDD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120900"/>
            <a:ext cx="3133726" cy="38989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Downloaded from </a:t>
            </a:r>
            <a:r>
              <a:rPr lang="en-US">
                <a:solidFill>
                  <a:srgbClr val="FFFFFF"/>
                </a:solidFill>
              </a:rPr>
              <a:t>db</a:t>
            </a:r>
            <a:r>
              <a:rPr lang="en-US" dirty="0">
                <a:solidFill>
                  <a:srgbClr val="FFFFFF"/>
                </a:solidFill>
              </a:rPr>
              <a:t>: 100,000+ fits files (~1mb each </a:t>
            </a:r>
            <a:r>
              <a:rPr lang="en-US" dirty="0">
                <a:solidFill>
                  <a:srgbClr val="FFFFFF"/>
                </a:solidFill>
                <a:sym typeface="Wingdings" pitchFamily="2" charset="2"/>
              </a:rPr>
              <a:t> 100+gb</a:t>
            </a:r>
            <a:r>
              <a:rPr lang="en-US" dirty="0">
                <a:solidFill>
                  <a:srgbClr val="FFFFFF"/>
                </a:solidFill>
              </a:rPr>
              <a:t>)</a:t>
            </a:r>
          </a:p>
          <a:p>
            <a:r>
              <a:rPr lang="en-US" dirty="0">
                <a:solidFill>
                  <a:srgbClr val="FFFFFF"/>
                </a:solidFill>
              </a:rPr>
              <a:t>Extract useful data (</a:t>
            </a:r>
            <a:r>
              <a:rPr lang="en-US">
                <a:solidFill>
                  <a:srgbClr val="FFFFFF"/>
                </a:solidFill>
              </a:rPr>
              <a:t>i.e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>
                <a:solidFill>
                  <a:srgbClr val="FFFFFF"/>
                </a:solidFill>
              </a:rPr>
              <a:t>spectra,subclass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>
                <a:solidFill>
                  <a:srgbClr val="FFFFFF"/>
                </a:solidFill>
              </a:rPr>
              <a:t>etc</a:t>
            </a:r>
            <a:r>
              <a:rPr lang="en-US" dirty="0">
                <a:solidFill>
                  <a:srgbClr val="FFFFFF"/>
                </a:solidFill>
              </a:rPr>
              <a:t>) and loop through each star</a:t>
            </a:r>
          </a:p>
          <a:p>
            <a:r>
              <a:rPr lang="en-US" dirty="0">
                <a:solidFill>
                  <a:srgbClr val="FFFFFF"/>
                </a:solidFill>
              </a:rPr>
              <a:t>Needed to correct them for redshift and -&gt; all on same wavelength grid</a:t>
            </a:r>
          </a:p>
          <a:p>
            <a:r>
              <a:rPr lang="en-US" dirty="0">
                <a:solidFill>
                  <a:srgbClr val="FFFFFF"/>
                </a:solidFill>
              </a:rPr>
              <a:t>Use 4 cores?</a:t>
            </a:r>
          </a:p>
          <a:p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0A5DB5-401A-2A4A-805B-580BE97E95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1767" y="803751"/>
            <a:ext cx="3557212" cy="5250498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9F33B405-D785-4738-B1C0-6A0AA5E98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233399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73C75B33-8B9C-4C30-B69D-6F21F9FFF7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10C9632-BB6F-48EE-AB65-501878BA5D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63B1F66-4ACE-4A01-8ADF-F175A9C35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CF8448ED-9332-4A9B-8CAB-B1985E596E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7733D14-EF47-47BB-93CA-C498A30E0D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ED3A2261-1C75-40FF-8CD6-18C5900C1C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7C8D7967-7E76-49C0-8910-644CD2B54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C89ED458-2326-40DC-9C7B-1A717B6551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7FE30F3-A249-4587-BF3B-678ECE06A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8"/>
            <a:ext cx="2942210" cy="102023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AU" sz="3300" dirty="0"/>
              <a:t>Results: NN Take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725A48-1852-4208-8572-DD65146391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120900"/>
            <a:ext cx="3133726" cy="3898900"/>
          </a:xfrm>
        </p:spPr>
        <p:txBody>
          <a:bodyPr>
            <a:norm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85.2% Accurate</a:t>
            </a:r>
          </a:p>
          <a:p>
            <a:r>
              <a:rPr lang="en-AU" dirty="0">
                <a:solidFill>
                  <a:schemeClr val="bg1"/>
                </a:solidFill>
              </a:rPr>
              <a:t>Overpredicts common classes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EA0AA9-0566-4C4A-9F9D-C0B9E46AE10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376" r="2328" b="4"/>
          <a:stretch/>
        </p:blipFill>
        <p:spPr>
          <a:xfrm>
            <a:off x="5181644" y="1143000"/>
            <a:ext cx="6391533" cy="5250498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6F9D1DE6-E368-4F07-85F9-D5B767477D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009289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FBC09-E7D9-48DA-8CDA-58799DF8B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How to improve?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161F86-6659-47DF-95FF-E186E6E1CC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AU" sz="3000" dirty="0"/>
          </a:p>
          <a:p>
            <a:r>
              <a:rPr lang="en-AU" sz="3000" dirty="0"/>
              <a:t>Grid search (Katana)</a:t>
            </a:r>
          </a:p>
          <a:p>
            <a:endParaRPr lang="en-AU" sz="3000" dirty="0"/>
          </a:p>
          <a:p>
            <a:r>
              <a:rPr lang="en-AU" sz="3000" dirty="0"/>
              <a:t>Balance the distribution</a:t>
            </a:r>
          </a:p>
          <a:p>
            <a:pPr marL="0" indent="0">
              <a:buNone/>
            </a:pPr>
            <a:endParaRPr lang="en-AU" sz="3000" dirty="0"/>
          </a:p>
          <a:p>
            <a:r>
              <a:rPr lang="en-AU" sz="3000" dirty="0"/>
              <a:t>Layered 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29588888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01FB8-4C5A-413A-9D48-26F85A3A0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Layered Neural Networks</a:t>
            </a:r>
          </a:p>
        </p:txBody>
      </p:sp>
      <p:pic>
        <p:nvPicPr>
          <p:cNvPr id="3074" name="Picture 2" descr="Stellar spectra with absorption line spectra characteristic of elements in the stellar atmospheres. (From R. Bell, University of Maryland, and M. Briley, University of Wisconsin, Oshkosh.)Â ">
            <a:extLst>
              <a:ext uri="{FF2B5EF4-FFF2-40B4-BE49-F238E27FC236}">
                <a16:creationId xmlns:a16="http://schemas.microsoft.com/office/drawing/2014/main" id="{E65672A2-DF56-4DA1-B77F-D28AE63B4B1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1976" y="2303697"/>
            <a:ext cx="8008047" cy="4554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78450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383</Words>
  <Application>Microsoft Macintosh PowerPoint</Application>
  <PresentationFormat>Widescreen</PresentationFormat>
  <Paragraphs>57</Paragraphs>
  <Slides>13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Century Gothic</vt:lpstr>
      <vt:lpstr>Wingdings</vt:lpstr>
      <vt:lpstr>Wingdings 3</vt:lpstr>
      <vt:lpstr>Ion Boardroom</vt:lpstr>
      <vt:lpstr>Classifying Spectra with Machine Learning</vt:lpstr>
      <vt:lpstr>PowerPoint Presentation</vt:lpstr>
      <vt:lpstr>PowerPoint Presentation</vt:lpstr>
      <vt:lpstr>SEGUE Dataset</vt:lpstr>
      <vt:lpstr> SEGUE Distribution          FUNNELWEB Distribution                 (Galaxia Model)</vt:lpstr>
      <vt:lpstr>Preprocessing / Multiprocessing</vt:lpstr>
      <vt:lpstr>Results: NN Take 1</vt:lpstr>
      <vt:lpstr>How to improve?</vt:lpstr>
      <vt:lpstr>Layered Neural Networks</vt:lpstr>
      <vt:lpstr>Layered Neural Network</vt:lpstr>
      <vt:lpstr>Results – M Classifier</vt:lpstr>
      <vt:lpstr>Future Work…</vt:lpstr>
      <vt:lpstr>Extra Stuff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Classifying Spectra with Machine Learning</dc:title>
  <dc:creator>Lauren Taylor</dc:creator>
  <cp:lastModifiedBy>Pablo Bee Olmedo</cp:lastModifiedBy>
  <cp:revision>6</cp:revision>
  <dcterms:created xsi:type="dcterms:W3CDTF">2019-01-29T04:33:19Z</dcterms:created>
  <dcterms:modified xsi:type="dcterms:W3CDTF">2019-01-29T05:15:34Z</dcterms:modified>
</cp:coreProperties>
</file>