
<file path=[Content_Types].xml><?xml version="1.0" encoding="utf-8"?>
<Types xmlns="http://schemas.openxmlformats.org/package/2006/content-types">
  <Default Extension="mp3" ContentType="audio/unknown"/>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720" r:id="rId1"/>
  </p:sldMasterIdLst>
  <p:notesMasterIdLst>
    <p:notesMasterId r:id="rId34"/>
  </p:notesMasterIdLst>
  <p:sldIdLst>
    <p:sldId id="256" r:id="rId2"/>
    <p:sldId id="257" r:id="rId3"/>
    <p:sldId id="265" r:id="rId4"/>
    <p:sldId id="266" r:id="rId5"/>
    <p:sldId id="268" r:id="rId6"/>
    <p:sldId id="258" r:id="rId7"/>
    <p:sldId id="259" r:id="rId8"/>
    <p:sldId id="277" r:id="rId9"/>
    <p:sldId id="280" r:id="rId10"/>
    <p:sldId id="278" r:id="rId11"/>
    <p:sldId id="285" r:id="rId12"/>
    <p:sldId id="286" r:id="rId13"/>
    <p:sldId id="284" r:id="rId14"/>
    <p:sldId id="290" r:id="rId15"/>
    <p:sldId id="291" r:id="rId16"/>
    <p:sldId id="292" r:id="rId17"/>
    <p:sldId id="293" r:id="rId18"/>
    <p:sldId id="296" r:id="rId19"/>
    <p:sldId id="261" r:id="rId20"/>
    <p:sldId id="262" r:id="rId21"/>
    <p:sldId id="269" r:id="rId22"/>
    <p:sldId id="270" r:id="rId23"/>
    <p:sldId id="272" r:id="rId24"/>
    <p:sldId id="289" r:id="rId25"/>
    <p:sldId id="271" r:id="rId26"/>
    <p:sldId id="263" r:id="rId27"/>
    <p:sldId id="276" r:id="rId28"/>
    <p:sldId id="264" r:id="rId29"/>
    <p:sldId id="273" r:id="rId30"/>
    <p:sldId id="283" r:id="rId31"/>
    <p:sldId id="275" r:id="rId32"/>
    <p:sldId id="274" r:id="rId33"/>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38" autoAdjust="0"/>
  </p:normalViewPr>
  <p:slideViewPr>
    <p:cSldViewPr>
      <p:cViewPr>
        <p:scale>
          <a:sx n="60" d="100"/>
          <a:sy n="60" d="100"/>
        </p:scale>
        <p:origin x="-164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CEBC8769-6D26-4E79-A7D1-826A42333C87}" type="datetimeFigureOut">
              <a:rPr lang="en-US" smtClean="0"/>
              <a:pPr/>
              <a:t>5/26/2011</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C2E45C4F-9E2F-49EC-95FC-31939C3292A9}" type="slidenum">
              <a:rPr lang="en-US" smtClean="0"/>
              <a:pPr/>
              <a:t>‹#›</a:t>
            </a:fld>
            <a:endParaRPr lang="en-US"/>
          </a:p>
        </p:txBody>
      </p:sp>
    </p:spTree>
    <p:extLst>
      <p:ext uri="{BB962C8B-B14F-4D97-AF65-F5344CB8AC3E}">
        <p14:creationId xmlns:p14="http://schemas.microsoft.com/office/powerpoint/2010/main" val="801719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E45C4F-9E2F-49EC-95FC-31939C3292A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E45C4F-9E2F-49EC-95FC-31939C3292A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Dan</a:t>
            </a:r>
            <a:endParaRPr lang="en-US" dirty="0"/>
          </a:p>
        </p:txBody>
      </p:sp>
      <p:sp>
        <p:nvSpPr>
          <p:cNvPr id="4" name="Slide Number Placeholder 3"/>
          <p:cNvSpPr>
            <a:spLocks noGrp="1"/>
          </p:cNvSpPr>
          <p:nvPr>
            <p:ph type="sldNum" sz="quarter" idx="10"/>
          </p:nvPr>
        </p:nvSpPr>
        <p:spPr/>
        <p:txBody>
          <a:bodyPr/>
          <a:lstStyle/>
          <a:p>
            <a:fld id="{C2E45C4F-9E2F-49EC-95FC-31939C3292A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Dan</a:t>
            </a:r>
            <a:endParaRPr lang="en-US" dirty="0"/>
          </a:p>
        </p:txBody>
      </p:sp>
      <p:sp>
        <p:nvSpPr>
          <p:cNvPr id="4" name="Slide Number Placeholder 3"/>
          <p:cNvSpPr>
            <a:spLocks noGrp="1"/>
          </p:cNvSpPr>
          <p:nvPr>
            <p:ph type="sldNum" sz="quarter" idx="10"/>
          </p:nvPr>
        </p:nvSpPr>
        <p:spPr/>
        <p:txBody>
          <a:bodyPr/>
          <a:lstStyle/>
          <a:p>
            <a:fld id="{C2E45C4F-9E2F-49EC-95FC-31939C3292A9}"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45C4F-9E2F-49EC-95FC-31939C3292A9}"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Alright,</a:t>
            </a:r>
            <a:r>
              <a:rPr lang="en-US" baseline="0" dirty="0" smtClean="0"/>
              <a:t>  after the RF front end adds gain to the frequency band of interest and attenuates everything outside to the noise floor, the next step is to digitize the data and then send it to the FPGA for analysis. </a:t>
            </a:r>
          </a:p>
          <a:p>
            <a:pPr>
              <a:buFont typeface="Arial" pitchFamily="34" charset="0"/>
              <a:buChar char="•"/>
            </a:pPr>
            <a:r>
              <a:rPr lang="en-US" baseline="0" dirty="0" smtClean="0"/>
              <a:t>The ADC is the hardware that bridges the gap between the analog and digital realm. There are several other pieces of hardware that are necessary for the ADC to operate at its peek performance. These include an analog input driver, a high quality clock source, and in our case a LVDS to LVCMOS line driver. </a:t>
            </a:r>
          </a:p>
          <a:p>
            <a:pPr>
              <a:buFont typeface="Arial" pitchFamily="34" charset="0"/>
              <a:buChar char="•"/>
            </a:pPr>
            <a:r>
              <a:rPr lang="en-US" baseline="0" dirty="0" smtClean="0"/>
              <a:t>In the next few slides we will take a very brief look at each of these pieces of hardware, as well as the ADC.</a:t>
            </a:r>
            <a:endParaRPr lang="en-US" dirty="0"/>
          </a:p>
        </p:txBody>
      </p:sp>
      <p:sp>
        <p:nvSpPr>
          <p:cNvPr id="4" name="Slide Number Placeholder 3"/>
          <p:cNvSpPr>
            <a:spLocks noGrp="1"/>
          </p:cNvSpPr>
          <p:nvPr>
            <p:ph type="sldNum" sz="quarter" idx="10"/>
          </p:nvPr>
        </p:nvSpPr>
        <p:spPr/>
        <p:txBody>
          <a:bodyPr/>
          <a:lstStyle/>
          <a:p>
            <a:fld id="{C2E45C4F-9E2F-49EC-95FC-31939C3292A9}"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noise input stage</a:t>
            </a:r>
            <a:r>
              <a:rPr lang="en-US" baseline="0" dirty="0" smtClean="0"/>
              <a:t>, 2.7nV per root Hz at a gain of 20dB</a:t>
            </a:r>
            <a:endParaRPr lang="en-US" dirty="0"/>
          </a:p>
        </p:txBody>
      </p:sp>
      <p:sp>
        <p:nvSpPr>
          <p:cNvPr id="4" name="Slide Number Placeholder 3"/>
          <p:cNvSpPr>
            <a:spLocks noGrp="1"/>
          </p:cNvSpPr>
          <p:nvPr>
            <p:ph type="sldNum" sz="quarter" idx="10"/>
          </p:nvPr>
        </p:nvSpPr>
        <p:spPr/>
        <p:txBody>
          <a:bodyPr/>
          <a:lstStyle/>
          <a:p>
            <a:fld id="{C2E45C4F-9E2F-49EC-95FC-31939C3292A9}"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dirty="0" smtClean="0"/>
              <a:t>Simple design which requires a 25 MHz input signal and outputs a stable 100MHz signal with 0.54 </a:t>
            </a:r>
            <a:r>
              <a:rPr lang="en-US" baseline="0" dirty="0" err="1" smtClean="0"/>
              <a:t>ps</a:t>
            </a:r>
            <a:r>
              <a:rPr lang="en-US" baseline="0" dirty="0" smtClean="0"/>
              <a:t> RMS jitter </a:t>
            </a:r>
          </a:p>
          <a:p>
            <a:pPr>
              <a:buFont typeface="Arial" pitchFamily="34" charset="0"/>
              <a:buChar char="•"/>
            </a:pPr>
            <a:endParaRPr lang="en-US" baseline="0" dirty="0" smtClean="0"/>
          </a:p>
          <a:p>
            <a:pPr>
              <a:buFont typeface="Arial" pitchFamily="34" charset="0"/>
              <a:buChar char="•"/>
            </a:pPr>
            <a:r>
              <a:rPr lang="en-US" baseline="0" dirty="0" smtClean="0"/>
              <a:t>The ADC requires a differential clock source. It is recommended that the voltage swing not be full scale CMOS as the large voltage swings may induce noise in the ADC.  </a:t>
            </a:r>
          </a:p>
          <a:p>
            <a:pPr>
              <a:buFont typeface="Arial" pitchFamily="34" charset="0"/>
              <a:buChar char="•"/>
            </a:pPr>
            <a:endParaRPr lang="en-US" baseline="0" dirty="0" smtClean="0"/>
          </a:p>
          <a:p>
            <a:pPr>
              <a:buFont typeface="Arial" pitchFamily="34" charset="0"/>
              <a:buChar char="•"/>
            </a:pPr>
            <a:r>
              <a:rPr lang="en-US" dirty="0" smtClean="0"/>
              <a:t>The synthesizer’s LVDS/LVCMOS</a:t>
            </a:r>
            <a:r>
              <a:rPr lang="en-US" baseline="0" dirty="0" smtClean="0"/>
              <a:t> output is ideal for the for the clock lines of the ADC. </a:t>
            </a:r>
          </a:p>
          <a:p>
            <a:pPr>
              <a:buFont typeface="Arial" pitchFamily="34" charset="0"/>
              <a:buChar char="•"/>
            </a:pPr>
            <a:endParaRPr lang="en-US" baseline="0" dirty="0" smtClean="0"/>
          </a:p>
          <a:p>
            <a:pPr>
              <a:buFont typeface="Arial" pitchFamily="34" charset="0"/>
              <a:buChar char="•"/>
            </a:pPr>
            <a:endParaRPr lang="en-US" baseline="0" dirty="0" smtClean="0"/>
          </a:p>
          <a:p>
            <a:pPr>
              <a:buFont typeface="Arial" pitchFamily="34" charset="0"/>
              <a:buChar char="•"/>
            </a:pPr>
            <a:endParaRPr lang="en-US" baseline="0" dirty="0" smtClean="0"/>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C2E45C4F-9E2F-49EC-95FC-31939C3292A9}"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are selecting the 2.0Vp-p</a:t>
            </a:r>
            <a:r>
              <a:rPr lang="en-US" baseline="0" dirty="0" smtClean="0"/>
              <a:t> input,</a:t>
            </a:r>
            <a:r>
              <a:rPr lang="en-US" dirty="0" smtClean="0"/>
              <a:t> and the</a:t>
            </a:r>
            <a:r>
              <a:rPr lang="en-US" baseline="0" dirty="0" smtClean="0"/>
              <a:t> LVDS outputs of the ADC. This is because dynamic performance, including SNR and SFDR, are maximize when LVDS mode is selected.</a:t>
            </a:r>
          </a:p>
          <a:p>
            <a:endParaRPr lang="en-US" baseline="0" dirty="0" smtClean="0"/>
          </a:p>
          <a:p>
            <a:r>
              <a:rPr lang="en-US" baseline="0" dirty="0" smtClean="0"/>
              <a:t>With an effective number of bit of 12.7, we can expect the actual resolution of the ADC to 300.57 µV between each </a:t>
            </a:r>
            <a:r>
              <a:rPr lang="en-US" baseline="0" dirty="0" err="1" smtClean="0"/>
              <a:t>quantivation</a:t>
            </a:r>
            <a:r>
              <a:rPr lang="en-US" baseline="0" dirty="0" smtClean="0"/>
              <a:t> level.  </a:t>
            </a:r>
            <a:r>
              <a:rPr lang="en-US" dirty="0" smtClean="0"/>
              <a:t> </a:t>
            </a:r>
            <a:endParaRPr lang="en-US" dirty="0"/>
          </a:p>
        </p:txBody>
      </p:sp>
      <p:sp>
        <p:nvSpPr>
          <p:cNvPr id="4" name="Slide Number Placeholder 3"/>
          <p:cNvSpPr>
            <a:spLocks noGrp="1"/>
          </p:cNvSpPr>
          <p:nvPr>
            <p:ph type="sldNum" sz="quarter" idx="10"/>
          </p:nvPr>
        </p:nvSpPr>
        <p:spPr/>
        <p:txBody>
          <a:bodyPr/>
          <a:lstStyle/>
          <a:p>
            <a:fld id="{C2E45C4F-9E2F-49EC-95FC-31939C3292A9}"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Analog devices has a simulation tool that has</a:t>
            </a:r>
            <a:r>
              <a:rPr lang="en-US" baseline="0" dirty="0" smtClean="0"/>
              <a:t> allowed us see the expected performance of the our particular ADC. Inputting the actual performance specifications, 100MSPS, 0.6 </a:t>
            </a:r>
            <a:r>
              <a:rPr lang="en-US" baseline="0" dirty="0" err="1" smtClean="0"/>
              <a:t>ps</a:t>
            </a:r>
            <a:r>
              <a:rPr lang="en-US" baseline="0" dirty="0" smtClean="0"/>
              <a:t> </a:t>
            </a:r>
            <a:r>
              <a:rPr lang="en-US" baseline="0" dirty="0" err="1" smtClean="0"/>
              <a:t>rms</a:t>
            </a:r>
            <a:r>
              <a:rPr lang="en-US" baseline="0" dirty="0" smtClean="0"/>
              <a:t> jitter, 20.1 MHz fundamental frequency, and amplitude relative to the ADC’s full scale capability. Using this tool we can get an idea of the ADC’s actual performance in regards to SNR, SFDR, and distortion.  </a:t>
            </a:r>
          </a:p>
          <a:p>
            <a:endParaRPr lang="en-US" baseline="0" dirty="0" smtClean="0"/>
          </a:p>
          <a:p>
            <a:r>
              <a:rPr lang="en-US" baseline="0" dirty="0" smtClean="0"/>
              <a:t>Performance is also influenced by the quality of components used and the layout of these components. Special care must be taken in the layout of the ADC and its supporting hardware in order for its correct operation.</a:t>
            </a:r>
          </a:p>
          <a:p>
            <a:endParaRPr lang="en-US" baseline="0" dirty="0" smtClean="0"/>
          </a:p>
          <a:p>
            <a:r>
              <a:rPr lang="en-US" baseline="0" dirty="0" smtClean="0"/>
              <a:t>We have purchased a  development board for this ADC directly from analog devices. </a:t>
            </a:r>
            <a:endParaRPr lang="en-US" dirty="0"/>
          </a:p>
        </p:txBody>
      </p:sp>
      <p:sp>
        <p:nvSpPr>
          <p:cNvPr id="4" name="Slide Number Placeholder 3"/>
          <p:cNvSpPr>
            <a:spLocks noGrp="1"/>
          </p:cNvSpPr>
          <p:nvPr>
            <p:ph type="sldNum" sz="quarter" idx="10"/>
          </p:nvPr>
        </p:nvSpPr>
        <p:spPr/>
        <p:txBody>
          <a:bodyPr/>
          <a:lstStyle/>
          <a:p>
            <a:fld id="{C2E45C4F-9E2F-49EC-95FC-31939C3292A9}"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45C4F-9E2F-49EC-95FC-31939C3292A9}"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Phil</a:t>
            </a:r>
          </a:p>
          <a:p>
            <a:endParaRPr lang="en-US" dirty="0" smtClean="0"/>
          </a:p>
          <a:p>
            <a:r>
              <a:rPr lang="en-US" dirty="0" smtClean="0"/>
              <a:t>Analog Radio</a:t>
            </a:r>
          </a:p>
          <a:p>
            <a:pPr lvl="1"/>
            <a:r>
              <a:rPr lang="en-US" dirty="0" smtClean="0"/>
              <a:t>Fixed Frequency/Bandwidth</a:t>
            </a:r>
          </a:p>
          <a:p>
            <a:pPr lvl="1"/>
            <a:r>
              <a:rPr lang="en-US" dirty="0" smtClean="0"/>
              <a:t>Changes in radio parameters require change in hardware.</a:t>
            </a:r>
          </a:p>
          <a:p>
            <a:pPr lvl="1"/>
            <a:r>
              <a:rPr lang="en-US" dirty="0" smtClean="0"/>
              <a:t>Everything is analog.</a:t>
            </a:r>
          </a:p>
          <a:p>
            <a:pPr lvl="1"/>
            <a:endParaRPr lang="en-US" dirty="0" smtClean="0"/>
          </a:p>
          <a:p>
            <a:r>
              <a:rPr lang="en-US" dirty="0" smtClean="0"/>
              <a:t>Digital Radio</a:t>
            </a:r>
          </a:p>
          <a:p>
            <a:pPr lvl="1"/>
            <a:r>
              <a:rPr lang="en-US" dirty="0" smtClean="0"/>
              <a:t>Get an ADC as close to antenna as possible.</a:t>
            </a:r>
          </a:p>
          <a:p>
            <a:pPr lvl="1"/>
            <a:r>
              <a:rPr lang="en-US" dirty="0" smtClean="0"/>
              <a:t>Can instantaneously use multiple channels</a:t>
            </a:r>
          </a:p>
          <a:p>
            <a:pPr lvl="1"/>
            <a:r>
              <a:rPr lang="en-US" dirty="0" smtClean="0"/>
              <a:t>Modulation, frequency selection, bandwidth are all defined in software using digital signal processing.</a:t>
            </a:r>
          </a:p>
          <a:p>
            <a:endParaRPr lang="en-US" dirty="0"/>
          </a:p>
        </p:txBody>
      </p:sp>
      <p:sp>
        <p:nvSpPr>
          <p:cNvPr id="4" name="Slide Number Placeholder 3"/>
          <p:cNvSpPr>
            <a:spLocks noGrp="1"/>
          </p:cNvSpPr>
          <p:nvPr>
            <p:ph type="sldNum" sz="quarter" idx="10"/>
          </p:nvPr>
        </p:nvSpPr>
        <p:spPr/>
        <p:txBody>
          <a:bodyPr/>
          <a:lstStyle/>
          <a:p>
            <a:fld id="{C2E45C4F-9E2F-49EC-95FC-31939C3292A9}" type="slidenum">
              <a:rPr lang="en-US" smtClean="0"/>
              <a:pPr/>
              <a:t>2</a:t>
            </a:fld>
            <a:endParaRPr lang="en-US"/>
          </a:p>
        </p:txBody>
      </p:sp>
    </p:spTree>
    <p:extLst>
      <p:ext uri="{BB962C8B-B14F-4D97-AF65-F5344CB8AC3E}">
        <p14:creationId xmlns:p14="http://schemas.microsoft.com/office/powerpoint/2010/main" val="3291262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prstClr val="black">
                    <a:lumMod val="50000"/>
                    <a:lumOff val="50000"/>
                  </a:prstClr>
                </a:solidFill>
                <a:effectLst/>
                <a:uLnTx/>
                <a:uFillTx/>
                <a:latin typeface="Century Gothic"/>
                <a:ea typeface="+mn-ea"/>
                <a:cs typeface="+mn-cs"/>
              </a:rPr>
              <a:t>A USB 2.0 connection will be used to send data from the receiver to the PC.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prstClr val="black">
                    <a:lumMod val="50000"/>
                    <a:lumOff val="50000"/>
                  </a:prstClr>
                </a:solidFill>
                <a:effectLst/>
                <a:uLnTx/>
                <a:uFillTx/>
                <a:latin typeface="Century Gothic"/>
                <a:ea typeface="+mn-ea"/>
                <a:cs typeface="+mn-cs"/>
              </a:rPr>
              <a:t>USB 2.0 has a theoretical maximum speed of 480 Mbps.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prstClr val="black">
                    <a:lumMod val="50000"/>
                    <a:lumOff val="50000"/>
                  </a:prstClr>
                </a:solidFill>
                <a:effectLst/>
                <a:uLnTx/>
                <a:uFillTx/>
                <a:latin typeface="Century Gothic"/>
                <a:ea typeface="+mn-ea"/>
                <a:cs typeface="+mn-cs"/>
              </a:rPr>
              <a:t>USB is ubiquitous.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prstClr val="black">
                    <a:lumMod val="50000"/>
                    <a:lumOff val="50000"/>
                  </a:prstClr>
                </a:solidFill>
                <a:effectLst/>
                <a:uLnTx/>
                <a:uFillTx/>
                <a:latin typeface="Century Gothic"/>
                <a:ea typeface="+mn-ea"/>
                <a:cs typeface="+mn-cs"/>
              </a:rPr>
              <a:t>USB in isochronous mode.</a:t>
            </a:r>
          </a:p>
          <a:p>
            <a:pPr marL="742950" marR="0" lvl="1" indent="-285750" algn="l" defTabSz="914400" rtl="0" eaLnBrk="1" fontAlgn="auto" latinLnBrk="0" hangingPunct="1">
              <a:lnSpc>
                <a:spcPct val="100000"/>
              </a:lnSpc>
              <a:spcBef>
                <a:spcPct val="20000"/>
              </a:spcBef>
              <a:spcAft>
                <a:spcPts val="0"/>
              </a:spcAft>
              <a:buClrTx/>
              <a:buSzTx/>
              <a:buFont typeface="Courier New" pitchFamily="49" charset="0"/>
              <a:buChar char="o"/>
              <a:tabLst/>
              <a:defRPr/>
            </a:pPr>
            <a:r>
              <a:rPr kumimoji="0" lang="en-US" sz="1600" b="0" i="0" u="none" strike="noStrike" kern="1200" cap="none" spc="0" normalizeH="0" baseline="0" noProof="0" dirty="0" smtClean="0">
                <a:ln>
                  <a:noFill/>
                </a:ln>
                <a:solidFill>
                  <a:prstClr val="black">
                    <a:lumMod val="50000"/>
                    <a:lumOff val="50000"/>
                  </a:prstClr>
                </a:solidFill>
                <a:effectLst/>
                <a:uLnTx/>
                <a:uFillTx/>
                <a:latin typeface="Century Gothic"/>
                <a:ea typeface="+mn-ea"/>
                <a:cs typeface="+mn-cs"/>
              </a:rPr>
              <a:t>Used for streaming data.</a:t>
            </a:r>
          </a:p>
          <a:p>
            <a:pPr marL="742950" marR="0" lvl="1" indent="-285750" algn="l" defTabSz="914400" rtl="0" eaLnBrk="1" fontAlgn="auto" latinLnBrk="0" hangingPunct="1">
              <a:lnSpc>
                <a:spcPct val="100000"/>
              </a:lnSpc>
              <a:spcBef>
                <a:spcPct val="20000"/>
              </a:spcBef>
              <a:spcAft>
                <a:spcPts val="0"/>
              </a:spcAft>
              <a:buClrTx/>
              <a:buSzTx/>
              <a:buFont typeface="Courier New" pitchFamily="49" charset="0"/>
              <a:buChar char="o"/>
              <a:tabLst/>
              <a:defRPr/>
            </a:pPr>
            <a:r>
              <a:rPr kumimoji="0" lang="en-US" sz="1600" b="0" i="0" u="none" strike="noStrike" kern="1200" cap="none" spc="0" normalizeH="0" baseline="0" noProof="0" dirty="0" smtClean="0">
                <a:ln>
                  <a:noFill/>
                </a:ln>
                <a:solidFill>
                  <a:prstClr val="black">
                    <a:lumMod val="50000"/>
                    <a:lumOff val="50000"/>
                  </a:prstClr>
                </a:solidFill>
                <a:effectLst/>
                <a:uLnTx/>
                <a:uFillTx/>
                <a:latin typeface="Century Gothic"/>
                <a:ea typeface="+mn-ea"/>
                <a:cs typeface="+mn-cs"/>
              </a:rPr>
              <a:t>Guaranteed data rate.</a:t>
            </a:r>
          </a:p>
          <a:p>
            <a:pPr marL="742950" marR="0" lvl="1" indent="-285750" algn="l" defTabSz="914400" rtl="0" eaLnBrk="1" fontAlgn="auto" latinLnBrk="0" hangingPunct="1">
              <a:lnSpc>
                <a:spcPct val="100000"/>
              </a:lnSpc>
              <a:spcBef>
                <a:spcPct val="20000"/>
              </a:spcBef>
              <a:spcAft>
                <a:spcPts val="0"/>
              </a:spcAft>
              <a:buClrTx/>
              <a:buSzTx/>
              <a:buFont typeface="Courier New" pitchFamily="49" charset="0"/>
              <a:buChar char="o"/>
              <a:tabLst/>
              <a:defRPr/>
            </a:pPr>
            <a:r>
              <a:rPr kumimoji="0" lang="en-US" sz="1600" b="0" i="0" u="none" strike="noStrike" kern="1200" cap="none" spc="0" normalizeH="0" baseline="0" noProof="0" dirty="0" smtClean="0">
                <a:ln>
                  <a:noFill/>
                </a:ln>
                <a:solidFill>
                  <a:prstClr val="black">
                    <a:lumMod val="50000"/>
                    <a:lumOff val="50000"/>
                  </a:prstClr>
                </a:solidFill>
                <a:effectLst/>
                <a:uLnTx/>
                <a:uFillTx/>
                <a:latin typeface="Century Gothic"/>
                <a:ea typeface="+mn-ea"/>
                <a:cs typeface="+mn-cs"/>
              </a:rPr>
              <a:t>No error correction.</a:t>
            </a:r>
          </a:p>
          <a:p>
            <a:endParaRPr lang="en-US" dirty="0"/>
          </a:p>
        </p:txBody>
      </p:sp>
      <p:sp>
        <p:nvSpPr>
          <p:cNvPr id="4" name="Slide Number Placeholder 3"/>
          <p:cNvSpPr>
            <a:spLocks noGrp="1"/>
          </p:cNvSpPr>
          <p:nvPr>
            <p:ph type="sldNum" sz="quarter" idx="10"/>
          </p:nvPr>
        </p:nvSpPr>
        <p:spPr/>
        <p:txBody>
          <a:bodyPr/>
          <a:lstStyle/>
          <a:p>
            <a:fld id="{C2E45C4F-9E2F-49EC-95FC-31939C3292A9}" type="slidenum">
              <a:rPr lang="en-US" smtClean="0"/>
              <a:pPr/>
              <a:t>20</a:t>
            </a:fld>
            <a:endParaRPr lang="en-US"/>
          </a:p>
        </p:txBody>
      </p:sp>
    </p:spTree>
    <p:extLst>
      <p:ext uri="{BB962C8B-B14F-4D97-AF65-F5344CB8AC3E}">
        <p14:creationId xmlns:p14="http://schemas.microsoft.com/office/powerpoint/2010/main" val="3745307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Cypress FX2LP USB transceiver.</a:t>
            </a:r>
          </a:p>
          <a:p>
            <a:pPr lvl="1"/>
            <a:r>
              <a:rPr lang="en-US" dirty="0" smtClean="0"/>
              <a:t>CY7C68013</a:t>
            </a:r>
          </a:p>
          <a:p>
            <a:pPr lvl="1"/>
            <a:r>
              <a:rPr lang="en-US" dirty="0" smtClean="0"/>
              <a:t>Integrated 8051 microcontroller.</a:t>
            </a:r>
          </a:p>
          <a:p>
            <a:pPr lvl="2"/>
            <a:r>
              <a:rPr lang="en-US" dirty="0" smtClean="0"/>
              <a:t>Sets up USB interface and “gets out of the way”</a:t>
            </a:r>
          </a:p>
          <a:p>
            <a:pPr lvl="2"/>
            <a:r>
              <a:rPr lang="en-US" dirty="0" smtClean="0"/>
              <a:t>Can compile firmware using Small Device C Compiler (SDCC)</a:t>
            </a:r>
          </a:p>
          <a:p>
            <a:pPr lvl="1"/>
            <a:r>
              <a:rPr lang="en-US" dirty="0" smtClean="0"/>
              <a:t>Capable of High-Speed (480Mbps)</a:t>
            </a:r>
          </a:p>
          <a:p>
            <a:pPr lvl="1"/>
            <a:r>
              <a:rPr lang="en-US" dirty="0" smtClean="0"/>
              <a:t>Four 16 bit FIFO buffers.</a:t>
            </a:r>
          </a:p>
          <a:p>
            <a:pPr lvl="1"/>
            <a:r>
              <a:rPr lang="en-US" dirty="0" smtClean="0"/>
              <a:t>Capable of isochronous mode.</a:t>
            </a:r>
          </a:p>
          <a:p>
            <a:pPr lvl="1"/>
            <a:r>
              <a:rPr lang="en-US" dirty="0" smtClean="0"/>
              <a:t>No non-volatile memory</a:t>
            </a:r>
          </a:p>
          <a:p>
            <a:pPr lvl="2"/>
            <a:r>
              <a:rPr lang="en-US" dirty="0" smtClean="0"/>
              <a:t>Will download code from PC in a process called </a:t>
            </a:r>
            <a:r>
              <a:rPr lang="en-US" dirty="0" err="1" smtClean="0"/>
              <a:t>ReNumeration</a:t>
            </a:r>
            <a:r>
              <a:rPr lang="en-US" dirty="0" smtClean="0"/>
              <a:t>.</a:t>
            </a:r>
          </a:p>
          <a:p>
            <a:endParaRPr lang="en-US" dirty="0"/>
          </a:p>
        </p:txBody>
      </p:sp>
      <p:sp>
        <p:nvSpPr>
          <p:cNvPr id="4" name="Slide Number Placeholder 3"/>
          <p:cNvSpPr>
            <a:spLocks noGrp="1"/>
          </p:cNvSpPr>
          <p:nvPr>
            <p:ph type="sldNum" sz="quarter" idx="10"/>
          </p:nvPr>
        </p:nvSpPr>
        <p:spPr/>
        <p:txBody>
          <a:bodyPr/>
          <a:lstStyle/>
          <a:p>
            <a:fld id="{C2E45C4F-9E2F-49EC-95FC-31939C3292A9}" type="slidenum">
              <a:rPr lang="en-US" smtClean="0"/>
              <a:pPr/>
              <a:t>21</a:t>
            </a:fld>
            <a:endParaRPr lang="en-US"/>
          </a:p>
        </p:txBody>
      </p:sp>
    </p:spTree>
    <p:extLst>
      <p:ext uri="{BB962C8B-B14F-4D97-AF65-F5344CB8AC3E}">
        <p14:creationId xmlns:p14="http://schemas.microsoft.com/office/powerpoint/2010/main" val="3447390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45C4F-9E2F-49EC-95FC-31939C3292A9}"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45C4F-9E2F-49EC-95FC-31939C3292A9}"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45C4F-9E2F-49EC-95FC-31939C3292A9}"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45C4F-9E2F-49EC-95FC-31939C3292A9}"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PC will perform most of the digital signal processing.</a:t>
            </a:r>
          </a:p>
          <a:p>
            <a:pPr lvl="1"/>
            <a:r>
              <a:rPr lang="en-US" dirty="0" smtClean="0"/>
              <a:t>FFT</a:t>
            </a:r>
          </a:p>
          <a:p>
            <a:pPr lvl="1"/>
            <a:r>
              <a:rPr lang="en-US" dirty="0" smtClean="0"/>
              <a:t>Waterfall plot</a:t>
            </a:r>
          </a:p>
          <a:p>
            <a:pPr lvl="1"/>
            <a:r>
              <a:rPr lang="en-US" dirty="0" smtClean="0"/>
              <a:t>Audio processing</a:t>
            </a:r>
          </a:p>
          <a:p>
            <a:r>
              <a:rPr lang="en-US" dirty="0" smtClean="0"/>
              <a:t>Two Linux USB drivers will be used.</a:t>
            </a:r>
          </a:p>
          <a:p>
            <a:pPr lvl="1"/>
            <a:r>
              <a:rPr lang="en-US" dirty="0" smtClean="0"/>
              <a:t>Identify the FX2 and download the correct firmware.</a:t>
            </a:r>
          </a:p>
          <a:p>
            <a:pPr lvl="1"/>
            <a:r>
              <a:rPr lang="en-US" dirty="0" smtClean="0"/>
              <a:t>Get the data off the bus.</a:t>
            </a:r>
          </a:p>
          <a:p>
            <a:r>
              <a:rPr lang="en-US" dirty="0" smtClean="0"/>
              <a:t>Second driver will get data off the bus and send it to a TCP socket.</a:t>
            </a:r>
          </a:p>
          <a:p>
            <a:endParaRPr lang="en-US" dirty="0"/>
          </a:p>
        </p:txBody>
      </p:sp>
      <p:sp>
        <p:nvSpPr>
          <p:cNvPr id="4" name="Slide Number Placeholder 3"/>
          <p:cNvSpPr>
            <a:spLocks noGrp="1"/>
          </p:cNvSpPr>
          <p:nvPr>
            <p:ph type="sldNum" sz="quarter" idx="10"/>
          </p:nvPr>
        </p:nvSpPr>
        <p:spPr/>
        <p:txBody>
          <a:bodyPr/>
          <a:lstStyle/>
          <a:p>
            <a:fld id="{C2E45C4F-9E2F-49EC-95FC-31939C3292A9}" type="slidenum">
              <a:rPr lang="en-US" smtClean="0"/>
              <a:pPr/>
              <a:t>26</a:t>
            </a:fld>
            <a:endParaRPr lang="en-US"/>
          </a:p>
        </p:txBody>
      </p:sp>
    </p:spTree>
    <p:extLst>
      <p:ext uri="{BB962C8B-B14F-4D97-AF65-F5344CB8AC3E}">
        <p14:creationId xmlns:p14="http://schemas.microsoft.com/office/powerpoint/2010/main" val="35657923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45C4F-9E2F-49EC-95FC-31939C3292A9}"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45C4F-9E2F-49EC-95FC-31939C3292A9}"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Sean</a:t>
            </a:r>
          </a:p>
          <a:p>
            <a:endParaRPr lang="en-US" dirty="0"/>
          </a:p>
        </p:txBody>
      </p:sp>
      <p:sp>
        <p:nvSpPr>
          <p:cNvPr id="4" name="Slide Number Placeholder 3"/>
          <p:cNvSpPr>
            <a:spLocks noGrp="1"/>
          </p:cNvSpPr>
          <p:nvPr>
            <p:ph type="sldNum" sz="quarter" idx="10"/>
          </p:nvPr>
        </p:nvSpPr>
        <p:spPr/>
        <p:txBody>
          <a:bodyPr/>
          <a:lstStyle/>
          <a:p>
            <a:fld id="{C2E45C4F-9E2F-49EC-95FC-31939C3292A9}"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Dan</a:t>
            </a:r>
            <a:endParaRPr lang="en-US" dirty="0"/>
          </a:p>
        </p:txBody>
      </p:sp>
      <p:sp>
        <p:nvSpPr>
          <p:cNvPr id="4" name="Slide Number Placeholder 3"/>
          <p:cNvSpPr>
            <a:spLocks noGrp="1"/>
          </p:cNvSpPr>
          <p:nvPr>
            <p:ph type="sldNum" sz="quarter" idx="10"/>
          </p:nvPr>
        </p:nvSpPr>
        <p:spPr/>
        <p:txBody>
          <a:bodyPr/>
          <a:lstStyle/>
          <a:p>
            <a:fld id="{C2E45C4F-9E2F-49EC-95FC-31939C3292A9}" type="slidenum">
              <a:rPr lang="en-US" smtClean="0"/>
              <a:pPr/>
              <a:t>3</a:t>
            </a:fld>
            <a:endParaRPr lang="en-US"/>
          </a:p>
        </p:txBody>
      </p:sp>
    </p:spTree>
    <p:extLst>
      <p:ext uri="{BB962C8B-B14F-4D97-AF65-F5344CB8AC3E}">
        <p14:creationId xmlns:p14="http://schemas.microsoft.com/office/powerpoint/2010/main" val="34925628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E45C4F-9E2F-49EC-95FC-31939C3292A9}" type="slidenum">
              <a:rPr lang="en-US" smtClean="0"/>
              <a:pPr/>
              <a:t>32</a:t>
            </a:fld>
            <a:endParaRPr lang="en-US"/>
          </a:p>
        </p:txBody>
      </p:sp>
    </p:spTree>
    <p:extLst>
      <p:ext uri="{BB962C8B-B14F-4D97-AF65-F5344CB8AC3E}">
        <p14:creationId xmlns:p14="http://schemas.microsoft.com/office/powerpoint/2010/main" val="1939111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Sean</a:t>
            </a:r>
          </a:p>
          <a:p>
            <a:r>
              <a:rPr lang="en-US" dirty="0" smtClean="0"/>
              <a:t>Early on when the project was first being discussed, we</a:t>
            </a:r>
            <a:r>
              <a:rPr lang="en-US" baseline="0" dirty="0" smtClean="0"/>
              <a:t> were given a list of requirements for the receiver. Upon further research, some of the requirements were going to be very difficult to achieve the with hardware that was available. </a:t>
            </a:r>
          </a:p>
          <a:p>
            <a:endParaRPr lang="en-US" baseline="0" dirty="0" smtClean="0"/>
          </a:p>
          <a:p>
            <a:r>
              <a:rPr lang="en-US" baseline="0" dirty="0" smtClean="0"/>
              <a:t>Some of the </a:t>
            </a:r>
          </a:p>
          <a:p>
            <a:pPr>
              <a:buFont typeface="Arial" pitchFamily="34" charset="0"/>
              <a:buChar char="•"/>
            </a:pPr>
            <a:r>
              <a:rPr lang="en-US" baseline="0" dirty="0" smtClean="0"/>
              <a:t>We designed our system to operate at a center frequency of 20.1 MHz</a:t>
            </a:r>
          </a:p>
          <a:p>
            <a:pPr>
              <a:buFont typeface="Arial" pitchFamily="34" charset="0"/>
              <a:buChar char="•"/>
            </a:pPr>
            <a:r>
              <a:rPr lang="en-US" baseline="0" dirty="0" smtClean="0"/>
              <a:t>After the FPGA approximately 1MHz bandwidth</a:t>
            </a:r>
          </a:p>
          <a:p>
            <a:pPr>
              <a:buFont typeface="Arial" pitchFamily="34" charset="0"/>
              <a:buChar char="•"/>
            </a:pPr>
            <a:r>
              <a:rPr lang="en-US" baseline="0" dirty="0" smtClean="0"/>
              <a:t>We were told that we needed to be able to detect a 1 microvolt signal</a:t>
            </a:r>
          </a:p>
          <a:p>
            <a:pPr lvl="1">
              <a:buFont typeface="Arial" pitchFamily="34" charset="0"/>
              <a:buChar char="•"/>
            </a:pPr>
            <a:r>
              <a:rPr lang="en-US" baseline="0" dirty="0" smtClean="0"/>
              <a:t>The LNA, filters, and gain stages amplify the what is desired and attenuate everything else to the noise floor </a:t>
            </a:r>
          </a:p>
          <a:p>
            <a:pPr>
              <a:buFont typeface="Arial" pitchFamily="34" charset="0"/>
              <a:buChar char="•"/>
            </a:pPr>
            <a:r>
              <a:rPr lang="en-US" baseline="0" dirty="0" smtClean="0"/>
              <a:t>Be able to record data or analyze data on the fly</a:t>
            </a:r>
          </a:p>
          <a:p>
            <a:pPr lvl="1">
              <a:buFont typeface="Arial" pitchFamily="34" charset="0"/>
              <a:buChar char="•"/>
            </a:pPr>
            <a:r>
              <a:rPr lang="en-US" baseline="0" dirty="0" smtClean="0"/>
              <a:t> To do this we need to transfer the 1 MHz bandwidth in real time to the PC       </a:t>
            </a:r>
          </a:p>
          <a:p>
            <a:pPr>
              <a:buFont typeface="Arial" pitchFamily="34" charset="0"/>
              <a:buChar char="•"/>
            </a:pPr>
            <a:endParaRPr lang="en-US" baseline="0" dirty="0" smtClean="0"/>
          </a:p>
          <a:p>
            <a:pPr>
              <a:buFont typeface="Arial" pitchFamily="34" charset="0"/>
              <a:buNone/>
            </a:pPr>
            <a:r>
              <a:rPr lang="en-US" baseline="0" dirty="0" smtClean="0"/>
              <a:t>There are many other requirements that are detailed in the functional specification document. These few listed here are the requirements which greatly influenced the hardware choices in our design.  </a:t>
            </a:r>
            <a:endParaRPr lang="en-US" dirty="0"/>
          </a:p>
        </p:txBody>
      </p:sp>
      <p:sp>
        <p:nvSpPr>
          <p:cNvPr id="4" name="Slide Number Placeholder 3"/>
          <p:cNvSpPr>
            <a:spLocks noGrp="1"/>
          </p:cNvSpPr>
          <p:nvPr>
            <p:ph type="sldNum" sz="quarter" idx="10"/>
          </p:nvPr>
        </p:nvSpPr>
        <p:spPr/>
        <p:txBody>
          <a:bodyPr/>
          <a:lstStyle/>
          <a:p>
            <a:fld id="{C2E45C4F-9E2F-49EC-95FC-31939C3292A9}" type="slidenum">
              <a:rPr lang="en-US" smtClean="0"/>
              <a:pPr/>
              <a:t>4</a:t>
            </a:fld>
            <a:endParaRPr lang="en-US"/>
          </a:p>
        </p:txBody>
      </p:sp>
    </p:spTree>
    <p:extLst>
      <p:ext uri="{BB962C8B-B14F-4D97-AF65-F5344CB8AC3E}">
        <p14:creationId xmlns:p14="http://schemas.microsoft.com/office/powerpoint/2010/main" val="3291833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Phil</a:t>
            </a:r>
            <a:endParaRPr lang="en-US" dirty="0"/>
          </a:p>
        </p:txBody>
      </p:sp>
      <p:sp>
        <p:nvSpPr>
          <p:cNvPr id="4" name="Slide Number Placeholder 3"/>
          <p:cNvSpPr>
            <a:spLocks noGrp="1"/>
          </p:cNvSpPr>
          <p:nvPr>
            <p:ph type="sldNum" sz="quarter" idx="10"/>
          </p:nvPr>
        </p:nvSpPr>
        <p:spPr/>
        <p:txBody>
          <a:bodyPr/>
          <a:lstStyle/>
          <a:p>
            <a:fld id="{C2E45C4F-9E2F-49EC-95FC-31939C3292A9}" type="slidenum">
              <a:rPr lang="en-US" smtClean="0"/>
              <a:pPr/>
              <a:t>5</a:t>
            </a:fld>
            <a:endParaRPr lang="en-US"/>
          </a:p>
        </p:txBody>
      </p:sp>
    </p:spTree>
    <p:extLst>
      <p:ext uri="{BB962C8B-B14F-4D97-AF65-F5344CB8AC3E}">
        <p14:creationId xmlns:p14="http://schemas.microsoft.com/office/powerpoint/2010/main" val="585683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Sean</a:t>
            </a:r>
          </a:p>
          <a:p>
            <a:r>
              <a:rPr lang="en-US" baseline="0" dirty="0" smtClean="0"/>
              <a:t>As was depicted in the high level overview of the system in the last slide, the antenna is connected to the receiver which is connected to the pc. Here we have block diagram of the physical receiver which can be split up into three separate blocks: the RF front end, pr-processing block, and the audio converter.</a:t>
            </a:r>
          </a:p>
          <a:p>
            <a:r>
              <a:rPr lang="en-US" baseline="0" dirty="0" smtClean="0"/>
              <a:t>  </a:t>
            </a:r>
          </a:p>
          <a:p>
            <a:pPr>
              <a:buFont typeface="Arial" pitchFamily="34" charset="0"/>
              <a:buChar char="•"/>
            </a:pPr>
            <a:r>
              <a:rPr lang="en-US" baseline="0" dirty="0" smtClean="0"/>
              <a:t>From the diagram we can see that the antenna signal path enters the RF front end, proceeds to the pre-processing block where the signal is then fed to the PC and the audio converter block.</a:t>
            </a:r>
          </a:p>
          <a:p>
            <a:pPr>
              <a:buFont typeface="Arial" pitchFamily="34" charset="0"/>
              <a:buChar char="•"/>
            </a:pPr>
            <a:endParaRPr lang="en-US" baseline="0" dirty="0" smtClean="0"/>
          </a:p>
          <a:p>
            <a:pPr>
              <a:buFont typeface="Arial" pitchFamily="34" charset="0"/>
              <a:buChar char="•"/>
            </a:pPr>
            <a:r>
              <a:rPr lang="en-US" baseline="0" dirty="0" smtClean="0"/>
              <a:t>The RF front end is designed to filter the incoming spectrum and amplify the frequency band of interest. Dan will go into further detail about this particular block. </a:t>
            </a:r>
          </a:p>
          <a:p>
            <a:pPr>
              <a:buFont typeface="Arial" pitchFamily="34" charset="0"/>
              <a:buChar char="•"/>
            </a:pPr>
            <a:endParaRPr lang="en-US" baseline="0" dirty="0" smtClean="0"/>
          </a:p>
          <a:p>
            <a:pPr>
              <a:buFont typeface="Arial" pitchFamily="34" charset="0"/>
              <a:buChar char="•"/>
            </a:pPr>
            <a:r>
              <a:rPr lang="en-US" baseline="0" dirty="0" smtClean="0"/>
              <a:t>The pre processing block is designed to digitize analog data, perform digital filtering, and pass the data via USB to the PC. I will be speaking about the analog to digital conversion, Dan will touch on the FPGA and </a:t>
            </a:r>
            <a:r>
              <a:rPr lang="en-US" baseline="0" dirty="0" err="1" smtClean="0"/>
              <a:t>Phill</a:t>
            </a:r>
            <a:r>
              <a:rPr lang="en-US" baseline="0" dirty="0" smtClean="0"/>
              <a:t> will talk about the USB.  </a:t>
            </a:r>
          </a:p>
          <a:p>
            <a:pPr>
              <a:buFont typeface="Arial" pitchFamily="34" charset="0"/>
              <a:buChar char="•"/>
            </a:pPr>
            <a:endParaRPr lang="en-US" baseline="0" dirty="0" smtClean="0"/>
          </a:p>
          <a:p>
            <a:pPr>
              <a:buFont typeface="Arial" pitchFamily="34" charset="0"/>
              <a:buChar char="•"/>
            </a:pPr>
            <a:r>
              <a:rPr lang="en-US" baseline="0" dirty="0" smtClean="0"/>
              <a:t>The audio converter block is designed to take a very narrow band of the 1MHz bandwidth, mix with an intermediate frequency to audible range, and then output the audio to a head phone jack. The purpose of this is for verification that the receiver is operating   when being initially setup. The volume of the audio and center frequency of the audible signal can be adjusted using tuning </a:t>
            </a:r>
            <a:r>
              <a:rPr lang="en-US" baseline="0" dirty="0" err="1" smtClean="0"/>
              <a:t>nobs</a:t>
            </a:r>
            <a:r>
              <a:rPr lang="en-US" baseline="0" dirty="0" smtClean="0"/>
              <a:t> on the receiver.</a:t>
            </a:r>
            <a:endParaRPr lang="en-US" dirty="0"/>
          </a:p>
        </p:txBody>
      </p:sp>
      <p:sp>
        <p:nvSpPr>
          <p:cNvPr id="4" name="Slide Number Placeholder 3"/>
          <p:cNvSpPr>
            <a:spLocks noGrp="1"/>
          </p:cNvSpPr>
          <p:nvPr>
            <p:ph type="sldNum" sz="quarter" idx="10"/>
          </p:nvPr>
        </p:nvSpPr>
        <p:spPr/>
        <p:txBody>
          <a:bodyPr/>
          <a:lstStyle/>
          <a:p>
            <a:fld id="{C2E45C4F-9E2F-49EC-95FC-31939C3292A9}" type="slidenum">
              <a:rPr lang="en-US" smtClean="0"/>
              <a:pPr/>
              <a:t>6</a:t>
            </a:fld>
            <a:endParaRPr lang="en-US"/>
          </a:p>
        </p:txBody>
      </p:sp>
    </p:spTree>
    <p:extLst>
      <p:ext uri="{BB962C8B-B14F-4D97-AF65-F5344CB8AC3E}">
        <p14:creationId xmlns:p14="http://schemas.microsoft.com/office/powerpoint/2010/main" val="314730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Dan</a:t>
            </a:r>
            <a:endParaRPr lang="en-US" dirty="0"/>
          </a:p>
        </p:txBody>
      </p:sp>
      <p:sp>
        <p:nvSpPr>
          <p:cNvPr id="4" name="Slide Number Placeholder 3"/>
          <p:cNvSpPr>
            <a:spLocks noGrp="1"/>
          </p:cNvSpPr>
          <p:nvPr>
            <p:ph type="sldNum" sz="quarter" idx="10"/>
          </p:nvPr>
        </p:nvSpPr>
        <p:spPr/>
        <p:txBody>
          <a:bodyPr/>
          <a:lstStyle/>
          <a:p>
            <a:fld id="{C2E45C4F-9E2F-49EC-95FC-31939C3292A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E45C4F-9E2F-49EC-95FC-31939C3292A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45C4F-9E2F-49EC-95FC-31939C3292A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7ABD3D1F-FBBF-4459-8EE4-3990A3839A1A}" type="datetimeFigureOut">
              <a:rPr lang="en-US" smtClean="0"/>
              <a:pPr/>
              <a:t>5/26/2011</a:t>
            </a:fld>
            <a:endParaRPr lang="en-US" dirty="0"/>
          </a:p>
        </p:txBody>
      </p:sp>
      <p:sp>
        <p:nvSpPr>
          <p:cNvPr id="8" name="Slide Number Placeholder 7"/>
          <p:cNvSpPr>
            <a:spLocks noGrp="1"/>
          </p:cNvSpPr>
          <p:nvPr>
            <p:ph type="sldNum" sz="quarter" idx="11"/>
          </p:nvPr>
        </p:nvSpPr>
        <p:spPr/>
        <p:txBody>
          <a:bodyPr/>
          <a:lstStyle/>
          <a:p>
            <a:fld id="{9CAAA24D-D217-4801-B0D5-6B155A115433}"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BD3D1F-FBBF-4459-8EE4-3990A3839A1A}" type="datetimeFigureOut">
              <a:rPr lang="en-US" smtClean="0"/>
              <a:pPr/>
              <a:t>5/26/2011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AAA24D-D217-4801-B0D5-6B155A11543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BD3D1F-FBBF-4459-8EE4-3990A3839A1A}" type="datetimeFigureOut">
              <a:rPr lang="en-US" smtClean="0"/>
              <a:pPr/>
              <a:t>5/26/2011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AAA24D-D217-4801-B0D5-6B155A11543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7ABD3D1F-FBBF-4459-8EE4-3990A3839A1A}" type="datetimeFigureOut">
              <a:rPr lang="en-US" smtClean="0"/>
              <a:pPr/>
              <a:t>5/26/2011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AAA24D-D217-4801-B0D5-6B155A11543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BD3D1F-FBBF-4459-8EE4-3990A3839A1A}" type="datetimeFigureOut">
              <a:rPr lang="en-US" smtClean="0"/>
              <a:pPr/>
              <a:t>5/26/2011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AAA24D-D217-4801-B0D5-6B155A115433}"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7ABD3D1F-FBBF-4459-8EE4-3990A3839A1A}" type="datetimeFigureOut">
              <a:rPr lang="en-US" smtClean="0"/>
              <a:pPr/>
              <a:t>5/26/2011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AAA24D-D217-4801-B0D5-6B155A115433}"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ABD3D1F-FBBF-4459-8EE4-3990A3839A1A}" type="datetimeFigureOut">
              <a:rPr lang="en-US" smtClean="0"/>
              <a:pPr/>
              <a:t>5/26/2011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CAAA24D-D217-4801-B0D5-6B155A115433}"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BD3D1F-FBBF-4459-8EE4-3990A3839A1A}" type="datetimeFigureOut">
              <a:rPr lang="en-US" smtClean="0"/>
              <a:pPr/>
              <a:t>5/26/2011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CAAA24D-D217-4801-B0D5-6B155A11543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BD3D1F-FBBF-4459-8EE4-3990A3839A1A}" type="datetimeFigureOut">
              <a:rPr lang="en-US" smtClean="0"/>
              <a:pPr/>
              <a:t>5/26/2011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CAAA24D-D217-4801-B0D5-6B155A11543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BD3D1F-FBBF-4459-8EE4-3990A3839A1A}" type="datetimeFigureOut">
              <a:rPr lang="en-US" smtClean="0"/>
              <a:pPr/>
              <a:t>5/26/2011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AAA24D-D217-4801-B0D5-6B155A11543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BD3D1F-FBBF-4459-8EE4-3990A3839A1A}" type="datetimeFigureOut">
              <a:rPr lang="en-US" smtClean="0"/>
              <a:pPr/>
              <a:t>5/26/2011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AAA24D-D217-4801-B0D5-6B155A11543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7ABD3D1F-FBBF-4459-8EE4-3990A3839A1A}" type="datetimeFigureOut">
              <a:rPr lang="en-US" smtClean="0"/>
              <a:pPr/>
              <a:t>5/26/2011</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9CAAA24D-D217-4801-B0D5-6B155A11543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SDR Radio Astronomy Receiver</a:t>
            </a:r>
            <a:endParaRPr lang="en-US" dirty="0"/>
          </a:p>
        </p:txBody>
      </p:sp>
      <p:sp>
        <p:nvSpPr>
          <p:cNvPr id="3" name="Subtitle 2"/>
          <p:cNvSpPr>
            <a:spLocks noGrp="1"/>
          </p:cNvSpPr>
          <p:nvPr>
            <p:ph type="subTitle" idx="1"/>
          </p:nvPr>
        </p:nvSpPr>
        <p:spPr/>
        <p:txBody>
          <a:bodyPr>
            <a:normAutofit lnSpcReduction="10000"/>
          </a:bodyPr>
          <a:lstStyle/>
          <a:p>
            <a:r>
              <a:rPr lang="en-US" dirty="0" smtClean="0"/>
              <a:t>Sponsored by: GVSU Physics Department</a:t>
            </a:r>
          </a:p>
          <a:p>
            <a:r>
              <a:rPr lang="en-US" dirty="0" smtClean="0"/>
              <a:t>Design by: Phil Behnke, Dan Soberal, Sean Bredeweg</a:t>
            </a:r>
            <a:endParaRPr lang="en-US" dirty="0"/>
          </a:p>
        </p:txBody>
      </p:sp>
    </p:spTree>
    <p:extLst>
      <p:ext uri="{BB962C8B-B14F-4D97-AF65-F5344CB8AC3E}">
        <p14:creationId xmlns:p14="http://schemas.microsoft.com/office/powerpoint/2010/main" val="1535011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Selection</a:t>
            </a:r>
            <a:endParaRPr lang="en-US" dirty="0"/>
          </a:p>
        </p:txBody>
      </p:sp>
      <p:sp>
        <p:nvSpPr>
          <p:cNvPr id="3" name="Content Placeholder 2"/>
          <p:cNvSpPr>
            <a:spLocks noGrp="1"/>
          </p:cNvSpPr>
          <p:nvPr>
            <p:ph idx="1"/>
          </p:nvPr>
        </p:nvSpPr>
        <p:spPr/>
        <p:txBody>
          <a:bodyPr>
            <a:noAutofit/>
          </a:bodyPr>
          <a:lstStyle/>
          <a:p>
            <a:r>
              <a:rPr lang="en-US" sz="2800" dirty="0" smtClean="0"/>
              <a:t>Integrated Circuits</a:t>
            </a:r>
          </a:p>
          <a:p>
            <a:pPr lvl="1"/>
            <a:r>
              <a:rPr lang="en-US" sz="2800" dirty="0" smtClean="0"/>
              <a:t>LNA = MAX2611, RF Gain = RF2312, Mixer = SA612</a:t>
            </a:r>
          </a:p>
          <a:p>
            <a:r>
              <a:rPr lang="en-US" sz="2800" dirty="0" smtClean="0"/>
              <a:t>Passive Components</a:t>
            </a:r>
          </a:p>
          <a:p>
            <a:pPr lvl="1"/>
            <a:r>
              <a:rPr lang="en-US" sz="2800" dirty="0" smtClean="0"/>
              <a:t>Inductors and Capacitors</a:t>
            </a:r>
          </a:p>
          <a:p>
            <a:pPr lvl="2"/>
            <a:r>
              <a:rPr lang="en-US" sz="2800" dirty="0" smtClean="0"/>
              <a:t>SRF far away from operating frequency</a:t>
            </a:r>
          </a:p>
          <a:p>
            <a:pPr lvl="2"/>
            <a:r>
              <a:rPr lang="en-US" sz="2800" dirty="0" smtClean="0"/>
              <a:t>High Q, Low ESR</a:t>
            </a:r>
          </a:p>
          <a:p>
            <a:pPr lvl="1"/>
            <a:r>
              <a:rPr lang="en-US" sz="2800" dirty="0" smtClean="0"/>
              <a:t>Resistors</a:t>
            </a:r>
          </a:p>
          <a:p>
            <a:pPr lvl="2"/>
            <a:r>
              <a:rPr lang="en-US" sz="2800" dirty="0" smtClean="0"/>
              <a:t>Thermal Noise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1600"/>
          </a:xfrm>
        </p:spPr>
        <p:txBody>
          <a:bodyPr/>
          <a:lstStyle/>
          <a:p>
            <a:r>
              <a:rPr lang="en-US" dirty="0" smtClean="0"/>
              <a:t>Pre-Filtering</a:t>
            </a:r>
            <a:endParaRPr lang="en-US" dirty="0"/>
          </a:p>
        </p:txBody>
      </p:sp>
      <p:sp>
        <p:nvSpPr>
          <p:cNvPr id="3" name="Content Placeholder 2"/>
          <p:cNvSpPr>
            <a:spLocks noGrp="1"/>
          </p:cNvSpPr>
          <p:nvPr>
            <p:ph idx="1"/>
          </p:nvPr>
        </p:nvSpPr>
        <p:spPr>
          <a:xfrm>
            <a:off x="457200" y="1447800"/>
            <a:ext cx="8229600" cy="4678363"/>
          </a:xfrm>
        </p:spPr>
        <p:txBody>
          <a:bodyPr/>
          <a:lstStyle/>
          <a:p>
            <a:r>
              <a:rPr lang="en-US" dirty="0" smtClean="0"/>
              <a:t>3</a:t>
            </a:r>
            <a:r>
              <a:rPr lang="en-US" baseline="30000" dirty="0" smtClean="0"/>
              <a:t>rd</a:t>
            </a:r>
            <a:r>
              <a:rPr lang="en-US" dirty="0" smtClean="0"/>
              <a:t> Order Filter </a:t>
            </a:r>
            <a:r>
              <a:rPr lang="en-US" dirty="0" err="1" smtClean="0"/>
              <a:t>Chebyshev</a:t>
            </a:r>
            <a:r>
              <a:rPr lang="en-US" dirty="0" smtClean="0"/>
              <a:t> Filter</a:t>
            </a:r>
          </a:p>
          <a:p>
            <a:r>
              <a:rPr lang="en-US" dirty="0" smtClean="0"/>
              <a:t>Shunted endpoints</a:t>
            </a:r>
          </a:p>
          <a:p>
            <a:r>
              <a:rPr lang="en-US" dirty="0" err="1" smtClean="0"/>
              <a:t>Passband</a:t>
            </a:r>
            <a:r>
              <a:rPr lang="en-US" dirty="0" smtClean="0"/>
              <a:t> (-3 dB down) = 18 MHz – 22 MHz</a:t>
            </a:r>
          </a:p>
          <a:p>
            <a:r>
              <a:rPr lang="en-US" dirty="0" smtClean="0"/>
              <a:t>Bandwidth is approximately 4 MHz</a:t>
            </a:r>
          </a:p>
          <a:p>
            <a:r>
              <a:rPr lang="en-US" dirty="0" smtClean="0"/>
              <a:t>Attenuation at 15 MHz: 37.8 dB</a:t>
            </a:r>
          </a:p>
          <a:p>
            <a:r>
              <a:rPr lang="en-US" dirty="0" smtClean="0"/>
              <a:t>Attenuation at 25 MHz: 30.1 dB</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Anti-Aliasing Filtering</a:t>
            </a:r>
            <a:endParaRPr lang="en-US" dirty="0"/>
          </a:p>
        </p:txBody>
      </p:sp>
      <p:sp>
        <p:nvSpPr>
          <p:cNvPr id="3" name="Content Placeholder 2"/>
          <p:cNvSpPr>
            <a:spLocks noGrp="1"/>
          </p:cNvSpPr>
          <p:nvPr>
            <p:ph idx="1"/>
          </p:nvPr>
        </p:nvSpPr>
        <p:spPr/>
        <p:txBody>
          <a:bodyPr/>
          <a:lstStyle/>
          <a:p>
            <a:r>
              <a:rPr lang="en-US" dirty="0" smtClean="0"/>
              <a:t>4</a:t>
            </a:r>
            <a:r>
              <a:rPr lang="en-US" baseline="30000" dirty="0" smtClean="0"/>
              <a:t>th</a:t>
            </a:r>
            <a:r>
              <a:rPr lang="en-US" dirty="0" smtClean="0"/>
              <a:t> Order Butterworth Filter</a:t>
            </a:r>
          </a:p>
          <a:p>
            <a:r>
              <a:rPr lang="en-US" dirty="0" smtClean="0"/>
              <a:t>Mesh capacitor coupled</a:t>
            </a:r>
          </a:p>
          <a:p>
            <a:r>
              <a:rPr lang="en-US" dirty="0" err="1" smtClean="0"/>
              <a:t>Passband</a:t>
            </a:r>
            <a:r>
              <a:rPr lang="en-US" dirty="0" smtClean="0"/>
              <a:t>: 19.4 MHz to 20.6 MHz</a:t>
            </a:r>
          </a:p>
          <a:p>
            <a:r>
              <a:rPr lang="en-US" dirty="0" smtClean="0"/>
              <a:t>Attenuation at 15 MHz: 80.0 dB</a:t>
            </a:r>
          </a:p>
          <a:p>
            <a:r>
              <a:rPr lang="en-US" dirty="0" smtClean="0"/>
              <a:t>Attenuation at 25 MHz: 89.2 dB</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 FRONT END RESULTS</a:t>
            </a:r>
            <a:endParaRPr lang="en-US" dirty="0"/>
          </a:p>
        </p:txBody>
      </p:sp>
      <p:sp>
        <p:nvSpPr>
          <p:cNvPr id="3" name="Content Placeholder 2"/>
          <p:cNvSpPr>
            <a:spLocks noGrp="1"/>
          </p:cNvSpPr>
          <p:nvPr>
            <p:ph idx="1"/>
          </p:nvPr>
        </p:nvSpPr>
        <p:spPr>
          <a:xfrm>
            <a:off x="381000" y="1447800"/>
            <a:ext cx="8229600" cy="4525963"/>
          </a:xfrm>
        </p:spPr>
        <p:txBody>
          <a:bodyPr/>
          <a:lstStyle/>
          <a:p>
            <a:r>
              <a:rPr lang="en-US" dirty="0" smtClean="0"/>
              <a:t>Low Noise Amplifier Stages: 1</a:t>
            </a:r>
          </a:p>
          <a:p>
            <a:r>
              <a:rPr lang="en-US" dirty="0" smtClean="0"/>
              <a:t>Gain Stages: 3</a:t>
            </a:r>
          </a:p>
          <a:p>
            <a:r>
              <a:rPr lang="en-US" dirty="0" smtClean="0"/>
              <a:t>Filters: 2</a:t>
            </a:r>
          </a:p>
          <a:p>
            <a:r>
              <a:rPr lang="en-US" dirty="0" smtClean="0"/>
              <a:t>Total Gain =  53.3 dB</a:t>
            </a:r>
          </a:p>
          <a:p>
            <a:r>
              <a:rPr lang="en-US" dirty="0" smtClean="0"/>
              <a:t>Minimum Discernable Signal = 107 </a:t>
            </a:r>
            <a:r>
              <a:rPr lang="en-US" dirty="0" err="1" smtClean="0"/>
              <a:t>dBm</a:t>
            </a:r>
            <a:endParaRPr lang="en-US" dirty="0" smtClean="0"/>
          </a:p>
          <a:p>
            <a:r>
              <a:rPr lang="en-US" dirty="0" smtClean="0"/>
              <a:t>NF = 3.5828 dB</a:t>
            </a:r>
          </a:p>
          <a:p>
            <a:r>
              <a:rPr lang="en-US" dirty="0" smtClean="0"/>
              <a:t>Noise Floor = 107.417 </a:t>
            </a:r>
            <a:r>
              <a:rPr lang="en-US" dirty="0" err="1" smtClean="0"/>
              <a:t>dBm</a:t>
            </a:r>
            <a:endParaRPr lang="en-US" dirty="0" smtClean="0"/>
          </a:p>
          <a:p>
            <a:r>
              <a:rPr lang="en-US" dirty="0" smtClean="0"/>
              <a:t>Dynamic Range = 88.9 dB</a:t>
            </a:r>
          </a:p>
          <a:p>
            <a:r>
              <a:rPr lang="en-US" dirty="0" smtClean="0"/>
              <a:t>System Attenuation at 25 MHz : 119.3 dB</a:t>
            </a:r>
          </a:p>
          <a:p>
            <a:r>
              <a:rPr lang="en-US" dirty="0" smtClean="0"/>
              <a:t>System Attenuation at 15 MHz:  117.8 dB</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 to Digital Conversion</a:t>
            </a:r>
            <a:endParaRPr lang="en-US" dirty="0"/>
          </a:p>
        </p:txBody>
      </p:sp>
      <p:grpSp>
        <p:nvGrpSpPr>
          <p:cNvPr id="3" name="Group 110"/>
          <p:cNvGrpSpPr/>
          <p:nvPr/>
        </p:nvGrpSpPr>
        <p:grpSpPr>
          <a:xfrm>
            <a:off x="228600" y="2895600"/>
            <a:ext cx="8458200" cy="2362200"/>
            <a:chOff x="228600" y="3352800"/>
            <a:chExt cx="8458200" cy="2362200"/>
          </a:xfrm>
        </p:grpSpPr>
        <p:grpSp>
          <p:nvGrpSpPr>
            <p:cNvPr id="4" name="Group 109"/>
            <p:cNvGrpSpPr/>
            <p:nvPr/>
          </p:nvGrpSpPr>
          <p:grpSpPr>
            <a:xfrm>
              <a:off x="228600" y="3352800"/>
              <a:ext cx="8458200" cy="2362200"/>
              <a:chOff x="228600" y="2743200"/>
              <a:chExt cx="8458200" cy="2362200"/>
            </a:xfrm>
          </p:grpSpPr>
          <p:grpSp>
            <p:nvGrpSpPr>
              <p:cNvPr id="5" name="Group 84"/>
              <p:cNvGrpSpPr/>
              <p:nvPr/>
            </p:nvGrpSpPr>
            <p:grpSpPr>
              <a:xfrm>
                <a:off x="228600" y="2743200"/>
                <a:ext cx="7467600" cy="2362200"/>
                <a:chOff x="304800" y="2667000"/>
                <a:chExt cx="7467600" cy="2362200"/>
              </a:xfrm>
            </p:grpSpPr>
            <p:cxnSp>
              <p:nvCxnSpPr>
                <p:cNvPr id="62" name="Straight Arrow Connector 61"/>
                <p:cNvCxnSpPr/>
                <p:nvPr/>
              </p:nvCxnSpPr>
              <p:spPr>
                <a:xfrm>
                  <a:off x="7086600" y="3276600"/>
                  <a:ext cx="6858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410200" y="3276600"/>
                  <a:ext cx="6096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5410200" y="3581400"/>
                  <a:ext cx="6096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410200" y="4343400"/>
                  <a:ext cx="6096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7086600" y="3962400"/>
                  <a:ext cx="457200"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6" name="Group 78"/>
                <p:cNvGrpSpPr/>
                <p:nvPr/>
              </p:nvGrpSpPr>
              <p:grpSpPr>
                <a:xfrm>
                  <a:off x="304800" y="2667000"/>
                  <a:ext cx="6781800" cy="2362200"/>
                  <a:chOff x="838200" y="2819400"/>
                  <a:chExt cx="6781800" cy="2362200"/>
                </a:xfrm>
              </p:grpSpPr>
              <p:cxnSp>
                <p:nvCxnSpPr>
                  <p:cNvPr id="63" name="Straight Arrow Connector 62"/>
                  <p:cNvCxnSpPr/>
                  <p:nvPr/>
                </p:nvCxnSpPr>
                <p:spPr>
                  <a:xfrm>
                    <a:off x="1752600" y="3276600"/>
                    <a:ext cx="5334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838200" y="2819400"/>
                    <a:ext cx="914400" cy="9144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77"/>
                  <p:cNvGrpSpPr/>
                  <p:nvPr/>
                </p:nvGrpSpPr>
                <p:grpSpPr>
                  <a:xfrm>
                    <a:off x="2286000" y="2819400"/>
                    <a:ext cx="5334000" cy="2362200"/>
                    <a:chOff x="2286000" y="2819400"/>
                    <a:chExt cx="5334000" cy="2362200"/>
                  </a:xfrm>
                </p:grpSpPr>
                <p:grpSp>
                  <p:nvGrpSpPr>
                    <p:cNvPr id="8" name="Group 58"/>
                    <p:cNvGrpSpPr/>
                    <p:nvPr/>
                  </p:nvGrpSpPr>
                  <p:grpSpPr>
                    <a:xfrm>
                      <a:off x="2286000" y="2819400"/>
                      <a:ext cx="3657600" cy="2362200"/>
                      <a:chOff x="914400" y="2743200"/>
                      <a:chExt cx="3657600" cy="2362200"/>
                    </a:xfrm>
                  </p:grpSpPr>
                  <p:grpSp>
                    <p:nvGrpSpPr>
                      <p:cNvPr id="9" name="Group 42"/>
                      <p:cNvGrpSpPr/>
                      <p:nvPr/>
                    </p:nvGrpSpPr>
                    <p:grpSpPr>
                      <a:xfrm>
                        <a:off x="2590800" y="2895600"/>
                        <a:ext cx="1981200" cy="2057400"/>
                        <a:chOff x="2971800" y="3124200"/>
                        <a:chExt cx="1981200" cy="2057400"/>
                      </a:xfrm>
                      <a:solidFill>
                        <a:schemeClr val="accent5">
                          <a:lumMod val="60000"/>
                          <a:lumOff val="40000"/>
                        </a:schemeClr>
                      </a:solidFill>
                    </p:grpSpPr>
                    <p:sp>
                      <p:nvSpPr>
                        <p:cNvPr id="41" name="Rectangle 40"/>
                        <p:cNvSpPr/>
                        <p:nvPr/>
                      </p:nvSpPr>
                      <p:spPr>
                        <a:xfrm>
                          <a:off x="2971800" y="3124200"/>
                          <a:ext cx="1981200" cy="2057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3352800" y="3962400"/>
                          <a:ext cx="1143000" cy="400110"/>
                        </a:xfrm>
                        <a:prstGeom prst="rect">
                          <a:avLst/>
                        </a:prstGeom>
                        <a:grpFill/>
                      </p:spPr>
                      <p:txBody>
                        <a:bodyPr wrap="square" rtlCol="0">
                          <a:spAutoFit/>
                        </a:bodyPr>
                        <a:lstStyle/>
                        <a:p>
                          <a:pPr algn="ctr"/>
                          <a:r>
                            <a:rPr lang="en-US" sz="2000" dirty="0" smtClean="0"/>
                            <a:t>ADC</a:t>
                          </a:r>
                          <a:endParaRPr lang="en-US" sz="2000" dirty="0"/>
                        </a:p>
                      </p:txBody>
                    </p:sp>
                  </p:grpSp>
                  <p:grpSp>
                    <p:nvGrpSpPr>
                      <p:cNvPr id="10" name="Group 52"/>
                      <p:cNvGrpSpPr/>
                      <p:nvPr/>
                    </p:nvGrpSpPr>
                    <p:grpSpPr>
                      <a:xfrm>
                        <a:off x="914400" y="2743200"/>
                        <a:ext cx="1676400" cy="990600"/>
                        <a:chOff x="685800" y="2286000"/>
                        <a:chExt cx="1676400" cy="990600"/>
                      </a:xfrm>
                      <a:solidFill>
                        <a:schemeClr val="accent3">
                          <a:lumMod val="60000"/>
                          <a:lumOff val="40000"/>
                        </a:schemeClr>
                      </a:solidFill>
                    </p:grpSpPr>
                    <p:cxnSp>
                      <p:nvCxnSpPr>
                        <p:cNvPr id="45" name="Straight Arrow Connector 44"/>
                        <p:cNvCxnSpPr/>
                        <p:nvPr/>
                      </p:nvCxnSpPr>
                      <p:spPr>
                        <a:xfrm>
                          <a:off x="1752600" y="2590800"/>
                          <a:ext cx="609600" cy="1588"/>
                        </a:xfrm>
                        <a:prstGeom prst="straightConnector1">
                          <a:avLst/>
                        </a:prstGeom>
                        <a:grpFill/>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752600" y="2971800"/>
                          <a:ext cx="609600" cy="1588"/>
                        </a:xfrm>
                        <a:prstGeom prst="straightConnector1">
                          <a:avLst/>
                        </a:prstGeom>
                        <a:grpFill/>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85800" y="2286000"/>
                          <a:ext cx="1066800" cy="990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57"/>
                      <p:cNvGrpSpPr/>
                      <p:nvPr/>
                    </p:nvGrpSpPr>
                    <p:grpSpPr>
                      <a:xfrm>
                        <a:off x="914400" y="4114800"/>
                        <a:ext cx="1676400" cy="990600"/>
                        <a:chOff x="838200" y="4343400"/>
                        <a:chExt cx="1676400" cy="990600"/>
                      </a:xfrm>
                      <a:solidFill>
                        <a:schemeClr val="accent2">
                          <a:lumMod val="60000"/>
                          <a:lumOff val="40000"/>
                        </a:schemeClr>
                      </a:solidFill>
                    </p:grpSpPr>
                    <p:cxnSp>
                      <p:nvCxnSpPr>
                        <p:cNvPr id="47" name="Straight Arrow Connector 46"/>
                        <p:cNvCxnSpPr/>
                        <p:nvPr/>
                      </p:nvCxnSpPr>
                      <p:spPr>
                        <a:xfrm>
                          <a:off x="1905000" y="4648200"/>
                          <a:ext cx="609600" cy="1588"/>
                        </a:xfrm>
                        <a:prstGeom prst="straightConnector1">
                          <a:avLst/>
                        </a:prstGeom>
                        <a:grpFill/>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905000" y="5029200"/>
                          <a:ext cx="609600" cy="1588"/>
                        </a:xfrm>
                        <a:prstGeom prst="straightConnector1">
                          <a:avLst/>
                        </a:prstGeom>
                        <a:grpFill/>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838200" y="4343400"/>
                          <a:ext cx="1066800" cy="990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7" name="Rectangle 76"/>
                    <p:cNvSpPr/>
                    <p:nvPr/>
                  </p:nvSpPr>
                  <p:spPr>
                    <a:xfrm>
                      <a:off x="6553200" y="2971800"/>
                      <a:ext cx="1066800" cy="2133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82" name="Straight Arrow Connector 81"/>
                <p:cNvCxnSpPr/>
                <p:nvPr/>
              </p:nvCxnSpPr>
              <p:spPr>
                <a:xfrm>
                  <a:off x="7086600" y="3579812"/>
                  <a:ext cx="6858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7086600" y="4343400"/>
                  <a:ext cx="6858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5410200" y="3962400"/>
                  <a:ext cx="457200"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a:off x="7696200" y="2971800"/>
                <a:ext cx="990600" cy="2057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228600" y="2743200"/>
                <a:ext cx="914400" cy="914400"/>
              </a:xfrm>
              <a:prstGeom prst="rect">
                <a:avLst/>
              </a:prstGeom>
              <a:solidFill>
                <a:schemeClr val="accent4">
                  <a:lumMod val="40000"/>
                  <a:lumOff val="60000"/>
                </a:schemeClr>
              </a:solidFill>
            </p:spPr>
            <p:txBody>
              <a:bodyPr wrap="square" rtlCol="0">
                <a:spAutoFit/>
              </a:bodyPr>
              <a:lstStyle/>
              <a:p>
                <a:pPr algn="ctr"/>
                <a:r>
                  <a:rPr lang="en-US" dirty="0" smtClean="0"/>
                  <a:t>RF front end</a:t>
                </a:r>
                <a:endParaRPr lang="en-US" dirty="0"/>
              </a:p>
            </p:txBody>
          </p:sp>
          <p:sp>
            <p:nvSpPr>
              <p:cNvPr id="90" name="TextBox 89"/>
              <p:cNvSpPr txBox="1"/>
              <p:nvPr/>
            </p:nvSpPr>
            <p:spPr>
              <a:xfrm>
                <a:off x="7772400" y="3821668"/>
                <a:ext cx="838200" cy="369332"/>
              </a:xfrm>
              <a:prstGeom prst="rect">
                <a:avLst/>
              </a:prstGeom>
              <a:noFill/>
            </p:spPr>
            <p:txBody>
              <a:bodyPr wrap="square" rtlCol="0">
                <a:spAutoFit/>
              </a:bodyPr>
              <a:lstStyle/>
              <a:p>
                <a:r>
                  <a:rPr lang="en-US" dirty="0" smtClean="0"/>
                  <a:t>FPGA</a:t>
                </a:r>
                <a:endParaRPr lang="en-US" dirty="0"/>
              </a:p>
            </p:txBody>
          </p:sp>
          <p:sp>
            <p:nvSpPr>
              <p:cNvPr id="108" name="TextBox 107"/>
              <p:cNvSpPr txBox="1"/>
              <p:nvPr/>
            </p:nvSpPr>
            <p:spPr>
              <a:xfrm>
                <a:off x="5943600" y="3429000"/>
                <a:ext cx="1066800" cy="923330"/>
              </a:xfrm>
              <a:prstGeom prst="rect">
                <a:avLst/>
              </a:prstGeom>
              <a:noFill/>
            </p:spPr>
            <p:txBody>
              <a:bodyPr wrap="square" rtlCol="0">
                <a:spAutoFit/>
              </a:bodyPr>
              <a:lstStyle/>
              <a:p>
                <a:pPr algn="ctr"/>
                <a:r>
                  <a:rPr lang="en-US" dirty="0" smtClean="0"/>
                  <a:t>LVDS</a:t>
                </a:r>
              </a:p>
              <a:p>
                <a:pPr algn="ctr"/>
                <a:r>
                  <a:rPr lang="en-US" dirty="0" smtClean="0"/>
                  <a:t>to</a:t>
                </a:r>
              </a:p>
              <a:p>
                <a:pPr algn="ctr"/>
                <a:r>
                  <a:rPr lang="en-US" dirty="0" smtClean="0"/>
                  <a:t>CMOS</a:t>
                </a:r>
                <a:endParaRPr lang="en-US" dirty="0"/>
              </a:p>
            </p:txBody>
          </p:sp>
        </p:grpSp>
        <p:sp>
          <p:nvSpPr>
            <p:cNvPr id="89" name="TextBox 88"/>
            <p:cNvSpPr txBox="1"/>
            <p:nvPr/>
          </p:nvSpPr>
          <p:spPr>
            <a:xfrm>
              <a:off x="1676400" y="4916269"/>
              <a:ext cx="1066800" cy="646331"/>
            </a:xfrm>
            <a:prstGeom prst="rect">
              <a:avLst/>
            </a:prstGeom>
            <a:noFill/>
          </p:spPr>
          <p:txBody>
            <a:bodyPr wrap="square" rtlCol="0">
              <a:spAutoFit/>
            </a:bodyPr>
            <a:lstStyle/>
            <a:p>
              <a:pPr algn="ctr"/>
              <a:r>
                <a:rPr lang="en-US" dirty="0" smtClean="0"/>
                <a:t>ADC Clock</a:t>
              </a:r>
              <a:endParaRPr lang="en-US" dirty="0"/>
            </a:p>
          </p:txBody>
        </p:sp>
        <p:sp>
          <p:nvSpPr>
            <p:cNvPr id="88" name="TextBox 87"/>
            <p:cNvSpPr txBox="1"/>
            <p:nvPr/>
          </p:nvSpPr>
          <p:spPr>
            <a:xfrm>
              <a:off x="1600200" y="3544669"/>
              <a:ext cx="1143000" cy="646331"/>
            </a:xfrm>
            <a:prstGeom prst="rect">
              <a:avLst/>
            </a:prstGeom>
            <a:noFill/>
          </p:spPr>
          <p:txBody>
            <a:bodyPr wrap="square" rtlCol="0">
              <a:spAutoFit/>
            </a:bodyPr>
            <a:lstStyle/>
            <a:p>
              <a:pPr algn="ctr"/>
              <a:r>
                <a:rPr lang="en-US" dirty="0" smtClean="0"/>
                <a:t>ADC Driver</a:t>
              </a:r>
              <a:endParaRPr lang="en-US" dirty="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 to Digital Conversion</a:t>
            </a:r>
            <a:endParaRPr lang="en-US" dirty="0"/>
          </a:p>
        </p:txBody>
      </p:sp>
      <p:sp>
        <p:nvSpPr>
          <p:cNvPr id="3" name="Content Placeholder 2"/>
          <p:cNvSpPr>
            <a:spLocks noGrp="1"/>
          </p:cNvSpPr>
          <p:nvPr>
            <p:ph idx="1"/>
          </p:nvPr>
        </p:nvSpPr>
        <p:spPr>
          <a:xfrm>
            <a:off x="457200" y="2133601"/>
            <a:ext cx="8229600" cy="2057399"/>
          </a:xfrm>
        </p:spPr>
        <p:txBody>
          <a:bodyPr numCol="2">
            <a:normAutofit/>
          </a:bodyPr>
          <a:lstStyle/>
          <a:p>
            <a:r>
              <a:rPr lang="en-US" dirty="0" smtClean="0"/>
              <a:t>ADC Driver – AD8352</a:t>
            </a:r>
          </a:p>
          <a:p>
            <a:pPr lvl="1"/>
            <a:r>
              <a:rPr lang="en-US" dirty="0" smtClean="0"/>
              <a:t>Ultra low distortion, low noise RF amplifier</a:t>
            </a:r>
          </a:p>
          <a:p>
            <a:pPr lvl="1"/>
            <a:r>
              <a:rPr lang="en-US" dirty="0" smtClean="0"/>
              <a:t>Adjustable common mode</a:t>
            </a:r>
          </a:p>
          <a:p>
            <a:pPr lvl="1"/>
            <a:r>
              <a:rPr lang="en-US" dirty="0" smtClean="0"/>
              <a:t>Adjustable gain up to 20dB</a:t>
            </a:r>
          </a:p>
          <a:p>
            <a:pPr lvl="1"/>
            <a:endParaRPr lang="en-US" dirty="0" smtClean="0"/>
          </a:p>
          <a:p>
            <a:pPr lvl="1">
              <a:buNone/>
            </a:pPr>
            <a:endParaRPr lang="en-US" dirty="0" smtClean="0"/>
          </a:p>
          <a:p>
            <a:pPr lvl="1"/>
            <a:r>
              <a:rPr lang="en-US" dirty="0" smtClean="0"/>
              <a:t>Low power</a:t>
            </a:r>
          </a:p>
          <a:p>
            <a:pPr lvl="1"/>
            <a:r>
              <a:rPr lang="en-US" dirty="0" smtClean="0"/>
              <a:t>High OIP3 value</a:t>
            </a:r>
          </a:p>
          <a:p>
            <a:pPr lvl="1"/>
            <a:r>
              <a:rPr lang="en-US" dirty="0" smtClean="0"/>
              <a:t>Buffered gain setting resister</a:t>
            </a:r>
          </a:p>
          <a:p>
            <a:pPr lvl="1"/>
            <a:r>
              <a:rPr lang="en-US" dirty="0" smtClean="0"/>
              <a:t>Convert single ended to differential ended</a:t>
            </a:r>
            <a:endParaRPr lang="en-US" dirty="0"/>
          </a:p>
        </p:txBody>
      </p:sp>
      <p:grpSp>
        <p:nvGrpSpPr>
          <p:cNvPr id="4" name="Group 109"/>
          <p:cNvGrpSpPr/>
          <p:nvPr/>
        </p:nvGrpSpPr>
        <p:grpSpPr>
          <a:xfrm>
            <a:off x="2438400" y="5334000"/>
            <a:ext cx="4267200" cy="1191741"/>
            <a:chOff x="228600" y="2743200"/>
            <a:chExt cx="8458200" cy="2362200"/>
          </a:xfrm>
        </p:grpSpPr>
        <p:grpSp>
          <p:nvGrpSpPr>
            <p:cNvPr id="5" name="Group 84"/>
            <p:cNvGrpSpPr/>
            <p:nvPr/>
          </p:nvGrpSpPr>
          <p:grpSpPr>
            <a:xfrm>
              <a:off x="228600" y="2743200"/>
              <a:ext cx="7467600" cy="2362200"/>
              <a:chOff x="304800" y="2667000"/>
              <a:chExt cx="7467600" cy="2362200"/>
            </a:xfrm>
          </p:grpSpPr>
          <p:cxnSp>
            <p:nvCxnSpPr>
              <p:cNvPr id="7" name="Straight Arrow Connector 6"/>
              <p:cNvCxnSpPr/>
              <p:nvPr/>
            </p:nvCxnSpPr>
            <p:spPr>
              <a:xfrm>
                <a:off x="7086600" y="3276600"/>
                <a:ext cx="6858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410200" y="3276600"/>
                <a:ext cx="6096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410200" y="3581400"/>
                <a:ext cx="6096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410200" y="4343400"/>
                <a:ext cx="6096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7086600" y="3962400"/>
                <a:ext cx="457200"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2" name="Group 78"/>
              <p:cNvGrpSpPr/>
              <p:nvPr/>
            </p:nvGrpSpPr>
            <p:grpSpPr>
              <a:xfrm>
                <a:off x="304800" y="2667000"/>
                <a:ext cx="6781800" cy="2362200"/>
                <a:chOff x="838200" y="2819400"/>
                <a:chExt cx="6781800" cy="2362200"/>
              </a:xfrm>
            </p:grpSpPr>
            <p:cxnSp>
              <p:nvCxnSpPr>
                <p:cNvPr id="16" name="Straight Arrow Connector 15"/>
                <p:cNvCxnSpPr/>
                <p:nvPr/>
              </p:nvCxnSpPr>
              <p:spPr>
                <a:xfrm>
                  <a:off x="1752600" y="3276600"/>
                  <a:ext cx="5334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38200" y="2819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7"/>
                <p:cNvGrpSpPr/>
                <p:nvPr/>
              </p:nvGrpSpPr>
              <p:grpSpPr>
                <a:xfrm>
                  <a:off x="2286000" y="2819400"/>
                  <a:ext cx="5334000" cy="2362200"/>
                  <a:chOff x="2286000" y="2819400"/>
                  <a:chExt cx="5334000" cy="2362200"/>
                </a:xfrm>
              </p:grpSpPr>
              <p:grpSp>
                <p:nvGrpSpPr>
                  <p:cNvPr id="19" name="Group 58"/>
                  <p:cNvGrpSpPr/>
                  <p:nvPr/>
                </p:nvGrpSpPr>
                <p:grpSpPr>
                  <a:xfrm>
                    <a:off x="2286000" y="2819400"/>
                    <a:ext cx="3657600" cy="2362200"/>
                    <a:chOff x="914400" y="2743200"/>
                    <a:chExt cx="3657600" cy="2362200"/>
                  </a:xfrm>
                </p:grpSpPr>
                <p:sp>
                  <p:nvSpPr>
                    <p:cNvPr id="21" name="Rectangle 20"/>
                    <p:cNvSpPr/>
                    <p:nvPr/>
                  </p:nvSpPr>
                  <p:spPr>
                    <a:xfrm>
                      <a:off x="2590800" y="2895600"/>
                      <a:ext cx="1981200" cy="20573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52"/>
                    <p:cNvGrpSpPr/>
                    <p:nvPr/>
                  </p:nvGrpSpPr>
                  <p:grpSpPr>
                    <a:xfrm>
                      <a:off x="914400" y="2743200"/>
                      <a:ext cx="1676400" cy="990600"/>
                      <a:chOff x="685800" y="2286000"/>
                      <a:chExt cx="1676400" cy="990600"/>
                    </a:xfrm>
                    <a:solidFill>
                      <a:schemeClr val="accent3">
                        <a:lumMod val="60000"/>
                        <a:lumOff val="40000"/>
                      </a:schemeClr>
                    </a:solidFill>
                  </p:grpSpPr>
                  <p:cxnSp>
                    <p:nvCxnSpPr>
                      <p:cNvPr id="27" name="Straight Arrow Connector 26"/>
                      <p:cNvCxnSpPr/>
                      <p:nvPr/>
                    </p:nvCxnSpPr>
                    <p:spPr>
                      <a:xfrm>
                        <a:off x="1752600" y="2590800"/>
                        <a:ext cx="609600" cy="1588"/>
                      </a:xfrm>
                      <a:prstGeom prst="straightConnector1">
                        <a:avLst/>
                      </a:prstGeom>
                      <a:grpFill/>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752600" y="2971800"/>
                        <a:ext cx="609600" cy="1588"/>
                      </a:xfrm>
                      <a:prstGeom prst="straightConnector1">
                        <a:avLst/>
                      </a:prstGeom>
                      <a:grpFill/>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85800" y="2286000"/>
                        <a:ext cx="10668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57"/>
                    <p:cNvGrpSpPr/>
                    <p:nvPr/>
                  </p:nvGrpSpPr>
                  <p:grpSpPr>
                    <a:xfrm>
                      <a:off x="914400" y="4114800"/>
                      <a:ext cx="1676400" cy="990600"/>
                      <a:chOff x="838200" y="4343400"/>
                      <a:chExt cx="1676400" cy="990600"/>
                    </a:xfrm>
                    <a:solidFill>
                      <a:schemeClr val="accent2">
                        <a:lumMod val="60000"/>
                        <a:lumOff val="40000"/>
                      </a:schemeClr>
                    </a:solidFill>
                  </p:grpSpPr>
                  <p:cxnSp>
                    <p:nvCxnSpPr>
                      <p:cNvPr id="24" name="Straight Arrow Connector 23"/>
                      <p:cNvCxnSpPr/>
                      <p:nvPr/>
                    </p:nvCxnSpPr>
                    <p:spPr>
                      <a:xfrm>
                        <a:off x="1905000" y="4648200"/>
                        <a:ext cx="609600" cy="1588"/>
                      </a:xfrm>
                      <a:prstGeom prst="straightConnector1">
                        <a:avLst/>
                      </a:prstGeom>
                      <a:grpFill/>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905000" y="5029200"/>
                        <a:ext cx="609600" cy="1588"/>
                      </a:xfrm>
                      <a:prstGeom prst="straightConnector1">
                        <a:avLst/>
                      </a:prstGeom>
                      <a:grpFill/>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38200" y="4343400"/>
                        <a:ext cx="1066800" cy="9906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0" name="Rectangle 19"/>
                  <p:cNvSpPr/>
                  <p:nvPr/>
                </p:nvSpPr>
                <p:spPr>
                  <a:xfrm>
                    <a:off x="6553201" y="2951389"/>
                    <a:ext cx="1066799" cy="21336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3" name="Straight Arrow Connector 12"/>
              <p:cNvCxnSpPr/>
              <p:nvPr/>
            </p:nvCxnSpPr>
            <p:spPr>
              <a:xfrm>
                <a:off x="7086600" y="3579812"/>
                <a:ext cx="6858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086600" y="4343400"/>
                <a:ext cx="6858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5410200" y="3962400"/>
                <a:ext cx="457200"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7696200" y="2971800"/>
              <a:ext cx="990600" cy="2057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 to Digital Conversion</a:t>
            </a:r>
            <a:endParaRPr lang="en-US" dirty="0"/>
          </a:p>
        </p:txBody>
      </p:sp>
      <p:sp>
        <p:nvSpPr>
          <p:cNvPr id="3" name="Content Placeholder 2"/>
          <p:cNvSpPr>
            <a:spLocks noGrp="1"/>
          </p:cNvSpPr>
          <p:nvPr>
            <p:ph idx="1"/>
          </p:nvPr>
        </p:nvSpPr>
        <p:spPr>
          <a:xfrm>
            <a:off x="457200" y="2133601"/>
            <a:ext cx="8229600" cy="2209799"/>
          </a:xfrm>
        </p:spPr>
        <p:txBody>
          <a:bodyPr numCol="2">
            <a:normAutofit/>
          </a:bodyPr>
          <a:lstStyle/>
          <a:p>
            <a:r>
              <a:rPr lang="en-US" sz="1800" dirty="0" smtClean="0"/>
              <a:t>ADC Clock Synthesizer –AD9573</a:t>
            </a:r>
          </a:p>
          <a:p>
            <a:pPr lvl="1"/>
            <a:r>
              <a:rPr lang="en-US" dirty="0" smtClean="0"/>
              <a:t>100 MHz output when supplied with 25MHz</a:t>
            </a:r>
          </a:p>
          <a:p>
            <a:pPr lvl="1"/>
            <a:r>
              <a:rPr lang="en-US" dirty="0" smtClean="0"/>
              <a:t>0.54 </a:t>
            </a:r>
            <a:r>
              <a:rPr lang="en-US" dirty="0" err="1" smtClean="0"/>
              <a:t>ps</a:t>
            </a:r>
            <a:r>
              <a:rPr lang="en-US" dirty="0" smtClean="0"/>
              <a:t> RMS jitter</a:t>
            </a:r>
          </a:p>
          <a:p>
            <a:pPr lvl="1"/>
            <a:r>
              <a:rPr lang="en-US" dirty="0" smtClean="0"/>
              <a:t>Includes a loop filter and regulator for supply noise immunity </a:t>
            </a:r>
          </a:p>
          <a:p>
            <a:pPr lvl="1">
              <a:buNone/>
            </a:pPr>
            <a:endParaRPr lang="en-US" dirty="0" smtClean="0"/>
          </a:p>
          <a:p>
            <a:pPr lvl="1"/>
            <a:r>
              <a:rPr lang="en-US" dirty="0" smtClean="0"/>
              <a:t>Differential output</a:t>
            </a:r>
          </a:p>
          <a:p>
            <a:pPr lvl="1"/>
            <a:r>
              <a:rPr lang="en-US" dirty="0" smtClean="0"/>
              <a:t>LVDS/LVCMOS output</a:t>
            </a:r>
          </a:p>
          <a:p>
            <a:pPr lvl="1"/>
            <a:r>
              <a:rPr lang="en-US" dirty="0" smtClean="0"/>
              <a:t>Maximum voltage swing of 6.0Vp-p</a:t>
            </a:r>
            <a:endParaRPr lang="en-US" dirty="0"/>
          </a:p>
        </p:txBody>
      </p:sp>
      <p:grpSp>
        <p:nvGrpSpPr>
          <p:cNvPr id="4" name="Group 109"/>
          <p:cNvGrpSpPr/>
          <p:nvPr/>
        </p:nvGrpSpPr>
        <p:grpSpPr>
          <a:xfrm>
            <a:off x="2438400" y="5334000"/>
            <a:ext cx="4267200" cy="1191741"/>
            <a:chOff x="228600" y="2743200"/>
            <a:chExt cx="8458200" cy="2362200"/>
          </a:xfrm>
        </p:grpSpPr>
        <p:grpSp>
          <p:nvGrpSpPr>
            <p:cNvPr id="5" name="Group 84"/>
            <p:cNvGrpSpPr/>
            <p:nvPr/>
          </p:nvGrpSpPr>
          <p:grpSpPr>
            <a:xfrm>
              <a:off x="228600" y="2743200"/>
              <a:ext cx="7467600" cy="2362200"/>
              <a:chOff x="304800" y="2667000"/>
              <a:chExt cx="7467600" cy="2362200"/>
            </a:xfrm>
          </p:grpSpPr>
          <p:cxnSp>
            <p:nvCxnSpPr>
              <p:cNvPr id="7" name="Straight Arrow Connector 6"/>
              <p:cNvCxnSpPr/>
              <p:nvPr/>
            </p:nvCxnSpPr>
            <p:spPr>
              <a:xfrm>
                <a:off x="7086600" y="3276600"/>
                <a:ext cx="6858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410200" y="3276600"/>
                <a:ext cx="6096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410200" y="3581400"/>
                <a:ext cx="6096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410200" y="4343400"/>
                <a:ext cx="6096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7086600" y="3962400"/>
                <a:ext cx="457200"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2" name="Group 78"/>
              <p:cNvGrpSpPr/>
              <p:nvPr/>
            </p:nvGrpSpPr>
            <p:grpSpPr>
              <a:xfrm>
                <a:off x="304800" y="2667000"/>
                <a:ext cx="6781800" cy="2362200"/>
                <a:chOff x="838200" y="2819400"/>
                <a:chExt cx="6781800" cy="2362200"/>
              </a:xfrm>
            </p:grpSpPr>
            <p:cxnSp>
              <p:nvCxnSpPr>
                <p:cNvPr id="16" name="Straight Arrow Connector 15"/>
                <p:cNvCxnSpPr/>
                <p:nvPr/>
              </p:nvCxnSpPr>
              <p:spPr>
                <a:xfrm>
                  <a:off x="1752600" y="3276600"/>
                  <a:ext cx="5334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38200" y="2819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7"/>
                <p:cNvGrpSpPr/>
                <p:nvPr/>
              </p:nvGrpSpPr>
              <p:grpSpPr>
                <a:xfrm>
                  <a:off x="2286000" y="2819400"/>
                  <a:ext cx="5334000" cy="2362200"/>
                  <a:chOff x="2286000" y="2819400"/>
                  <a:chExt cx="5334000" cy="2362200"/>
                </a:xfrm>
              </p:grpSpPr>
              <p:grpSp>
                <p:nvGrpSpPr>
                  <p:cNvPr id="19" name="Group 58"/>
                  <p:cNvGrpSpPr/>
                  <p:nvPr/>
                </p:nvGrpSpPr>
                <p:grpSpPr>
                  <a:xfrm>
                    <a:off x="2286000" y="2819400"/>
                    <a:ext cx="3657600" cy="2362200"/>
                    <a:chOff x="914400" y="2743200"/>
                    <a:chExt cx="3657600" cy="2362200"/>
                  </a:xfrm>
                </p:grpSpPr>
                <p:sp>
                  <p:nvSpPr>
                    <p:cNvPr id="21" name="Rectangle 20"/>
                    <p:cNvSpPr/>
                    <p:nvPr/>
                  </p:nvSpPr>
                  <p:spPr>
                    <a:xfrm>
                      <a:off x="2590800" y="2895600"/>
                      <a:ext cx="1981200" cy="20573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52"/>
                    <p:cNvGrpSpPr/>
                    <p:nvPr/>
                  </p:nvGrpSpPr>
                  <p:grpSpPr>
                    <a:xfrm>
                      <a:off x="914400" y="2743200"/>
                      <a:ext cx="1676400" cy="990600"/>
                      <a:chOff x="685800" y="2286000"/>
                      <a:chExt cx="1676400" cy="990600"/>
                    </a:xfrm>
                    <a:solidFill>
                      <a:schemeClr val="accent3">
                        <a:lumMod val="60000"/>
                        <a:lumOff val="40000"/>
                      </a:schemeClr>
                    </a:solidFill>
                  </p:grpSpPr>
                  <p:cxnSp>
                    <p:nvCxnSpPr>
                      <p:cNvPr id="27" name="Straight Arrow Connector 26"/>
                      <p:cNvCxnSpPr/>
                      <p:nvPr/>
                    </p:nvCxnSpPr>
                    <p:spPr>
                      <a:xfrm>
                        <a:off x="1752600" y="2590800"/>
                        <a:ext cx="609600" cy="1588"/>
                      </a:xfrm>
                      <a:prstGeom prst="straightConnector1">
                        <a:avLst/>
                      </a:prstGeom>
                      <a:grpFill/>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752600" y="2971800"/>
                        <a:ext cx="609600" cy="1588"/>
                      </a:xfrm>
                      <a:prstGeom prst="straightConnector1">
                        <a:avLst/>
                      </a:prstGeom>
                      <a:grpFill/>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85800" y="2286000"/>
                        <a:ext cx="1066800" cy="9906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57"/>
                    <p:cNvGrpSpPr/>
                    <p:nvPr/>
                  </p:nvGrpSpPr>
                  <p:grpSpPr>
                    <a:xfrm>
                      <a:off x="914400" y="4114800"/>
                      <a:ext cx="1676400" cy="990600"/>
                      <a:chOff x="838200" y="4343400"/>
                      <a:chExt cx="1676400" cy="990600"/>
                    </a:xfrm>
                    <a:solidFill>
                      <a:schemeClr val="accent2">
                        <a:lumMod val="60000"/>
                        <a:lumOff val="40000"/>
                      </a:schemeClr>
                    </a:solidFill>
                  </p:grpSpPr>
                  <p:cxnSp>
                    <p:nvCxnSpPr>
                      <p:cNvPr id="24" name="Straight Arrow Connector 23"/>
                      <p:cNvCxnSpPr/>
                      <p:nvPr/>
                    </p:nvCxnSpPr>
                    <p:spPr>
                      <a:xfrm>
                        <a:off x="1905000" y="4648200"/>
                        <a:ext cx="609600" cy="1588"/>
                      </a:xfrm>
                      <a:prstGeom prst="straightConnector1">
                        <a:avLst/>
                      </a:prstGeom>
                      <a:grpFill/>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905000" y="5029200"/>
                        <a:ext cx="609600" cy="1588"/>
                      </a:xfrm>
                      <a:prstGeom prst="straightConnector1">
                        <a:avLst/>
                      </a:prstGeom>
                      <a:grpFill/>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38200" y="4343400"/>
                        <a:ext cx="10668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0" name="Rectangle 19"/>
                  <p:cNvSpPr/>
                  <p:nvPr/>
                </p:nvSpPr>
                <p:spPr>
                  <a:xfrm>
                    <a:off x="6553200" y="2971800"/>
                    <a:ext cx="1066800" cy="21336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3" name="Straight Arrow Connector 12"/>
              <p:cNvCxnSpPr/>
              <p:nvPr/>
            </p:nvCxnSpPr>
            <p:spPr>
              <a:xfrm>
                <a:off x="7086600" y="3579812"/>
                <a:ext cx="6858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086600" y="4343400"/>
                <a:ext cx="6858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5410200" y="3962400"/>
                <a:ext cx="457200"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7696200" y="2971800"/>
              <a:ext cx="990600" cy="2057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 to Digital Conversion</a:t>
            </a:r>
            <a:endParaRPr lang="en-US" dirty="0"/>
          </a:p>
        </p:txBody>
      </p:sp>
      <p:sp>
        <p:nvSpPr>
          <p:cNvPr id="3" name="Content Placeholder 2"/>
          <p:cNvSpPr>
            <a:spLocks noGrp="1"/>
          </p:cNvSpPr>
          <p:nvPr>
            <p:ph idx="1"/>
          </p:nvPr>
        </p:nvSpPr>
        <p:spPr>
          <a:xfrm>
            <a:off x="457200" y="2133601"/>
            <a:ext cx="8686800" cy="2057399"/>
          </a:xfrm>
        </p:spPr>
        <p:txBody>
          <a:bodyPr numCol="2">
            <a:noAutofit/>
          </a:bodyPr>
          <a:lstStyle/>
          <a:p>
            <a:r>
              <a:rPr lang="en-US" dirty="0" smtClean="0"/>
              <a:t>ADC – AD9460</a:t>
            </a:r>
          </a:p>
          <a:p>
            <a:pPr lvl="1"/>
            <a:r>
              <a:rPr lang="en-US" sz="1900" dirty="0" smtClean="0"/>
              <a:t>105 MSPS	</a:t>
            </a:r>
          </a:p>
          <a:p>
            <a:pPr lvl="1"/>
            <a:r>
              <a:rPr lang="en-US" sz="1900" dirty="0" smtClean="0"/>
              <a:t>78.1 dB SNR</a:t>
            </a:r>
          </a:p>
          <a:p>
            <a:pPr lvl="1"/>
            <a:r>
              <a:rPr lang="en-US" sz="1900" dirty="0" smtClean="0"/>
              <a:t>88 dB SFDR</a:t>
            </a:r>
          </a:p>
          <a:p>
            <a:pPr lvl="1"/>
            <a:r>
              <a:rPr lang="en-US" sz="1900" dirty="0" smtClean="0"/>
              <a:t>Excellent linearity </a:t>
            </a:r>
          </a:p>
          <a:p>
            <a:pPr lvl="1"/>
            <a:endParaRPr lang="en-US" sz="1900" dirty="0" smtClean="0"/>
          </a:p>
          <a:p>
            <a:pPr lvl="1"/>
            <a:endParaRPr lang="en-US" sz="1900" dirty="0" smtClean="0"/>
          </a:p>
          <a:p>
            <a:pPr lvl="1"/>
            <a:endParaRPr lang="en-US" sz="1900" dirty="0" smtClean="0"/>
          </a:p>
          <a:p>
            <a:pPr lvl="1">
              <a:buNone/>
            </a:pPr>
            <a:endParaRPr lang="en-US" sz="1900" dirty="0" smtClean="0"/>
          </a:p>
          <a:p>
            <a:pPr marL="342900" lvl="1" indent="-342900"/>
            <a:r>
              <a:rPr lang="en-US" sz="1900" dirty="0" smtClean="0"/>
              <a:t>LVDS and CMOS compatible</a:t>
            </a:r>
          </a:p>
          <a:p>
            <a:pPr marL="342900" lvl="1" indent="-342900"/>
            <a:r>
              <a:rPr lang="en-US" sz="1900" dirty="0" smtClean="0"/>
              <a:t>2.0Vp-p to 4.0Vp-p Input</a:t>
            </a:r>
          </a:p>
          <a:p>
            <a:pPr marL="342900" lvl="1" indent="-342900"/>
            <a:r>
              <a:rPr lang="en-US" sz="1900" dirty="0" smtClean="0"/>
              <a:t>12.7 ENOB</a:t>
            </a:r>
          </a:p>
          <a:p>
            <a:pPr marL="342900" lvl="1" indent="-342900"/>
            <a:r>
              <a:rPr lang="en-US" sz="1900" dirty="0" smtClean="0"/>
              <a:t>0.06 </a:t>
            </a:r>
            <a:r>
              <a:rPr lang="en-US" sz="1900" dirty="0" err="1" smtClean="0"/>
              <a:t>ps</a:t>
            </a:r>
            <a:r>
              <a:rPr lang="en-US" sz="1900" dirty="0" smtClean="0"/>
              <a:t> internal jitter</a:t>
            </a:r>
          </a:p>
          <a:p>
            <a:pPr marL="800100" lvl="1" indent="-342900"/>
            <a:endParaRPr lang="en-US" sz="1900" dirty="0" smtClean="0"/>
          </a:p>
          <a:p>
            <a:pPr lvl="8"/>
            <a:endParaRPr lang="en-US" dirty="0"/>
          </a:p>
        </p:txBody>
      </p:sp>
      <p:grpSp>
        <p:nvGrpSpPr>
          <p:cNvPr id="4" name="Group 109"/>
          <p:cNvGrpSpPr/>
          <p:nvPr/>
        </p:nvGrpSpPr>
        <p:grpSpPr>
          <a:xfrm>
            <a:off x="2438400" y="5334000"/>
            <a:ext cx="4267200" cy="1191741"/>
            <a:chOff x="228600" y="2743200"/>
            <a:chExt cx="8458200" cy="2362200"/>
          </a:xfrm>
        </p:grpSpPr>
        <p:grpSp>
          <p:nvGrpSpPr>
            <p:cNvPr id="5" name="Group 84"/>
            <p:cNvGrpSpPr/>
            <p:nvPr/>
          </p:nvGrpSpPr>
          <p:grpSpPr>
            <a:xfrm>
              <a:off x="228600" y="2743200"/>
              <a:ext cx="7467600" cy="2362200"/>
              <a:chOff x="304800" y="2667000"/>
              <a:chExt cx="7467600" cy="2362200"/>
            </a:xfrm>
          </p:grpSpPr>
          <p:cxnSp>
            <p:nvCxnSpPr>
              <p:cNvPr id="7" name="Straight Arrow Connector 6"/>
              <p:cNvCxnSpPr/>
              <p:nvPr/>
            </p:nvCxnSpPr>
            <p:spPr>
              <a:xfrm>
                <a:off x="7086600" y="3276600"/>
                <a:ext cx="6858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410200" y="3276600"/>
                <a:ext cx="6096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410200" y="3581400"/>
                <a:ext cx="6096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410200" y="4343400"/>
                <a:ext cx="6096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7086600" y="3962400"/>
                <a:ext cx="457200"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2" name="Group 78"/>
              <p:cNvGrpSpPr/>
              <p:nvPr/>
            </p:nvGrpSpPr>
            <p:grpSpPr>
              <a:xfrm>
                <a:off x="304800" y="2667000"/>
                <a:ext cx="6781800" cy="2362200"/>
                <a:chOff x="838200" y="2819400"/>
                <a:chExt cx="6781800" cy="2362200"/>
              </a:xfrm>
            </p:grpSpPr>
            <p:cxnSp>
              <p:nvCxnSpPr>
                <p:cNvPr id="16" name="Straight Arrow Connector 15"/>
                <p:cNvCxnSpPr/>
                <p:nvPr/>
              </p:nvCxnSpPr>
              <p:spPr>
                <a:xfrm>
                  <a:off x="1752600" y="3276600"/>
                  <a:ext cx="5334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38200" y="2819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7"/>
                <p:cNvGrpSpPr/>
                <p:nvPr/>
              </p:nvGrpSpPr>
              <p:grpSpPr>
                <a:xfrm>
                  <a:off x="2286000" y="2819400"/>
                  <a:ext cx="5334000" cy="2362200"/>
                  <a:chOff x="2286000" y="2819400"/>
                  <a:chExt cx="5334000" cy="2362200"/>
                </a:xfrm>
              </p:grpSpPr>
              <p:grpSp>
                <p:nvGrpSpPr>
                  <p:cNvPr id="19" name="Group 58"/>
                  <p:cNvGrpSpPr/>
                  <p:nvPr/>
                </p:nvGrpSpPr>
                <p:grpSpPr>
                  <a:xfrm>
                    <a:off x="2286000" y="2819400"/>
                    <a:ext cx="3657600" cy="2362200"/>
                    <a:chOff x="914400" y="2743200"/>
                    <a:chExt cx="3657600" cy="2362200"/>
                  </a:xfrm>
                </p:grpSpPr>
                <p:sp>
                  <p:nvSpPr>
                    <p:cNvPr id="21" name="Rectangle 20"/>
                    <p:cNvSpPr/>
                    <p:nvPr/>
                  </p:nvSpPr>
                  <p:spPr>
                    <a:xfrm>
                      <a:off x="2590800" y="2895600"/>
                      <a:ext cx="1981200" cy="20573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52"/>
                    <p:cNvGrpSpPr/>
                    <p:nvPr/>
                  </p:nvGrpSpPr>
                  <p:grpSpPr>
                    <a:xfrm>
                      <a:off x="914400" y="2743200"/>
                      <a:ext cx="1676400" cy="990600"/>
                      <a:chOff x="685800" y="2286000"/>
                      <a:chExt cx="1676400" cy="990600"/>
                    </a:xfrm>
                    <a:solidFill>
                      <a:schemeClr val="accent3">
                        <a:lumMod val="60000"/>
                        <a:lumOff val="40000"/>
                      </a:schemeClr>
                    </a:solidFill>
                  </p:grpSpPr>
                  <p:cxnSp>
                    <p:nvCxnSpPr>
                      <p:cNvPr id="27" name="Straight Arrow Connector 26"/>
                      <p:cNvCxnSpPr/>
                      <p:nvPr/>
                    </p:nvCxnSpPr>
                    <p:spPr>
                      <a:xfrm>
                        <a:off x="1752600" y="2590800"/>
                        <a:ext cx="609600" cy="1588"/>
                      </a:xfrm>
                      <a:prstGeom prst="straightConnector1">
                        <a:avLst/>
                      </a:prstGeom>
                      <a:grpFill/>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752600" y="2971800"/>
                        <a:ext cx="609600" cy="1588"/>
                      </a:xfrm>
                      <a:prstGeom prst="straightConnector1">
                        <a:avLst/>
                      </a:prstGeom>
                      <a:grpFill/>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85800" y="2286000"/>
                        <a:ext cx="1066800" cy="9906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57"/>
                    <p:cNvGrpSpPr/>
                    <p:nvPr/>
                  </p:nvGrpSpPr>
                  <p:grpSpPr>
                    <a:xfrm>
                      <a:off x="914400" y="4114800"/>
                      <a:ext cx="1676400" cy="990600"/>
                      <a:chOff x="838200" y="4343400"/>
                      <a:chExt cx="1676400" cy="990600"/>
                    </a:xfrm>
                    <a:solidFill>
                      <a:schemeClr val="accent2">
                        <a:lumMod val="60000"/>
                        <a:lumOff val="40000"/>
                      </a:schemeClr>
                    </a:solidFill>
                  </p:grpSpPr>
                  <p:cxnSp>
                    <p:nvCxnSpPr>
                      <p:cNvPr id="24" name="Straight Arrow Connector 23"/>
                      <p:cNvCxnSpPr/>
                      <p:nvPr/>
                    </p:nvCxnSpPr>
                    <p:spPr>
                      <a:xfrm>
                        <a:off x="1905000" y="4648200"/>
                        <a:ext cx="609600" cy="1588"/>
                      </a:xfrm>
                      <a:prstGeom prst="straightConnector1">
                        <a:avLst/>
                      </a:prstGeom>
                      <a:grpFill/>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905000" y="5029200"/>
                        <a:ext cx="609600" cy="1588"/>
                      </a:xfrm>
                      <a:prstGeom prst="straightConnector1">
                        <a:avLst/>
                      </a:prstGeom>
                      <a:grpFill/>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38200" y="4343400"/>
                        <a:ext cx="1066800" cy="9906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0" name="Rectangle 19"/>
                  <p:cNvSpPr/>
                  <p:nvPr/>
                </p:nvSpPr>
                <p:spPr>
                  <a:xfrm>
                    <a:off x="6553200" y="2971800"/>
                    <a:ext cx="1066800" cy="21336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3" name="Straight Arrow Connector 12"/>
              <p:cNvCxnSpPr/>
              <p:nvPr/>
            </p:nvCxnSpPr>
            <p:spPr>
              <a:xfrm>
                <a:off x="7086600" y="3579812"/>
                <a:ext cx="6858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086600" y="4343400"/>
                <a:ext cx="6858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5410200" y="3962400"/>
                <a:ext cx="457200"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7696200" y="2971800"/>
              <a:ext cx="990600" cy="2057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 to Digital Conversion</a:t>
            </a:r>
            <a:endParaRPr lang="en-US" dirty="0"/>
          </a:p>
        </p:txBody>
      </p:sp>
      <p:pic>
        <p:nvPicPr>
          <p:cNvPr id="8" name="Picture 7"/>
          <p:cNvPicPr/>
          <p:nvPr/>
        </p:nvPicPr>
        <p:blipFill>
          <a:blip r:embed="rId3" cstate="print"/>
          <a:srcRect/>
          <a:stretch>
            <a:fillRect/>
          </a:stretch>
        </p:blipFill>
        <p:spPr bwMode="auto">
          <a:xfrm>
            <a:off x="1295400" y="1774597"/>
            <a:ext cx="5638800" cy="2645003"/>
          </a:xfrm>
          <a:prstGeom prst="rect">
            <a:avLst/>
          </a:prstGeom>
          <a:noFill/>
          <a:ln w="9525">
            <a:noFill/>
            <a:miter lim="800000"/>
            <a:headEnd/>
            <a:tailEnd/>
          </a:ln>
        </p:spPr>
      </p:pic>
      <p:pic>
        <p:nvPicPr>
          <p:cNvPr id="10" name="Picture 9"/>
          <p:cNvPicPr/>
          <p:nvPr/>
        </p:nvPicPr>
        <p:blipFill>
          <a:blip r:embed="rId4" cstate="print"/>
          <a:srcRect/>
          <a:stretch>
            <a:fillRect/>
          </a:stretch>
        </p:blipFill>
        <p:spPr bwMode="auto">
          <a:xfrm>
            <a:off x="2843213" y="4609877"/>
            <a:ext cx="3024187" cy="16385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FPGA</a:t>
            </a:r>
            <a:endParaRPr lang="en-US" dirty="0"/>
          </a:p>
        </p:txBody>
      </p:sp>
      <p:pic>
        <p:nvPicPr>
          <p:cNvPr id="1026" name="Picture 2" descr="C:\Users\phil\Dropbox\Senior Project - SDR\Documentation\fpga.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46951" y="1976968"/>
            <a:ext cx="8163649" cy="39666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572000" y="3609201"/>
            <a:ext cx="762000" cy="276999"/>
          </a:xfrm>
          <a:prstGeom prst="rect">
            <a:avLst/>
          </a:prstGeom>
          <a:solidFill>
            <a:schemeClr val="bg1"/>
          </a:solidFill>
        </p:spPr>
        <p:txBody>
          <a:bodyPr wrap="square" rtlCol="0">
            <a:spAutoFit/>
          </a:bodyPr>
          <a:lstStyle/>
          <a:p>
            <a:r>
              <a:rPr lang="en-US" sz="1200" dirty="0" smtClean="0"/>
              <a:t>19 MHz</a:t>
            </a:r>
            <a:endParaRPr lang="en-US" sz="1200" dirty="0"/>
          </a:p>
        </p:txBody>
      </p:sp>
    </p:spTree>
    <p:extLst>
      <p:ext uri="{BB962C8B-B14F-4D97-AF65-F5344CB8AC3E}">
        <p14:creationId xmlns:p14="http://schemas.microsoft.com/office/powerpoint/2010/main" val="452397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SDRs?</a:t>
            </a:r>
            <a:endParaRPr lang="en-US" dirty="0"/>
          </a:p>
        </p:txBody>
      </p:sp>
      <p:sp>
        <p:nvSpPr>
          <p:cNvPr id="3" name="Content Placeholder 2"/>
          <p:cNvSpPr>
            <a:spLocks noGrp="1"/>
          </p:cNvSpPr>
          <p:nvPr>
            <p:ph idx="1"/>
          </p:nvPr>
        </p:nvSpPr>
        <p:spPr/>
        <p:txBody>
          <a:bodyPr/>
          <a:lstStyle/>
          <a:p>
            <a:endParaRPr lang="en-US" dirty="0" smtClean="0"/>
          </a:p>
          <a:p>
            <a:r>
              <a:rPr lang="en-US" dirty="0" smtClean="0"/>
              <a:t>Analog</a:t>
            </a:r>
          </a:p>
          <a:p>
            <a:pPr lvl="1"/>
            <a:endParaRPr lang="en-US" dirty="0" smtClean="0"/>
          </a:p>
          <a:p>
            <a:pPr lvl="1"/>
            <a:endParaRPr lang="en-US" dirty="0"/>
          </a:p>
          <a:p>
            <a:pPr lvl="1"/>
            <a:endParaRPr lang="en-US" dirty="0"/>
          </a:p>
          <a:p>
            <a:r>
              <a:rPr lang="en-US" dirty="0" smtClean="0"/>
              <a:t>Digital</a:t>
            </a:r>
            <a:endParaRPr lang="en-US" dirty="0"/>
          </a:p>
        </p:txBody>
      </p:sp>
    </p:spTree>
    <p:extLst>
      <p:ext uri="{BB962C8B-B14F-4D97-AF65-F5344CB8AC3E}">
        <p14:creationId xmlns:p14="http://schemas.microsoft.com/office/powerpoint/2010/main" val="10837974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to the PC</a:t>
            </a:r>
            <a:endParaRPr lang="en-US" dirty="0"/>
          </a:p>
        </p:txBody>
      </p:sp>
      <p:sp>
        <p:nvSpPr>
          <p:cNvPr id="3" name="Content Placeholder 2"/>
          <p:cNvSpPr>
            <a:spLocks noGrp="1"/>
          </p:cNvSpPr>
          <p:nvPr>
            <p:ph idx="1"/>
          </p:nvPr>
        </p:nvSpPr>
        <p:spPr/>
        <p:txBody>
          <a:bodyPr>
            <a:normAutofit/>
          </a:bodyPr>
          <a:lstStyle/>
          <a:p>
            <a:pPr lvl="1"/>
            <a:r>
              <a:rPr lang="en-US" sz="2800" dirty="0" smtClean="0"/>
              <a:t>USB</a:t>
            </a:r>
          </a:p>
          <a:p>
            <a:pPr lvl="1"/>
            <a:r>
              <a:rPr lang="en-US" sz="2800" dirty="0" smtClean="0"/>
              <a:t>Ethernet</a:t>
            </a:r>
          </a:p>
          <a:p>
            <a:pPr lvl="1"/>
            <a:r>
              <a:rPr lang="en-US" sz="2800" dirty="0" err="1" smtClean="0"/>
              <a:t>Firewire</a:t>
            </a:r>
            <a:endParaRPr lang="en-US" sz="2800" dirty="0" smtClean="0"/>
          </a:p>
          <a:p>
            <a:pPr lvl="1"/>
            <a:r>
              <a:rPr lang="en-US" sz="2800" dirty="0" smtClean="0"/>
              <a:t>Sound Card</a:t>
            </a:r>
            <a:endParaRPr lang="en-US" sz="2800" dirty="0"/>
          </a:p>
        </p:txBody>
      </p:sp>
    </p:spTree>
    <p:extLst>
      <p:ext uri="{BB962C8B-B14F-4D97-AF65-F5344CB8AC3E}">
        <p14:creationId xmlns:p14="http://schemas.microsoft.com/office/powerpoint/2010/main" val="40521110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USB</a:t>
            </a:r>
            <a:endParaRPr lang="en-US" dirty="0"/>
          </a:p>
        </p:txBody>
      </p:sp>
      <p:sp>
        <p:nvSpPr>
          <p:cNvPr id="3" name="Content Placeholder 2"/>
          <p:cNvSpPr>
            <a:spLocks noGrp="1"/>
          </p:cNvSpPr>
          <p:nvPr>
            <p:ph idx="1"/>
          </p:nvPr>
        </p:nvSpPr>
        <p:spPr/>
        <p:txBody>
          <a:bodyPr/>
          <a:lstStyle/>
          <a:p>
            <a:r>
              <a:rPr lang="en-US" dirty="0" smtClean="0"/>
              <a:t>Cypress FX2LP (CY7C68013)</a:t>
            </a:r>
            <a:endParaRPr lang="en-US" dirty="0"/>
          </a:p>
        </p:txBody>
      </p:sp>
      <p:pic>
        <p:nvPicPr>
          <p:cNvPr id="4" name="Picture 3" descr="http://download.cypress.com.edgesuite.net/2_0/ui/images/EZ_USB_FX2LP_Overview_Image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2409823"/>
            <a:ext cx="6115050" cy="3305175"/>
          </a:xfrm>
          <a:prstGeom prst="rect">
            <a:avLst/>
          </a:prstGeom>
          <a:noFill/>
          <a:ln>
            <a:noFill/>
          </a:ln>
        </p:spPr>
      </p:pic>
    </p:spTree>
    <p:extLst>
      <p:ext uri="{BB962C8B-B14F-4D97-AF65-F5344CB8AC3E}">
        <p14:creationId xmlns:p14="http://schemas.microsoft.com/office/powerpoint/2010/main" val="2084719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USB Speed</a:t>
            </a:r>
            <a:endParaRPr lang="en-US" dirty="0"/>
          </a:p>
        </p:txBody>
      </p:sp>
      <p:sp>
        <p:nvSpPr>
          <p:cNvPr id="4" name="TextBox 3"/>
          <p:cNvSpPr txBox="1"/>
          <p:nvPr/>
        </p:nvSpPr>
        <p:spPr>
          <a:xfrm>
            <a:off x="4648200" y="3609201"/>
            <a:ext cx="762000" cy="276999"/>
          </a:xfrm>
          <a:prstGeom prst="rect">
            <a:avLst/>
          </a:prstGeom>
          <a:solidFill>
            <a:schemeClr val="bg1"/>
          </a:solidFill>
        </p:spPr>
        <p:txBody>
          <a:bodyPr wrap="square" rtlCol="0">
            <a:spAutoFit/>
          </a:bodyPr>
          <a:lstStyle/>
          <a:p>
            <a:r>
              <a:rPr lang="en-US" sz="1200" dirty="0" smtClean="0"/>
              <a:t>19 MHz</a:t>
            </a:r>
            <a:endParaRPr lang="en-US" sz="1200" dirty="0"/>
          </a:p>
        </p:txBody>
      </p:sp>
      <p:pic>
        <p:nvPicPr>
          <p:cNvPr id="2050" name="Picture 2" descr="C:\Users\phil\Dropbox\Senior Project - SDR\Documentation\fpga - speed.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861486"/>
            <a:ext cx="8087668" cy="3929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318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hil\Dropbox\Senior Project - SDR\Documentation\softwarebasics.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80005" y="257666"/>
            <a:ext cx="3720795" cy="5868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6049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t>
            </a:r>
            <a:endParaRPr lang="en-US" dirty="0"/>
          </a:p>
        </p:txBody>
      </p:sp>
      <p:sp>
        <p:nvSpPr>
          <p:cNvPr id="3" name="Content Placeholder 2"/>
          <p:cNvSpPr>
            <a:spLocks noGrp="1"/>
          </p:cNvSpPr>
          <p:nvPr>
            <p:ph idx="1"/>
          </p:nvPr>
        </p:nvSpPr>
        <p:spPr/>
        <p:txBody>
          <a:bodyPr/>
          <a:lstStyle/>
          <a:p>
            <a:r>
              <a:rPr lang="en-US" dirty="0" err="1" smtClean="0"/>
              <a:t>LibUSB</a:t>
            </a:r>
            <a:endParaRPr lang="en-US" dirty="0" smtClean="0"/>
          </a:p>
          <a:p>
            <a:pPr lvl="1"/>
            <a:r>
              <a:rPr lang="en-US" sz="2400" dirty="0" err="1" smtClean="0"/>
              <a:t>Userland</a:t>
            </a:r>
            <a:r>
              <a:rPr lang="en-US" sz="2400" dirty="0"/>
              <a:t> </a:t>
            </a:r>
            <a:r>
              <a:rPr lang="en-US" sz="2400" dirty="0" smtClean="0"/>
              <a:t>driver!</a:t>
            </a:r>
          </a:p>
          <a:p>
            <a:pPr lvl="1"/>
            <a:r>
              <a:rPr lang="en-US" sz="2400" dirty="0" smtClean="0"/>
              <a:t>Supports both bulk isochronous mode.</a:t>
            </a:r>
          </a:p>
          <a:p>
            <a:pPr lvl="1"/>
            <a:r>
              <a:rPr lang="en-US" sz="2400" dirty="0" smtClean="0"/>
              <a:t>Used by the USRP of GNU Radio</a:t>
            </a:r>
          </a:p>
          <a:p>
            <a:pPr lvl="1"/>
            <a:r>
              <a:rPr lang="en-US" sz="2400" dirty="0" smtClean="0"/>
              <a:t>Several Python wrappers available.</a:t>
            </a:r>
          </a:p>
          <a:p>
            <a:pPr lvl="2"/>
            <a:r>
              <a:rPr lang="en-US" sz="2400" dirty="0" smtClean="0"/>
              <a:t>Can go straight from </a:t>
            </a:r>
            <a:r>
              <a:rPr lang="en-US" sz="2400" dirty="0" err="1" smtClean="0"/>
              <a:t>LibUSB</a:t>
            </a:r>
            <a:r>
              <a:rPr lang="en-US" sz="2400" dirty="0" smtClean="0"/>
              <a:t> to GNU Radio.</a:t>
            </a:r>
          </a:p>
          <a:p>
            <a:pPr lvl="1"/>
            <a:endParaRPr lang="en-US" dirty="0"/>
          </a:p>
        </p:txBody>
      </p:sp>
    </p:spTree>
    <p:extLst>
      <p:ext uri="{BB962C8B-B14F-4D97-AF65-F5344CB8AC3E}">
        <p14:creationId xmlns:p14="http://schemas.microsoft.com/office/powerpoint/2010/main" val="26650543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t>
            </a:r>
            <a:endParaRPr lang="en-US" dirty="0"/>
          </a:p>
        </p:txBody>
      </p:sp>
      <p:sp>
        <p:nvSpPr>
          <p:cNvPr id="3" name="Content Placeholder 2"/>
          <p:cNvSpPr>
            <a:spLocks noGrp="1"/>
          </p:cNvSpPr>
          <p:nvPr>
            <p:ph idx="1"/>
          </p:nvPr>
        </p:nvSpPr>
        <p:spPr/>
        <p:txBody>
          <a:bodyPr/>
          <a:lstStyle/>
          <a:p>
            <a:endParaRPr lang="en-US" sz="2400" dirty="0" smtClean="0"/>
          </a:p>
          <a:p>
            <a:pPr lvl="1"/>
            <a:endParaRPr lang="en-US" sz="2400" dirty="0" smtClean="0"/>
          </a:p>
          <a:p>
            <a:pPr lvl="1"/>
            <a:endParaRPr lang="en-US" sz="24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904" y="2673444"/>
            <a:ext cx="8876191" cy="1511111"/>
          </a:xfrm>
          <a:prstGeom prst="rect">
            <a:avLst/>
          </a:prstGeom>
        </p:spPr>
      </p:pic>
    </p:spTree>
    <p:extLst>
      <p:ext uri="{BB962C8B-B14F-4D97-AF65-F5344CB8AC3E}">
        <p14:creationId xmlns:p14="http://schemas.microsoft.com/office/powerpoint/2010/main" val="30874250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5832806"/>
              </p:ext>
            </p:extLst>
          </p:nvPr>
        </p:nvGraphicFramePr>
        <p:xfrm>
          <a:off x="457200" y="1600200"/>
          <a:ext cx="8229600" cy="311404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pPr algn="ctr"/>
                      <a:r>
                        <a:rPr lang="en-US" dirty="0" smtClean="0"/>
                        <a:t>Real Time Mode</a:t>
                      </a:r>
                      <a:endParaRPr lang="en-US" dirty="0"/>
                    </a:p>
                  </a:txBody>
                  <a:tcPr/>
                </a:tc>
                <a:tc>
                  <a:txBody>
                    <a:bodyPr/>
                    <a:lstStyle/>
                    <a:p>
                      <a:pPr algn="ctr"/>
                      <a:r>
                        <a:rPr lang="en-US" dirty="0" smtClean="0"/>
                        <a:t>Radio Astronomy Mode</a:t>
                      </a:r>
                      <a:endParaRPr lang="en-US" dirty="0"/>
                    </a:p>
                  </a:txBody>
                  <a:tcPr/>
                </a:tc>
                <a:tc>
                  <a:txBody>
                    <a:bodyPr/>
                    <a:lstStyle/>
                    <a:p>
                      <a:pPr algn="ctr"/>
                      <a:r>
                        <a:rPr lang="en-US" dirty="0" smtClean="0"/>
                        <a:t>Full Record Mode</a:t>
                      </a:r>
                      <a:endParaRPr lang="en-US" dirty="0"/>
                    </a:p>
                  </a:txBody>
                  <a:tcPr/>
                </a:tc>
                <a:tc>
                  <a:txBody>
                    <a:bodyPr/>
                    <a:lstStyle/>
                    <a:p>
                      <a:pPr algn="ctr"/>
                      <a:r>
                        <a:rPr lang="en-US" dirty="0" smtClean="0"/>
                        <a:t>Data Analysis Mode</a:t>
                      </a:r>
                      <a:endParaRPr lang="en-US" dirty="0"/>
                    </a:p>
                  </a:txBody>
                  <a:tcPr/>
                </a:tc>
              </a:tr>
              <a:tr h="370840">
                <a:tc>
                  <a:txBody>
                    <a:bodyPr/>
                    <a:lstStyle/>
                    <a:p>
                      <a:pPr algn="ctr"/>
                      <a:r>
                        <a:rPr lang="en-US" dirty="0" smtClean="0"/>
                        <a:t>Process to audio</a:t>
                      </a:r>
                      <a:endParaRPr lang="en-US" dirty="0"/>
                    </a:p>
                  </a:txBody>
                  <a:tcPr/>
                </a:tc>
                <a:tc>
                  <a:txBody>
                    <a:bodyPr/>
                    <a:lstStyle/>
                    <a:p>
                      <a:pPr algn="ctr"/>
                      <a:r>
                        <a:rPr lang="en-US" sz="1800" kern="1200" dirty="0" smtClean="0">
                          <a:solidFill>
                            <a:schemeClr val="dk1"/>
                          </a:solidFill>
                          <a:effectLst/>
                          <a:latin typeface="+mn-lt"/>
                          <a:ea typeface="+mn-ea"/>
                          <a:cs typeface="+mn-cs"/>
                        </a:rPr>
                        <a:t>Plot integrated RMS average of live signal energy over entire bandwidth</a:t>
                      </a:r>
                      <a:endParaRPr lang="en-US" dirty="0"/>
                    </a:p>
                  </a:txBody>
                  <a:tcPr/>
                </a:tc>
                <a:tc>
                  <a:txBody>
                    <a:bodyPr/>
                    <a:lstStyle/>
                    <a:p>
                      <a:pPr algn="ctr"/>
                      <a:r>
                        <a:rPr lang="en-US" dirty="0" smtClean="0"/>
                        <a:t>Save unprocessed data as WAV file.</a:t>
                      </a:r>
                      <a:endParaRPr lang="en-US" dirty="0"/>
                    </a:p>
                  </a:txBody>
                  <a:tcPr/>
                </a:tc>
                <a:tc>
                  <a:txBody>
                    <a:bodyPr/>
                    <a:lstStyle/>
                    <a:p>
                      <a:pPr algn="ctr"/>
                      <a:r>
                        <a:rPr lang="en-US" dirty="0" smtClean="0"/>
                        <a:t>Process WAV file using Radio</a:t>
                      </a:r>
                      <a:r>
                        <a:rPr lang="en-US" baseline="0" dirty="0" smtClean="0"/>
                        <a:t> Astronomy Mode.</a:t>
                      </a:r>
                      <a:endParaRPr lang="en-US" dirty="0"/>
                    </a:p>
                  </a:txBody>
                  <a:tcPr/>
                </a:tc>
              </a:tr>
              <a:tr h="370840">
                <a:tc>
                  <a:txBody>
                    <a:bodyPr/>
                    <a:lstStyle/>
                    <a:p>
                      <a:pPr algn="ctr"/>
                      <a:r>
                        <a:rPr lang="en-US" dirty="0" smtClean="0"/>
                        <a:t>Optionally save audio stream</a:t>
                      </a:r>
                      <a:endParaRPr lang="en-US" dirty="0"/>
                    </a:p>
                  </a:txBody>
                  <a:tcPr/>
                </a:tc>
                <a:tc>
                  <a:txBody>
                    <a:bodyPr/>
                    <a:lstStyle/>
                    <a:p>
                      <a:pPr algn="ctr"/>
                      <a:r>
                        <a:rPr lang="en-US" dirty="0" smtClean="0"/>
                        <a:t>Export in CSV format.</a:t>
                      </a:r>
                      <a:endParaRPr lang="en-US" dirty="0"/>
                    </a:p>
                  </a:txBody>
                  <a:tcPr/>
                </a:tc>
                <a:tc>
                  <a:txBody>
                    <a:bodyPr/>
                    <a:lstStyle/>
                    <a:p>
                      <a:pPr algn="ctr"/>
                      <a:r>
                        <a:rPr lang="en-US" dirty="0" smtClean="0"/>
                        <a:t>Display waterfall.</a:t>
                      </a:r>
                      <a:endParaRPr lang="en-US" dirty="0"/>
                    </a:p>
                  </a:txBody>
                  <a:tcPr/>
                </a:tc>
                <a:tc>
                  <a:txBody>
                    <a:bodyPr/>
                    <a:lstStyle/>
                    <a:p>
                      <a:pPr algn="ctr"/>
                      <a:endParaRPr lang="en-US"/>
                    </a:p>
                  </a:txBody>
                  <a:tcPr/>
                </a:tc>
              </a:tr>
              <a:tr h="370840">
                <a:tc>
                  <a:txBody>
                    <a:bodyPr/>
                    <a:lstStyle/>
                    <a:p>
                      <a:pPr algn="ctr"/>
                      <a:r>
                        <a:rPr lang="en-US" dirty="0" smtClean="0"/>
                        <a:t>Waterfall plot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Tree>
    <p:extLst>
      <p:ext uri="{BB962C8B-B14F-4D97-AF65-F5344CB8AC3E}">
        <p14:creationId xmlns:p14="http://schemas.microsoft.com/office/powerpoint/2010/main" val="19830393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Application</a:t>
            </a:r>
            <a:endParaRPr lang="en-US" dirty="0"/>
          </a:p>
        </p:txBody>
      </p:sp>
      <p:sp>
        <p:nvSpPr>
          <p:cNvPr id="3" name="Content Placeholder 2"/>
          <p:cNvSpPr>
            <a:spLocks noGrp="1"/>
          </p:cNvSpPr>
          <p:nvPr>
            <p:ph idx="1"/>
          </p:nvPr>
        </p:nvSpPr>
        <p:spPr/>
        <p:txBody>
          <a:bodyPr/>
          <a:lstStyle/>
          <a:p>
            <a:r>
              <a:rPr lang="en-US" sz="3200" dirty="0" smtClean="0"/>
              <a:t>GNU </a:t>
            </a:r>
            <a:r>
              <a:rPr lang="en-US" sz="3200" dirty="0"/>
              <a:t>Radio </a:t>
            </a:r>
            <a:r>
              <a:rPr lang="en-US" sz="3200" dirty="0" smtClean="0"/>
              <a:t>Backend</a:t>
            </a:r>
          </a:p>
          <a:p>
            <a:endParaRPr lang="en-US" sz="3200" dirty="0"/>
          </a:p>
          <a:p>
            <a:r>
              <a:rPr lang="en-US" sz="3200" dirty="0"/>
              <a:t>Python Frontend</a:t>
            </a:r>
          </a:p>
          <a:p>
            <a:endParaRPr lang="en-US" dirty="0"/>
          </a:p>
        </p:txBody>
      </p:sp>
    </p:spTree>
    <p:extLst>
      <p:ext uri="{BB962C8B-B14F-4D97-AF65-F5344CB8AC3E}">
        <p14:creationId xmlns:p14="http://schemas.microsoft.com/office/powerpoint/2010/main" val="13520941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GNU Radio</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70" y="1752600"/>
            <a:ext cx="8894763"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77139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575" y="428625"/>
            <a:ext cx="8323263" cy="600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0811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lstStyle/>
          <a:p>
            <a:r>
              <a:rPr lang="en-US" dirty="0" smtClean="0"/>
              <a:t>Radio Astronomy</a:t>
            </a:r>
          </a:p>
          <a:p>
            <a:pPr lvl="1"/>
            <a:r>
              <a:rPr lang="en-US" dirty="0" smtClean="0"/>
              <a:t>Monitoring RF emissions from space</a:t>
            </a:r>
          </a:p>
          <a:p>
            <a:pPr lvl="1"/>
            <a:r>
              <a:rPr lang="en-US" dirty="0" smtClean="0"/>
              <a:t>Learn about the Universe and about Earth</a:t>
            </a:r>
          </a:p>
          <a:p>
            <a:pPr lvl="1"/>
            <a:endParaRPr lang="en-US" dirty="0"/>
          </a:p>
          <a:p>
            <a:r>
              <a:rPr lang="en-US" dirty="0" smtClean="0"/>
              <a:t>Radio Jove</a:t>
            </a:r>
          </a:p>
          <a:p>
            <a:pPr lvl="1"/>
            <a:r>
              <a:rPr lang="en-US" dirty="0" smtClean="0"/>
              <a:t>NASA sponsored amateur radio astronomy kit.</a:t>
            </a:r>
          </a:p>
          <a:p>
            <a:pPr lvl="1"/>
            <a:r>
              <a:rPr lang="en-US" dirty="0" smtClean="0"/>
              <a:t>Completely analog (Direct Conversion Receiver)</a:t>
            </a:r>
          </a:p>
          <a:p>
            <a:pPr lvl="1"/>
            <a:r>
              <a:rPr lang="en-US" dirty="0" smtClean="0"/>
              <a:t>Used to listen to Jupiter (20 MHz)</a:t>
            </a:r>
          </a:p>
          <a:p>
            <a:pPr lvl="1"/>
            <a:endParaRPr lang="en-US" dirty="0"/>
          </a:p>
          <a:p>
            <a:r>
              <a:rPr lang="en-US" dirty="0" smtClean="0"/>
              <a:t>Redesign Radio Jove to use SDR techniques</a:t>
            </a:r>
            <a:endParaRPr lang="en-US" dirty="0"/>
          </a:p>
        </p:txBody>
      </p:sp>
      <p:pic>
        <p:nvPicPr>
          <p:cNvPr id="4" name="lbursts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4197927" y="5334000"/>
            <a:ext cx="609600" cy="609600"/>
          </a:xfrm>
          <a:prstGeom prst="rect">
            <a:avLst/>
          </a:prstGeom>
        </p:spPr>
      </p:pic>
    </p:spTree>
    <p:extLst>
      <p:ext uri="{BB962C8B-B14F-4D97-AF65-F5344CB8AC3E}">
        <p14:creationId xmlns:p14="http://schemas.microsoft.com/office/powerpoint/2010/main" val="51550410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8759"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2318" y="1219200"/>
            <a:ext cx="7294563"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54030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a:t>
            </a:r>
            <a:endParaRPr lang="en-US" dirty="0"/>
          </a:p>
        </p:txBody>
      </p:sp>
      <p:sp>
        <p:nvSpPr>
          <p:cNvPr id="3" name="Content Placeholder 2"/>
          <p:cNvSpPr>
            <a:spLocks noGrp="1"/>
          </p:cNvSpPr>
          <p:nvPr>
            <p:ph idx="1"/>
          </p:nvPr>
        </p:nvSpPr>
        <p:spPr/>
        <p:txBody>
          <a:bodyPr/>
          <a:lstStyle/>
          <a:p>
            <a:r>
              <a:rPr lang="en-US" dirty="0" smtClean="0"/>
              <a:t>Front End Components (resistors, capacitors, inductors, connectors, </a:t>
            </a:r>
            <a:r>
              <a:rPr lang="en-US" dirty="0" err="1" smtClean="0"/>
              <a:t>etc</a:t>
            </a:r>
            <a:r>
              <a:rPr lang="en-US" dirty="0" smtClean="0"/>
              <a:t>): $95</a:t>
            </a:r>
          </a:p>
          <a:p>
            <a:endParaRPr lang="en-US" dirty="0"/>
          </a:p>
          <a:p>
            <a:r>
              <a:rPr lang="en-US" dirty="0" smtClean="0"/>
              <a:t>Analog to Digital Converter: $114</a:t>
            </a:r>
          </a:p>
          <a:p>
            <a:endParaRPr lang="en-US" dirty="0"/>
          </a:p>
          <a:p>
            <a:r>
              <a:rPr lang="en-US" dirty="0" smtClean="0"/>
              <a:t>FPGA (</a:t>
            </a:r>
            <a:r>
              <a:rPr lang="en-US" dirty="0" err="1" smtClean="0"/>
              <a:t>Nexys</a:t>
            </a:r>
            <a:r>
              <a:rPr lang="en-US" dirty="0" smtClean="0"/>
              <a:t> II Board): $100</a:t>
            </a:r>
          </a:p>
          <a:p>
            <a:endParaRPr lang="en-US" dirty="0"/>
          </a:p>
          <a:p>
            <a:r>
              <a:rPr lang="en-US" dirty="0" smtClean="0"/>
              <a:t>Cypress FX2LP: $17</a:t>
            </a:r>
          </a:p>
          <a:p>
            <a:endParaRPr lang="en-US" dirty="0"/>
          </a:p>
          <a:p>
            <a:r>
              <a:rPr lang="en-US" b="1" dirty="0" smtClean="0"/>
              <a:t>TOTAL: $326</a:t>
            </a:r>
            <a:endParaRPr lang="en-US" b="1" dirty="0"/>
          </a:p>
        </p:txBody>
      </p:sp>
    </p:spTree>
    <p:extLst>
      <p:ext uri="{BB962C8B-B14F-4D97-AF65-F5344CB8AC3E}">
        <p14:creationId xmlns:p14="http://schemas.microsoft.com/office/powerpoint/2010/main" val="19978540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66" y="2057400"/>
            <a:ext cx="9060656"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9635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Operate at 20.1 MHz.</a:t>
            </a:r>
          </a:p>
          <a:p>
            <a:r>
              <a:rPr lang="en-US" dirty="0" smtClean="0"/>
              <a:t>Capture a 1 MHz bandwidth.</a:t>
            </a:r>
          </a:p>
          <a:p>
            <a:r>
              <a:rPr lang="en-US" dirty="0" smtClean="0"/>
              <a:t>100 dB dynamic range.</a:t>
            </a:r>
          </a:p>
          <a:p>
            <a:r>
              <a:rPr lang="en-US" dirty="0" smtClean="0"/>
              <a:t>Capture ~1 microvolt signals from Jupiter.</a:t>
            </a:r>
          </a:p>
          <a:p>
            <a:r>
              <a:rPr lang="en-US" dirty="0" smtClean="0"/>
              <a:t>Be able to record data or analyze data on the fly.</a:t>
            </a:r>
          </a:p>
          <a:p>
            <a:r>
              <a:rPr lang="en-US" dirty="0" smtClean="0"/>
              <a:t>Mix signal to audio and send to headphones.</a:t>
            </a:r>
          </a:p>
          <a:p>
            <a:endParaRPr lang="en-US" dirty="0" smtClean="0"/>
          </a:p>
          <a:p>
            <a:endParaRPr lang="en-US" dirty="0"/>
          </a:p>
        </p:txBody>
      </p:sp>
    </p:spTree>
    <p:extLst>
      <p:ext uri="{BB962C8B-B14F-4D97-AF65-F5344CB8AC3E}">
        <p14:creationId xmlns:p14="http://schemas.microsoft.com/office/powerpoint/2010/main" val="3372849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Overview</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90600" y="2438400"/>
            <a:ext cx="7278528" cy="2362200"/>
          </a:xfrm>
        </p:spPr>
      </p:pic>
    </p:spTree>
    <p:extLst>
      <p:ext uri="{BB962C8B-B14F-4D97-AF65-F5344CB8AC3E}">
        <p14:creationId xmlns:p14="http://schemas.microsoft.com/office/powerpoint/2010/main" val="3425608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Receiver Block Diagram</a:t>
            </a:r>
            <a:endParaRPr lang="en-US" dirty="0"/>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1443632" y="1862161"/>
            <a:ext cx="6805573" cy="4267201"/>
            <a:chOff x="0" y="0"/>
            <a:chExt cx="5505450" cy="3267075"/>
          </a:xfrm>
        </p:grpSpPr>
        <p:sp>
          <p:nvSpPr>
            <p:cNvPr id="5" name="Rectangle 4"/>
            <p:cNvSpPr/>
            <p:nvPr/>
          </p:nvSpPr>
          <p:spPr>
            <a:xfrm>
              <a:off x="1362075" y="219075"/>
              <a:ext cx="2305050" cy="22383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cxnSp>
          <p:nvCxnSpPr>
            <p:cNvPr id="6" name="Straight Arrow Connector 5"/>
            <p:cNvCxnSpPr/>
            <p:nvPr/>
          </p:nvCxnSpPr>
          <p:spPr>
            <a:xfrm>
              <a:off x="104775" y="962025"/>
              <a:ext cx="12573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3667125" y="2066925"/>
              <a:ext cx="55245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3667125" y="962025"/>
              <a:ext cx="866775"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4572000" y="561975"/>
              <a:ext cx="933450" cy="7429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0" name="Text Box 2"/>
            <p:cNvSpPr txBox="1">
              <a:spLocks noChangeArrowheads="1"/>
            </p:cNvSpPr>
            <p:nvPr/>
          </p:nvSpPr>
          <p:spPr bwMode="auto">
            <a:xfrm>
              <a:off x="2924175" y="0"/>
              <a:ext cx="742950" cy="29527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Times New Roman"/>
                  <a:cs typeface="Times New Roman"/>
                </a:rPr>
                <a:t>Receiver</a:t>
              </a:r>
            </a:p>
          </p:txBody>
        </p:sp>
        <p:sp>
          <p:nvSpPr>
            <p:cNvPr id="11" name="Text Box 2"/>
            <p:cNvSpPr txBox="1">
              <a:spLocks noChangeArrowheads="1"/>
            </p:cNvSpPr>
            <p:nvPr/>
          </p:nvSpPr>
          <p:spPr bwMode="auto">
            <a:xfrm>
              <a:off x="4572000" y="581025"/>
              <a:ext cx="933450" cy="67627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Times New Roman"/>
                  <a:cs typeface="Times New Roman"/>
                </a:rPr>
                <a:t>PC running custom DSP software</a:t>
              </a:r>
            </a:p>
          </p:txBody>
        </p:sp>
        <p:sp>
          <p:nvSpPr>
            <p:cNvPr id="12" name="Text Box 2"/>
            <p:cNvSpPr txBox="1">
              <a:spLocks noChangeArrowheads="1"/>
            </p:cNvSpPr>
            <p:nvPr/>
          </p:nvSpPr>
          <p:spPr bwMode="auto">
            <a:xfrm>
              <a:off x="3743325" y="752475"/>
              <a:ext cx="742950" cy="29527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Times New Roman"/>
                  <a:cs typeface="Times New Roman"/>
                </a:rPr>
                <a:t>USB 2.0</a:t>
              </a:r>
            </a:p>
          </p:txBody>
        </p:sp>
        <p:sp>
          <p:nvSpPr>
            <p:cNvPr id="13" name="Text Box 2"/>
            <p:cNvSpPr txBox="1">
              <a:spLocks noChangeArrowheads="1"/>
            </p:cNvSpPr>
            <p:nvPr/>
          </p:nvSpPr>
          <p:spPr bwMode="auto">
            <a:xfrm>
              <a:off x="4038600" y="2190750"/>
              <a:ext cx="1123950" cy="47625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Times New Roman"/>
                  <a:cs typeface="Times New Roman"/>
                </a:rPr>
                <a:t>Audio output to headphones</a:t>
              </a:r>
            </a:p>
          </p:txBody>
        </p:sp>
        <p:sp>
          <p:nvSpPr>
            <p:cNvPr id="14" name="Text Box 2"/>
            <p:cNvSpPr txBox="1">
              <a:spLocks noChangeArrowheads="1"/>
            </p:cNvSpPr>
            <p:nvPr/>
          </p:nvSpPr>
          <p:spPr bwMode="auto">
            <a:xfrm>
              <a:off x="0" y="571500"/>
              <a:ext cx="1066800" cy="47625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Times New Roman"/>
                  <a:cs typeface="Times New Roman"/>
                </a:rPr>
                <a:t>Signal from antenna</a:t>
              </a:r>
            </a:p>
          </p:txBody>
        </p:sp>
        <p:sp>
          <p:nvSpPr>
            <p:cNvPr id="15" name="Rectangle 14"/>
            <p:cNvSpPr/>
            <p:nvPr/>
          </p:nvSpPr>
          <p:spPr>
            <a:xfrm>
              <a:off x="1600200" y="419100"/>
              <a:ext cx="781050" cy="790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6" name="Rectangle 15"/>
            <p:cNvSpPr/>
            <p:nvPr/>
          </p:nvSpPr>
          <p:spPr>
            <a:xfrm>
              <a:off x="2562225" y="419100"/>
              <a:ext cx="781050" cy="790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7" name="Text Box 2"/>
            <p:cNvSpPr txBox="1">
              <a:spLocks noChangeArrowheads="1"/>
            </p:cNvSpPr>
            <p:nvPr/>
          </p:nvSpPr>
          <p:spPr bwMode="auto">
            <a:xfrm>
              <a:off x="1600200" y="466725"/>
              <a:ext cx="733425" cy="49530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Times New Roman"/>
                  <a:cs typeface="Times New Roman"/>
                </a:rPr>
                <a:t>RF Front End</a:t>
              </a:r>
            </a:p>
          </p:txBody>
        </p:sp>
        <p:sp>
          <p:nvSpPr>
            <p:cNvPr id="18" name="Text Box 2"/>
            <p:cNvSpPr txBox="1">
              <a:spLocks noChangeArrowheads="1"/>
            </p:cNvSpPr>
            <p:nvPr/>
          </p:nvSpPr>
          <p:spPr bwMode="auto">
            <a:xfrm>
              <a:off x="2571750" y="514350"/>
              <a:ext cx="857250" cy="48577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Times New Roman"/>
                  <a:cs typeface="Times New Roman"/>
                </a:rPr>
                <a:t>Pre-processing</a:t>
              </a:r>
            </a:p>
          </p:txBody>
        </p:sp>
        <p:cxnSp>
          <p:nvCxnSpPr>
            <p:cNvPr id="19" name="Elbow Connector 18"/>
            <p:cNvCxnSpPr/>
            <p:nvPr/>
          </p:nvCxnSpPr>
          <p:spPr>
            <a:xfrm flipV="1">
              <a:off x="1362075" y="657225"/>
              <a:ext cx="238125" cy="323850"/>
            </a:xfrm>
            <a:prstGeom prst="bentConnector3">
              <a:avLst/>
            </a:prstGeom>
            <a:ln>
              <a:tailEnd type="arrow"/>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2562225" y="1457325"/>
              <a:ext cx="781050" cy="790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1" name="Text Box 2"/>
            <p:cNvSpPr txBox="1">
              <a:spLocks noChangeArrowheads="1"/>
            </p:cNvSpPr>
            <p:nvPr/>
          </p:nvSpPr>
          <p:spPr bwMode="auto">
            <a:xfrm>
              <a:off x="2562225" y="1476375"/>
              <a:ext cx="800100" cy="49530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Times New Roman"/>
                  <a:cs typeface="Times New Roman"/>
                </a:rPr>
                <a:t>Audio converter</a:t>
              </a:r>
            </a:p>
          </p:txBody>
        </p:sp>
        <p:cxnSp>
          <p:nvCxnSpPr>
            <p:cNvPr id="22" name="Elbow Connector 21"/>
            <p:cNvCxnSpPr/>
            <p:nvPr/>
          </p:nvCxnSpPr>
          <p:spPr>
            <a:xfrm flipV="1">
              <a:off x="1876425" y="2066925"/>
              <a:ext cx="685800" cy="390525"/>
            </a:xfrm>
            <a:prstGeom prst="bentConnector3">
              <a:avLst>
                <a:gd name="adj1" fmla="val 31944"/>
              </a:avLst>
            </a:prstGeom>
            <a:ln>
              <a:tailEnd type="arrow"/>
            </a:ln>
          </p:spPr>
          <p:style>
            <a:lnRef idx="1">
              <a:schemeClr val="dk1"/>
            </a:lnRef>
            <a:fillRef idx="0">
              <a:schemeClr val="dk1"/>
            </a:fillRef>
            <a:effectRef idx="0">
              <a:schemeClr val="dk1"/>
            </a:effectRef>
            <a:fontRef idx="minor">
              <a:schemeClr val="tx1"/>
            </a:fontRef>
          </p:style>
        </p:cxnSp>
        <p:cxnSp>
          <p:nvCxnSpPr>
            <p:cNvPr id="23" name="Elbow Connector 22"/>
            <p:cNvCxnSpPr/>
            <p:nvPr/>
          </p:nvCxnSpPr>
          <p:spPr>
            <a:xfrm flipV="1">
              <a:off x="1714500" y="1695450"/>
              <a:ext cx="847725" cy="762000"/>
            </a:xfrm>
            <a:prstGeom prst="bentConnector3">
              <a:avLst>
                <a:gd name="adj1" fmla="val -1685"/>
              </a:avLst>
            </a:prstGeom>
            <a:ln>
              <a:tailEnd type="arrow"/>
            </a:ln>
          </p:spPr>
          <p:style>
            <a:lnRef idx="1">
              <a:schemeClr val="dk1"/>
            </a:lnRef>
            <a:fillRef idx="0">
              <a:schemeClr val="dk1"/>
            </a:fillRef>
            <a:effectRef idx="0">
              <a:schemeClr val="dk1"/>
            </a:effectRef>
            <a:fontRef idx="minor">
              <a:schemeClr val="tx1"/>
            </a:fontRef>
          </p:style>
        </p:cxnSp>
        <p:sp>
          <p:nvSpPr>
            <p:cNvPr id="24" name="Text Box 2"/>
            <p:cNvSpPr txBox="1">
              <a:spLocks noChangeArrowheads="1"/>
            </p:cNvSpPr>
            <p:nvPr/>
          </p:nvSpPr>
          <p:spPr bwMode="auto">
            <a:xfrm>
              <a:off x="2333625" y="2667000"/>
              <a:ext cx="1123950" cy="47625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Times New Roman"/>
                  <a:cs typeface="Times New Roman"/>
                </a:rPr>
                <a:t>Knob to control output volume</a:t>
              </a:r>
            </a:p>
          </p:txBody>
        </p:sp>
        <p:sp>
          <p:nvSpPr>
            <p:cNvPr id="25" name="Text Box 2"/>
            <p:cNvSpPr txBox="1">
              <a:spLocks noChangeArrowheads="1"/>
            </p:cNvSpPr>
            <p:nvPr/>
          </p:nvSpPr>
          <p:spPr bwMode="auto">
            <a:xfrm>
              <a:off x="476250" y="2600325"/>
              <a:ext cx="1123950" cy="66675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Times New Roman"/>
                  <a:cs typeface="Times New Roman"/>
                </a:rPr>
                <a:t>Knob to control center frequency</a:t>
              </a:r>
            </a:p>
          </p:txBody>
        </p:sp>
        <p:cxnSp>
          <p:nvCxnSpPr>
            <p:cNvPr id="26" name="Straight Arrow Connector 25"/>
            <p:cNvCxnSpPr/>
            <p:nvPr/>
          </p:nvCxnSpPr>
          <p:spPr>
            <a:xfrm flipV="1">
              <a:off x="1704975" y="2457450"/>
              <a:ext cx="0" cy="4191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2095500" y="2457450"/>
              <a:ext cx="0" cy="4191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H="1">
              <a:off x="1066800" y="2876550"/>
              <a:ext cx="638175"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2095500" y="2876550"/>
              <a:ext cx="638175" cy="0"/>
            </a:xfrm>
            <a:prstGeom prst="line">
              <a:avLst/>
            </a:prstGeom>
          </p:spPr>
          <p:style>
            <a:lnRef idx="1">
              <a:schemeClr val="dk1"/>
            </a:lnRef>
            <a:fillRef idx="0">
              <a:schemeClr val="dk1"/>
            </a:fillRef>
            <a:effectRef idx="0">
              <a:schemeClr val="dk1"/>
            </a:effectRef>
            <a:fontRef idx="minor">
              <a:schemeClr val="tx1"/>
            </a:fontRef>
          </p:style>
        </p:cxnSp>
        <p:sp>
          <p:nvSpPr>
            <p:cNvPr id="30" name="Text Box 2"/>
            <p:cNvSpPr txBox="1">
              <a:spLocks noChangeArrowheads="1"/>
            </p:cNvSpPr>
            <p:nvPr/>
          </p:nvSpPr>
          <p:spPr bwMode="auto">
            <a:xfrm>
              <a:off x="0" y="1699260"/>
              <a:ext cx="1066800" cy="47625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Times New Roman"/>
                  <a:cs typeface="Times New Roman"/>
                </a:rPr>
                <a:t>Power Switch</a:t>
              </a:r>
            </a:p>
          </p:txBody>
        </p:sp>
      </p:grpSp>
      <p:cxnSp>
        <p:nvCxnSpPr>
          <p:cNvPr id="34" name="Elbow Connector 33"/>
          <p:cNvCxnSpPr/>
          <p:nvPr/>
        </p:nvCxnSpPr>
        <p:spPr>
          <a:xfrm rot="10800000">
            <a:off x="5576430" y="2720578"/>
            <a:ext cx="400327" cy="398106"/>
          </a:xfrm>
          <a:prstGeom prst="bentConnector3">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36" name="Elbow Connector 35"/>
          <p:cNvCxnSpPr/>
          <p:nvPr/>
        </p:nvCxnSpPr>
        <p:spPr>
          <a:xfrm>
            <a:off x="5517556" y="4281900"/>
            <a:ext cx="459200" cy="292360"/>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4387219" y="2851206"/>
            <a:ext cx="22371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16" idx="2"/>
          </p:cNvCxnSpPr>
          <p:nvPr/>
        </p:nvCxnSpPr>
        <p:spPr>
          <a:xfrm flipH="1">
            <a:off x="5093680" y="3442145"/>
            <a:ext cx="1" cy="3234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69377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RF Front End</a:t>
            </a:r>
            <a:endParaRPr lang="en-US" dirty="0"/>
          </a:p>
        </p:txBody>
      </p:sp>
      <p:graphicFrame>
        <p:nvGraphicFramePr>
          <p:cNvPr id="6" name="Content Placeholder 3"/>
          <p:cNvGraphicFramePr>
            <a:graphicFrameLocks/>
          </p:cNvGraphicFramePr>
          <p:nvPr/>
        </p:nvGraphicFramePr>
        <p:xfrm>
          <a:off x="76200" y="4191000"/>
          <a:ext cx="8915403" cy="2484120"/>
        </p:xfrm>
        <a:graphic>
          <a:graphicData uri="http://schemas.openxmlformats.org/drawingml/2006/table">
            <a:tbl>
              <a:tblPr firstRow="1" bandRow="1">
                <a:tableStyleId>{5C22544A-7EE6-4342-B048-85BDC9FD1C3A}</a:tableStyleId>
              </a:tblPr>
              <a:tblGrid>
                <a:gridCol w="1273629"/>
                <a:gridCol w="1273629"/>
                <a:gridCol w="1273629"/>
                <a:gridCol w="1273629"/>
                <a:gridCol w="1273629"/>
                <a:gridCol w="1273629"/>
                <a:gridCol w="1273629"/>
              </a:tblGrid>
              <a:tr h="370840">
                <a:tc>
                  <a:txBody>
                    <a:bodyPr/>
                    <a:lstStyle/>
                    <a:p>
                      <a:pPr marL="0" marR="0" algn="ctr">
                        <a:spcBef>
                          <a:spcPts val="0"/>
                        </a:spcBef>
                        <a:spcAft>
                          <a:spcPts val="0"/>
                        </a:spcAft>
                      </a:pPr>
                      <a:r>
                        <a:rPr lang="en-US" sz="2000" dirty="0">
                          <a:solidFill>
                            <a:srgbClr val="000000"/>
                          </a:solidFill>
                          <a:latin typeface="Calibri"/>
                          <a:ea typeface="Times New Roman"/>
                          <a:cs typeface="Times New Roman"/>
                        </a:rPr>
                        <a:t> </a:t>
                      </a:r>
                      <a:endParaRPr lang="en-US" sz="2000" dirty="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a:solidFill>
                            <a:srgbClr val="000000"/>
                          </a:solidFill>
                          <a:latin typeface="Calibri"/>
                          <a:ea typeface="Times New Roman"/>
                          <a:cs typeface="Times New Roman"/>
                        </a:rPr>
                        <a:t> </a:t>
                      </a:r>
                      <a:endParaRPr lang="en-US" sz="2000" dirty="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 </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a:solidFill>
                            <a:srgbClr val="000000"/>
                          </a:solidFill>
                          <a:latin typeface="Calibri"/>
                          <a:ea typeface="Times New Roman"/>
                          <a:cs typeface="Times New Roman"/>
                        </a:rPr>
                        <a:t>Stage</a:t>
                      </a:r>
                      <a:endParaRPr lang="en-US" sz="2000" dirty="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 </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 </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endParaRPr lang="en-US" sz="2000">
                        <a:latin typeface="Times New Roman"/>
                        <a:ea typeface="Calibri"/>
                        <a:cs typeface="Times New Roman"/>
                      </a:endParaRPr>
                    </a:p>
                  </a:txBody>
                  <a:tcPr marL="68580" marR="68580" marT="0" marB="0" anchor="b"/>
                </a:tc>
              </a:tr>
              <a:tr h="370840">
                <a:tc>
                  <a:txBody>
                    <a:bodyPr/>
                    <a:lstStyle/>
                    <a:p>
                      <a:pPr marL="0" marR="0" algn="ctr">
                        <a:spcBef>
                          <a:spcPts val="0"/>
                        </a:spcBef>
                        <a:spcAft>
                          <a:spcPts val="0"/>
                        </a:spcAft>
                      </a:pPr>
                      <a:r>
                        <a:rPr lang="en-US" sz="2000">
                          <a:solidFill>
                            <a:srgbClr val="000000"/>
                          </a:solidFill>
                          <a:latin typeface="Calibri"/>
                          <a:ea typeface="Times New Roman"/>
                          <a:cs typeface="Times New Roman"/>
                        </a:rPr>
                        <a:t>Parameter</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smtClean="0">
                          <a:solidFill>
                            <a:srgbClr val="000000"/>
                          </a:solidFill>
                          <a:latin typeface="Calibri"/>
                          <a:ea typeface="Times New Roman"/>
                          <a:cs typeface="Times New Roman"/>
                        </a:rPr>
                        <a:t>Pre-Filter</a:t>
                      </a:r>
                      <a:endParaRPr lang="en-US" sz="2000" dirty="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LNA</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a:solidFill>
                            <a:srgbClr val="000000"/>
                          </a:solidFill>
                          <a:latin typeface="Calibri"/>
                          <a:ea typeface="Times New Roman"/>
                          <a:cs typeface="Times New Roman"/>
                        </a:rPr>
                        <a:t>GAIN 1</a:t>
                      </a:r>
                      <a:endParaRPr lang="en-US" sz="2000" dirty="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a:solidFill>
                            <a:srgbClr val="000000"/>
                          </a:solidFill>
                          <a:latin typeface="Calibri"/>
                          <a:ea typeface="Times New Roman"/>
                          <a:cs typeface="Times New Roman"/>
                        </a:rPr>
                        <a:t>GAIN 2</a:t>
                      </a:r>
                      <a:endParaRPr lang="en-US" sz="2000" dirty="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smtClean="0">
                          <a:solidFill>
                            <a:srgbClr val="000000"/>
                          </a:solidFill>
                          <a:latin typeface="Calibri"/>
                          <a:ea typeface="Times New Roman"/>
                          <a:cs typeface="Times New Roman"/>
                        </a:rPr>
                        <a:t>Filter (AA)</a:t>
                      </a:r>
                      <a:endParaRPr lang="en-US" sz="2000" dirty="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smtClean="0">
                          <a:latin typeface="Calibri" pitchFamily="34" charset="0"/>
                          <a:ea typeface="Calibri"/>
                          <a:cs typeface="Times New Roman"/>
                        </a:rPr>
                        <a:t>GAIN</a:t>
                      </a:r>
                      <a:r>
                        <a:rPr lang="en-US" sz="2000" baseline="0" dirty="0" smtClean="0">
                          <a:latin typeface="Calibri" pitchFamily="34" charset="0"/>
                          <a:ea typeface="Calibri"/>
                          <a:cs typeface="Times New Roman"/>
                        </a:rPr>
                        <a:t> 3</a:t>
                      </a:r>
                      <a:endParaRPr lang="en-US" sz="2000" dirty="0">
                        <a:latin typeface="Calibri" pitchFamily="34" charset="0"/>
                        <a:ea typeface="Calibri"/>
                        <a:cs typeface="Times New Roman"/>
                      </a:endParaRPr>
                    </a:p>
                  </a:txBody>
                  <a:tcPr marL="68580" marR="68580" marT="0" marB="0" anchor="b"/>
                </a:tc>
              </a:tr>
              <a:tr h="391160">
                <a:tc>
                  <a:txBody>
                    <a:bodyPr/>
                    <a:lstStyle/>
                    <a:p>
                      <a:pPr marL="0" marR="0" algn="ctr">
                        <a:spcBef>
                          <a:spcPts val="0"/>
                        </a:spcBef>
                        <a:spcAft>
                          <a:spcPts val="0"/>
                        </a:spcAft>
                      </a:pPr>
                      <a:r>
                        <a:rPr lang="en-US" sz="2000">
                          <a:solidFill>
                            <a:srgbClr val="000000"/>
                          </a:solidFill>
                          <a:latin typeface="Calibri"/>
                          <a:ea typeface="Times New Roman"/>
                          <a:cs typeface="Times New Roman"/>
                        </a:rPr>
                        <a:t>Gain (dB)</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smtClean="0">
                          <a:solidFill>
                            <a:srgbClr val="000000"/>
                          </a:solidFill>
                          <a:latin typeface="Calibri"/>
                          <a:ea typeface="Calibri"/>
                          <a:cs typeface="Times New Roman"/>
                        </a:rPr>
                        <a:t>-4.67</a:t>
                      </a:r>
                      <a:endParaRPr lang="en-US" sz="2000" dirty="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16</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19</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19</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smtClean="0">
                          <a:solidFill>
                            <a:srgbClr val="000000"/>
                          </a:solidFill>
                          <a:latin typeface="Calibri"/>
                          <a:ea typeface="Calibri"/>
                          <a:cs typeface="Times New Roman"/>
                        </a:rPr>
                        <a:t>-15</a:t>
                      </a:r>
                      <a:endParaRPr lang="en-US" sz="2000" dirty="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smtClean="0">
                          <a:latin typeface="Times New Roman"/>
                          <a:ea typeface="Calibri"/>
                          <a:cs typeface="Times New Roman"/>
                        </a:rPr>
                        <a:t>19</a:t>
                      </a:r>
                      <a:endParaRPr lang="en-US" sz="2000" dirty="0">
                        <a:latin typeface="Times New Roman"/>
                        <a:ea typeface="Calibri"/>
                        <a:cs typeface="Times New Roman"/>
                      </a:endParaRPr>
                    </a:p>
                  </a:txBody>
                  <a:tcPr marL="68580" marR="68580" marT="0" marB="0" anchor="b"/>
                </a:tc>
              </a:tr>
              <a:tr h="370840">
                <a:tc>
                  <a:txBody>
                    <a:bodyPr/>
                    <a:lstStyle/>
                    <a:p>
                      <a:pPr marL="0" marR="0" algn="ctr">
                        <a:spcBef>
                          <a:spcPts val="0"/>
                        </a:spcBef>
                        <a:spcAft>
                          <a:spcPts val="0"/>
                        </a:spcAft>
                      </a:pPr>
                      <a:r>
                        <a:rPr lang="en-US" sz="2000">
                          <a:solidFill>
                            <a:srgbClr val="000000"/>
                          </a:solidFill>
                          <a:latin typeface="Calibri"/>
                          <a:ea typeface="Times New Roman"/>
                          <a:cs typeface="Times New Roman"/>
                        </a:rPr>
                        <a:t>NF (dB)</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a:solidFill>
                            <a:srgbClr val="000000"/>
                          </a:solidFill>
                          <a:latin typeface="Calibri"/>
                          <a:ea typeface="Times New Roman"/>
                          <a:cs typeface="Times New Roman"/>
                        </a:rPr>
                        <a:t>0.00053</a:t>
                      </a:r>
                      <a:endParaRPr lang="en-US" sz="2000" dirty="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3.5</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4.3</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a:solidFill>
                            <a:srgbClr val="000000"/>
                          </a:solidFill>
                          <a:latin typeface="Calibri"/>
                          <a:ea typeface="Times New Roman"/>
                          <a:cs typeface="Times New Roman"/>
                        </a:rPr>
                        <a:t>4.3</a:t>
                      </a:r>
                      <a:endParaRPr lang="en-US" sz="2000" dirty="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smtClean="0">
                          <a:solidFill>
                            <a:srgbClr val="000000"/>
                          </a:solidFill>
                          <a:latin typeface="Calibri"/>
                          <a:ea typeface="Calibri"/>
                          <a:cs typeface="Times New Roman"/>
                        </a:rPr>
                        <a:t>0.00053</a:t>
                      </a:r>
                      <a:endParaRPr lang="en-US" sz="2000" dirty="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smtClean="0">
                          <a:latin typeface="Times New Roman"/>
                          <a:ea typeface="Calibri"/>
                          <a:cs typeface="Times New Roman"/>
                        </a:rPr>
                        <a:t>4.3</a:t>
                      </a:r>
                      <a:endParaRPr lang="en-US" sz="2000" dirty="0">
                        <a:latin typeface="Times New Roman"/>
                        <a:ea typeface="Calibri"/>
                        <a:cs typeface="Times New Roman"/>
                      </a:endParaRPr>
                    </a:p>
                  </a:txBody>
                  <a:tcPr marL="68580" marR="68580" marT="0" marB="0" anchor="b"/>
                </a:tc>
              </a:tr>
              <a:tr h="370840">
                <a:tc>
                  <a:txBody>
                    <a:bodyPr/>
                    <a:lstStyle/>
                    <a:p>
                      <a:pPr marL="0" marR="0" algn="ctr">
                        <a:spcBef>
                          <a:spcPts val="0"/>
                        </a:spcBef>
                        <a:spcAft>
                          <a:spcPts val="0"/>
                        </a:spcAft>
                      </a:pPr>
                      <a:r>
                        <a:rPr lang="en-US" sz="2000">
                          <a:solidFill>
                            <a:srgbClr val="000000"/>
                          </a:solidFill>
                          <a:latin typeface="Calibri"/>
                          <a:ea typeface="Times New Roman"/>
                          <a:cs typeface="Times New Roman"/>
                        </a:rPr>
                        <a:t>IP3 (dBm)</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Inf</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13</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13</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13</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err="1" smtClean="0">
                          <a:solidFill>
                            <a:srgbClr val="000000"/>
                          </a:solidFill>
                          <a:latin typeface="Calibri"/>
                          <a:ea typeface="Calibri"/>
                          <a:cs typeface="Times New Roman"/>
                        </a:rPr>
                        <a:t>Inf</a:t>
                      </a:r>
                      <a:endParaRPr lang="en-US" sz="2000" dirty="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smtClean="0">
                          <a:latin typeface="Times New Roman"/>
                          <a:ea typeface="Calibri"/>
                          <a:cs typeface="Times New Roman"/>
                        </a:rPr>
                        <a:t>13</a:t>
                      </a:r>
                      <a:endParaRPr lang="en-US" sz="2000" dirty="0">
                        <a:latin typeface="Times New Roman"/>
                        <a:ea typeface="Calibri"/>
                        <a:cs typeface="Times New Roman"/>
                      </a:endParaRPr>
                    </a:p>
                  </a:txBody>
                  <a:tcPr marL="68580" marR="68580" marT="0" marB="0" anchor="b"/>
                </a:tc>
              </a:tr>
              <a:tr h="370840">
                <a:tc>
                  <a:txBody>
                    <a:bodyPr/>
                    <a:lstStyle/>
                    <a:p>
                      <a:pPr marL="0" marR="0" algn="ctr">
                        <a:spcBef>
                          <a:spcPts val="0"/>
                        </a:spcBef>
                        <a:spcAft>
                          <a:spcPts val="0"/>
                        </a:spcAft>
                      </a:pPr>
                      <a:r>
                        <a:rPr lang="en-US" sz="2000" dirty="0">
                          <a:solidFill>
                            <a:srgbClr val="000000"/>
                          </a:solidFill>
                          <a:latin typeface="Calibri"/>
                          <a:ea typeface="Times New Roman"/>
                          <a:cs typeface="Times New Roman"/>
                        </a:rPr>
                        <a:t>P1dB (</a:t>
                      </a:r>
                      <a:r>
                        <a:rPr lang="en-US" sz="2000" dirty="0" err="1">
                          <a:solidFill>
                            <a:srgbClr val="000000"/>
                          </a:solidFill>
                          <a:latin typeface="Calibri"/>
                          <a:ea typeface="Times New Roman"/>
                          <a:cs typeface="Times New Roman"/>
                        </a:rPr>
                        <a:t>dBm</a:t>
                      </a:r>
                      <a:r>
                        <a:rPr lang="en-US" sz="2000" dirty="0">
                          <a:solidFill>
                            <a:srgbClr val="000000"/>
                          </a:solidFill>
                          <a:latin typeface="Calibri"/>
                          <a:ea typeface="Times New Roman"/>
                          <a:cs typeface="Times New Roman"/>
                        </a:rPr>
                        <a:t>)</a:t>
                      </a:r>
                      <a:endParaRPr lang="en-US" sz="2000" dirty="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Inf</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2.9</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22</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22</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err="1" smtClean="0">
                          <a:solidFill>
                            <a:srgbClr val="000000"/>
                          </a:solidFill>
                          <a:latin typeface="Calibri"/>
                          <a:ea typeface="Calibri"/>
                          <a:cs typeface="Times New Roman"/>
                        </a:rPr>
                        <a:t>Inf</a:t>
                      </a:r>
                      <a:endParaRPr lang="en-US" sz="2000" dirty="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smtClean="0">
                          <a:latin typeface="Times New Roman"/>
                          <a:ea typeface="Calibri"/>
                          <a:cs typeface="Times New Roman"/>
                        </a:rPr>
                        <a:t>22</a:t>
                      </a:r>
                      <a:endParaRPr lang="en-US" sz="2000" dirty="0">
                        <a:latin typeface="Times New Roman"/>
                        <a:ea typeface="Calibri"/>
                        <a:cs typeface="Times New Roman"/>
                      </a:endParaRPr>
                    </a:p>
                  </a:txBody>
                  <a:tcPr marL="68580" marR="68580" marT="0" marB="0" anchor="b"/>
                </a:tc>
              </a:tr>
            </a:tbl>
          </a:graphicData>
        </a:graphic>
      </p:graphicFrame>
      <p:sp>
        <p:nvSpPr>
          <p:cNvPr id="3" name="Content Placeholder 2"/>
          <p:cNvSpPr>
            <a:spLocks noGrp="1"/>
          </p:cNvSpPr>
          <p:nvPr>
            <p:ph idx="1"/>
          </p:nvPr>
        </p:nvSpPr>
        <p:spPr/>
        <p:txBody>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145805975"/>
              </p:ext>
            </p:extLst>
          </p:nvPr>
        </p:nvGraphicFramePr>
        <p:xfrm>
          <a:off x="548640" y="1447800"/>
          <a:ext cx="8046720" cy="2438400"/>
        </p:xfrm>
        <a:graphic>
          <a:graphicData uri="http://schemas.openxmlformats.org/presentationml/2006/ole">
            <mc:AlternateContent xmlns:mc="http://schemas.openxmlformats.org/markup-compatibility/2006">
              <mc:Choice xmlns:v="urn:schemas-microsoft-com:vml" Requires="v">
                <p:oleObj spid="_x0000_s1028" name="Visio" r:id="rId4" imgW="3990594" imgH="1211580" progId="Visio.Drawing.11">
                  <p:embed/>
                </p:oleObj>
              </mc:Choice>
              <mc:Fallback>
                <p:oleObj name="Visio" r:id="rId4" imgW="3990594" imgH="121158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 y="1447800"/>
                        <a:ext cx="8046720" cy="2438400"/>
                      </a:xfrm>
                      <a:prstGeom prst="rect">
                        <a:avLst/>
                      </a:prstGeom>
                      <a:noFill/>
                    </p:spPr>
                  </p:pic>
                </p:oleObj>
              </mc:Fallback>
            </mc:AlternateContent>
          </a:graphicData>
        </a:graphic>
      </p:graphicFrame>
    </p:spTree>
    <p:extLst>
      <p:ext uri="{BB962C8B-B14F-4D97-AF65-F5344CB8AC3E}">
        <p14:creationId xmlns:p14="http://schemas.microsoft.com/office/powerpoint/2010/main" val="971389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Noise Analysis</a:t>
            </a:r>
            <a:endParaRPr lang="en-US" dirty="0"/>
          </a:p>
        </p:txBody>
      </p:sp>
      <p:graphicFrame>
        <p:nvGraphicFramePr>
          <p:cNvPr id="4" name="Content Placeholder 3"/>
          <p:cNvGraphicFramePr>
            <a:graphicFrameLocks noGrp="1"/>
          </p:cNvGraphicFramePr>
          <p:nvPr>
            <p:ph idx="1"/>
          </p:nvPr>
        </p:nvGraphicFramePr>
        <p:xfrm>
          <a:off x="457200" y="1981200"/>
          <a:ext cx="8229600" cy="148336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pPr marL="0" marR="0" algn="ctr">
                        <a:spcBef>
                          <a:spcPts val="0"/>
                        </a:spcBef>
                        <a:spcAft>
                          <a:spcPts val="0"/>
                        </a:spcAft>
                      </a:pPr>
                      <a:r>
                        <a:rPr lang="en-US" sz="2000" dirty="0">
                          <a:solidFill>
                            <a:srgbClr val="000000"/>
                          </a:solidFill>
                          <a:latin typeface="Calibri"/>
                          <a:ea typeface="Times New Roman"/>
                          <a:cs typeface="Times New Roman"/>
                        </a:rPr>
                        <a:t> </a:t>
                      </a:r>
                      <a:endParaRPr lang="en-US" sz="2000" dirty="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 </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 </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Stage</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 </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 </a:t>
                      </a:r>
                      <a:endParaRPr lang="en-US" sz="2000">
                        <a:latin typeface="Times New Roman"/>
                        <a:ea typeface="Calibri"/>
                        <a:cs typeface="Times New Roman"/>
                      </a:endParaRPr>
                    </a:p>
                  </a:txBody>
                  <a:tcPr marL="68580" marR="68580" marT="0" marB="0" anchor="b"/>
                </a:tc>
              </a:tr>
              <a:tr h="370840">
                <a:tc>
                  <a:txBody>
                    <a:bodyPr/>
                    <a:lstStyle/>
                    <a:p>
                      <a:pPr marL="0" marR="0" algn="ctr">
                        <a:spcBef>
                          <a:spcPts val="0"/>
                        </a:spcBef>
                        <a:spcAft>
                          <a:spcPts val="0"/>
                        </a:spcAft>
                      </a:pPr>
                      <a:r>
                        <a:rPr lang="en-US" sz="2000" dirty="0">
                          <a:solidFill>
                            <a:srgbClr val="000000"/>
                          </a:solidFill>
                          <a:latin typeface="Calibri"/>
                          <a:ea typeface="Times New Roman"/>
                          <a:cs typeface="Times New Roman"/>
                        </a:rPr>
                        <a:t>Parameter</a:t>
                      </a:r>
                      <a:endParaRPr lang="en-US" sz="2000" dirty="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Filter</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a:solidFill>
                            <a:srgbClr val="000000"/>
                          </a:solidFill>
                          <a:latin typeface="Calibri"/>
                          <a:ea typeface="Times New Roman"/>
                          <a:cs typeface="Times New Roman"/>
                        </a:rPr>
                        <a:t>LNA</a:t>
                      </a:r>
                      <a:endParaRPr lang="en-US" sz="2000" dirty="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GAIN 1</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GAIN 2</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MIXER</a:t>
                      </a:r>
                      <a:endParaRPr lang="en-US" sz="2000">
                        <a:latin typeface="Times New Roman"/>
                        <a:ea typeface="Calibri"/>
                        <a:cs typeface="Times New Roman"/>
                      </a:endParaRPr>
                    </a:p>
                  </a:txBody>
                  <a:tcPr marL="68580" marR="68580" marT="0" marB="0" anchor="b"/>
                </a:tc>
              </a:tr>
              <a:tr h="370840">
                <a:tc>
                  <a:txBody>
                    <a:bodyPr/>
                    <a:lstStyle/>
                    <a:p>
                      <a:pPr marL="0" marR="0" algn="ctr">
                        <a:spcBef>
                          <a:spcPts val="0"/>
                        </a:spcBef>
                        <a:spcAft>
                          <a:spcPts val="0"/>
                        </a:spcAft>
                      </a:pPr>
                      <a:r>
                        <a:rPr lang="en-US" sz="2000">
                          <a:solidFill>
                            <a:srgbClr val="000000"/>
                          </a:solidFill>
                          <a:latin typeface="Calibri"/>
                          <a:ea typeface="Times New Roman"/>
                          <a:cs typeface="Times New Roman"/>
                        </a:rPr>
                        <a:t>Gain (dB)</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smtClean="0">
                          <a:solidFill>
                            <a:srgbClr val="000000"/>
                          </a:solidFill>
                          <a:latin typeface="Calibri"/>
                          <a:ea typeface="Calibri"/>
                          <a:cs typeface="Times New Roman"/>
                        </a:rPr>
                        <a:t>-5</a:t>
                      </a:r>
                      <a:endParaRPr lang="en-US" sz="2000" dirty="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16</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19</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19</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a:solidFill>
                            <a:srgbClr val="000000"/>
                          </a:solidFill>
                          <a:latin typeface="Calibri"/>
                          <a:ea typeface="Times New Roman"/>
                          <a:cs typeface="Times New Roman"/>
                        </a:rPr>
                        <a:t>17</a:t>
                      </a:r>
                      <a:endParaRPr lang="en-US" sz="2000" dirty="0">
                        <a:latin typeface="Times New Roman"/>
                        <a:ea typeface="Calibri"/>
                        <a:cs typeface="Times New Roman"/>
                      </a:endParaRPr>
                    </a:p>
                  </a:txBody>
                  <a:tcPr marL="68580" marR="68580" marT="0" marB="0" anchor="b"/>
                </a:tc>
              </a:tr>
              <a:tr h="370840">
                <a:tc>
                  <a:txBody>
                    <a:bodyPr/>
                    <a:lstStyle/>
                    <a:p>
                      <a:pPr marL="0" marR="0" algn="ctr">
                        <a:spcBef>
                          <a:spcPts val="0"/>
                        </a:spcBef>
                        <a:spcAft>
                          <a:spcPts val="0"/>
                        </a:spcAft>
                      </a:pPr>
                      <a:r>
                        <a:rPr lang="en-US" sz="2000">
                          <a:solidFill>
                            <a:srgbClr val="000000"/>
                          </a:solidFill>
                          <a:latin typeface="Calibri"/>
                          <a:ea typeface="Times New Roman"/>
                          <a:cs typeface="Times New Roman"/>
                        </a:rPr>
                        <a:t>NF (dB)</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0.00053</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3.5</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4.3</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4.3</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a:solidFill>
                            <a:srgbClr val="000000"/>
                          </a:solidFill>
                          <a:latin typeface="Calibri"/>
                          <a:ea typeface="Times New Roman"/>
                          <a:cs typeface="Times New Roman"/>
                        </a:rPr>
                        <a:t>5</a:t>
                      </a:r>
                      <a:endParaRPr lang="en-US" sz="2000" dirty="0">
                        <a:latin typeface="Times New Roman"/>
                        <a:ea typeface="Calibri"/>
                        <a:cs typeface="Times New Roman"/>
                      </a:endParaRPr>
                    </a:p>
                  </a:txBody>
                  <a:tcPr marL="68580" marR="68580" marT="0" marB="0" anchor="b"/>
                </a:tc>
              </a:tr>
            </a:tbl>
          </a:graphicData>
        </a:graphic>
      </p:graphicFrame>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19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3400" y="3657600"/>
            <a:ext cx="2971800" cy="1077028"/>
          </a:xfrm>
          <a:prstGeom prst="rect">
            <a:avLst/>
          </a:prstGeom>
          <a:noFill/>
        </p:spPr>
      </p:pic>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195"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667000" y="4953000"/>
            <a:ext cx="4354286" cy="457200"/>
          </a:xfrm>
          <a:prstGeom prst="rect">
            <a:avLst/>
          </a:prstGeom>
          <a:noFill/>
        </p:spPr>
      </p:pic>
      <p:sp>
        <p:nvSpPr>
          <p:cNvPr id="819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197"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33400" y="5628290"/>
            <a:ext cx="7924800" cy="444975"/>
          </a:xfrm>
          <a:prstGeom prst="rect">
            <a:avLst/>
          </a:prstGeom>
          <a:noFill/>
        </p:spPr>
      </p:pic>
      <p:sp>
        <p:nvSpPr>
          <p:cNvPr id="8199" name="Rectangle 7"/>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201"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200" name="Picture 8"/>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105400" y="3962401"/>
            <a:ext cx="2971800" cy="415178"/>
          </a:xfrm>
          <a:prstGeom prst="rect">
            <a:avLst/>
          </a:prstGeom>
          <a:noFill/>
        </p:spPr>
      </p:pic>
      <p:sp>
        <p:nvSpPr>
          <p:cNvPr id="8202" name="Rectangle 10"/>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114550" algn="l"/>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Range</a:t>
            </a:r>
            <a:endParaRPr lang="en-US" dirty="0"/>
          </a:p>
        </p:txBody>
      </p:sp>
      <p:graphicFrame>
        <p:nvGraphicFramePr>
          <p:cNvPr id="4" name="Content Placeholder 3"/>
          <p:cNvGraphicFramePr>
            <a:graphicFrameLocks noGrp="1"/>
          </p:cNvGraphicFramePr>
          <p:nvPr>
            <p:ph idx="1"/>
          </p:nvPr>
        </p:nvGraphicFramePr>
        <p:xfrm>
          <a:off x="457200" y="2057400"/>
          <a:ext cx="8229600" cy="185420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pPr marL="0" marR="0" algn="ctr">
                        <a:spcBef>
                          <a:spcPts val="0"/>
                        </a:spcBef>
                        <a:spcAft>
                          <a:spcPts val="0"/>
                        </a:spcAft>
                      </a:pPr>
                      <a:r>
                        <a:rPr lang="en-US" sz="2000" dirty="0">
                          <a:solidFill>
                            <a:srgbClr val="000000"/>
                          </a:solidFill>
                          <a:latin typeface="Calibri"/>
                          <a:ea typeface="Times New Roman"/>
                          <a:cs typeface="Times New Roman"/>
                        </a:rPr>
                        <a:t> </a:t>
                      </a:r>
                      <a:endParaRPr lang="en-US" sz="2000" dirty="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a:solidFill>
                            <a:srgbClr val="000000"/>
                          </a:solidFill>
                          <a:latin typeface="Calibri"/>
                          <a:ea typeface="Times New Roman"/>
                          <a:cs typeface="Times New Roman"/>
                        </a:rPr>
                        <a:t> </a:t>
                      </a:r>
                      <a:endParaRPr lang="en-US" sz="2000" dirty="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 </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Stage</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 </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 </a:t>
                      </a:r>
                      <a:endParaRPr lang="en-US" sz="2000">
                        <a:latin typeface="Times New Roman"/>
                        <a:ea typeface="Calibri"/>
                        <a:cs typeface="Times New Roman"/>
                      </a:endParaRPr>
                    </a:p>
                  </a:txBody>
                  <a:tcPr marL="68580" marR="68580" marT="0" marB="0" anchor="b"/>
                </a:tc>
              </a:tr>
              <a:tr h="370840">
                <a:tc>
                  <a:txBody>
                    <a:bodyPr/>
                    <a:lstStyle/>
                    <a:p>
                      <a:pPr marL="0" marR="0" algn="ctr">
                        <a:spcBef>
                          <a:spcPts val="0"/>
                        </a:spcBef>
                        <a:spcAft>
                          <a:spcPts val="0"/>
                        </a:spcAft>
                      </a:pPr>
                      <a:r>
                        <a:rPr lang="en-US" sz="2000">
                          <a:solidFill>
                            <a:srgbClr val="000000"/>
                          </a:solidFill>
                          <a:latin typeface="Calibri"/>
                          <a:ea typeface="Times New Roman"/>
                          <a:cs typeface="Times New Roman"/>
                        </a:rPr>
                        <a:t>Parameter</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Filter</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LNA</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GAIN 1</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GAIN 2</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a:solidFill>
                            <a:srgbClr val="000000"/>
                          </a:solidFill>
                          <a:latin typeface="Calibri"/>
                          <a:ea typeface="Times New Roman"/>
                          <a:cs typeface="Times New Roman"/>
                        </a:rPr>
                        <a:t>MIXER</a:t>
                      </a:r>
                      <a:endParaRPr lang="en-US" sz="2000" dirty="0">
                        <a:latin typeface="Times New Roman"/>
                        <a:ea typeface="Calibri"/>
                        <a:cs typeface="Times New Roman"/>
                      </a:endParaRPr>
                    </a:p>
                  </a:txBody>
                  <a:tcPr marL="68580" marR="68580" marT="0" marB="0" anchor="b"/>
                </a:tc>
              </a:tr>
              <a:tr h="370840">
                <a:tc>
                  <a:txBody>
                    <a:bodyPr/>
                    <a:lstStyle/>
                    <a:p>
                      <a:pPr marL="0" marR="0" algn="ctr">
                        <a:spcBef>
                          <a:spcPts val="0"/>
                        </a:spcBef>
                        <a:spcAft>
                          <a:spcPts val="0"/>
                        </a:spcAft>
                      </a:pPr>
                      <a:r>
                        <a:rPr lang="en-US" sz="2000">
                          <a:solidFill>
                            <a:srgbClr val="000000"/>
                          </a:solidFill>
                          <a:latin typeface="Calibri"/>
                          <a:ea typeface="Times New Roman"/>
                          <a:cs typeface="Times New Roman"/>
                        </a:rPr>
                        <a:t>Gain (dB)</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smtClean="0">
                          <a:solidFill>
                            <a:srgbClr val="000000"/>
                          </a:solidFill>
                          <a:latin typeface="Calibri"/>
                          <a:ea typeface="Calibri"/>
                          <a:cs typeface="Times New Roman"/>
                        </a:rPr>
                        <a:t>-5</a:t>
                      </a:r>
                      <a:endParaRPr lang="en-US" sz="2000" dirty="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16</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19</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19</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a:solidFill>
                            <a:srgbClr val="000000"/>
                          </a:solidFill>
                          <a:latin typeface="Calibri"/>
                          <a:ea typeface="Times New Roman"/>
                          <a:cs typeface="Times New Roman"/>
                        </a:rPr>
                        <a:t>17</a:t>
                      </a:r>
                      <a:endParaRPr lang="en-US" sz="2000" dirty="0">
                        <a:latin typeface="Times New Roman"/>
                        <a:ea typeface="Calibri"/>
                        <a:cs typeface="Times New Roman"/>
                      </a:endParaRPr>
                    </a:p>
                  </a:txBody>
                  <a:tcPr marL="68580" marR="68580" marT="0" marB="0" anchor="b"/>
                </a:tc>
              </a:tr>
              <a:tr h="370840">
                <a:tc>
                  <a:txBody>
                    <a:bodyPr/>
                    <a:lstStyle/>
                    <a:p>
                      <a:pPr marL="0" marR="0" algn="ctr">
                        <a:spcBef>
                          <a:spcPts val="0"/>
                        </a:spcBef>
                        <a:spcAft>
                          <a:spcPts val="0"/>
                        </a:spcAft>
                      </a:pPr>
                      <a:r>
                        <a:rPr lang="en-US" sz="2000" dirty="0">
                          <a:solidFill>
                            <a:srgbClr val="000000"/>
                          </a:solidFill>
                          <a:latin typeface="Calibri"/>
                          <a:ea typeface="Times New Roman"/>
                          <a:cs typeface="Times New Roman"/>
                        </a:rPr>
                        <a:t>IP3 (</a:t>
                      </a:r>
                      <a:r>
                        <a:rPr lang="en-US" sz="2000" dirty="0" err="1">
                          <a:solidFill>
                            <a:srgbClr val="000000"/>
                          </a:solidFill>
                          <a:latin typeface="Calibri"/>
                          <a:ea typeface="Times New Roman"/>
                          <a:cs typeface="Times New Roman"/>
                        </a:rPr>
                        <a:t>dBm</a:t>
                      </a:r>
                      <a:r>
                        <a:rPr lang="en-US" sz="2000" dirty="0">
                          <a:solidFill>
                            <a:srgbClr val="000000"/>
                          </a:solidFill>
                          <a:latin typeface="Calibri"/>
                          <a:ea typeface="Times New Roman"/>
                          <a:cs typeface="Times New Roman"/>
                        </a:rPr>
                        <a:t>)</a:t>
                      </a:r>
                      <a:endParaRPr lang="en-US" sz="2000" dirty="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Inf</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13</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13</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a:solidFill>
                            <a:srgbClr val="000000"/>
                          </a:solidFill>
                          <a:latin typeface="Calibri"/>
                          <a:ea typeface="Times New Roman"/>
                          <a:cs typeface="Times New Roman"/>
                        </a:rPr>
                        <a:t>13</a:t>
                      </a:r>
                      <a:endParaRPr lang="en-US" sz="2000" dirty="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-13</a:t>
                      </a:r>
                      <a:endParaRPr lang="en-US" sz="2000">
                        <a:latin typeface="Times New Roman"/>
                        <a:ea typeface="Calibri"/>
                        <a:cs typeface="Times New Roman"/>
                      </a:endParaRPr>
                    </a:p>
                  </a:txBody>
                  <a:tcPr marL="68580" marR="68580" marT="0" marB="0" anchor="b"/>
                </a:tc>
              </a:tr>
              <a:tr h="370840">
                <a:tc>
                  <a:txBody>
                    <a:bodyPr/>
                    <a:lstStyle/>
                    <a:p>
                      <a:pPr marL="0" marR="0" algn="ctr">
                        <a:spcBef>
                          <a:spcPts val="0"/>
                        </a:spcBef>
                        <a:spcAft>
                          <a:spcPts val="0"/>
                        </a:spcAft>
                      </a:pPr>
                      <a:r>
                        <a:rPr lang="en-US" sz="2000">
                          <a:solidFill>
                            <a:srgbClr val="000000"/>
                          </a:solidFill>
                          <a:latin typeface="Calibri"/>
                          <a:ea typeface="Times New Roman"/>
                          <a:cs typeface="Times New Roman"/>
                        </a:rPr>
                        <a:t>P1dB (dBm)</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Inf</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2.9</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22</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a:solidFill>
                            <a:srgbClr val="000000"/>
                          </a:solidFill>
                          <a:latin typeface="Calibri"/>
                          <a:ea typeface="Times New Roman"/>
                          <a:cs typeface="Times New Roman"/>
                        </a:rPr>
                        <a:t>22</a:t>
                      </a:r>
                      <a:endParaRPr lang="en-US" sz="2000">
                        <a:latin typeface="Times New Roman"/>
                        <a:ea typeface="Calibri"/>
                        <a:cs typeface="Times New Roman"/>
                      </a:endParaRPr>
                    </a:p>
                  </a:txBody>
                  <a:tcPr marL="68580" marR="68580" marT="0" marB="0" anchor="b"/>
                </a:tc>
                <a:tc>
                  <a:txBody>
                    <a:bodyPr/>
                    <a:lstStyle/>
                    <a:p>
                      <a:pPr marL="0" marR="0" algn="ctr">
                        <a:spcBef>
                          <a:spcPts val="0"/>
                        </a:spcBef>
                        <a:spcAft>
                          <a:spcPts val="0"/>
                        </a:spcAft>
                      </a:pPr>
                      <a:r>
                        <a:rPr lang="en-US" sz="2000" dirty="0">
                          <a:solidFill>
                            <a:srgbClr val="000000"/>
                          </a:solidFill>
                          <a:latin typeface="Calibri"/>
                          <a:ea typeface="Times New Roman"/>
                          <a:cs typeface="Times New Roman"/>
                        </a:rPr>
                        <a:t>NA</a:t>
                      </a:r>
                      <a:endParaRPr lang="en-US" sz="2000" dirty="0">
                        <a:latin typeface="Times New Roman"/>
                        <a:ea typeface="Calibri"/>
                        <a:cs typeface="Times New Roman"/>
                      </a:endParaRPr>
                    </a:p>
                  </a:txBody>
                  <a:tcPr marL="68580" marR="68580" marT="0" marB="0" anchor="b"/>
                </a:tc>
              </a:tr>
            </a:tbl>
          </a:graphicData>
        </a:graphic>
      </p:graphicFrame>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00200" y="5791200"/>
            <a:ext cx="6359611" cy="609600"/>
          </a:xfrm>
          <a:prstGeom prst="rect">
            <a:avLst/>
          </a:prstGeom>
          <a:noFill/>
        </p:spPr>
      </p:pic>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1"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371600" y="4800600"/>
            <a:ext cx="6534856" cy="838200"/>
          </a:xfrm>
          <a:prstGeom prst="rect">
            <a:avLst/>
          </a:prstGeom>
          <a:noFill/>
        </p:spPr>
      </p:pic>
      <p:sp>
        <p:nvSpPr>
          <p:cNvPr id="205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2053"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828800" y="4038600"/>
            <a:ext cx="5901267" cy="659769"/>
          </a:xfrm>
          <a:prstGeom prst="rect">
            <a:avLst/>
          </a:prstGeom>
          <a:noFill/>
        </p:spPr>
      </p:pic>
      <p:sp>
        <p:nvSpPr>
          <p:cNvPr id="2055" name="Rectangle 7"/>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1571</TotalTime>
  <Words>1790</Words>
  <Application>Microsoft Office PowerPoint</Application>
  <PresentationFormat>On-screen Show (4:3)</PresentationFormat>
  <Paragraphs>378</Paragraphs>
  <Slides>32</Slides>
  <Notes>30</Notes>
  <HiddenSlides>0</HiddenSlides>
  <MMClips>1</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Executive</vt:lpstr>
      <vt:lpstr>Microsoft Visio Drawing</vt:lpstr>
      <vt:lpstr>SDR Radio Astronomy Receiver</vt:lpstr>
      <vt:lpstr>What are SDRs?</vt:lpstr>
      <vt:lpstr>Purpose</vt:lpstr>
      <vt:lpstr>Requirements</vt:lpstr>
      <vt:lpstr>System Overview</vt:lpstr>
      <vt:lpstr>Receiver Block Diagram</vt:lpstr>
      <vt:lpstr>RF Front End</vt:lpstr>
      <vt:lpstr>Noise Analysis</vt:lpstr>
      <vt:lpstr>Dynamic Range</vt:lpstr>
      <vt:lpstr>Component Selection</vt:lpstr>
      <vt:lpstr>Pre-Filtering</vt:lpstr>
      <vt:lpstr>Anti-Aliasing Filtering</vt:lpstr>
      <vt:lpstr>RF FRONT END RESULTS</vt:lpstr>
      <vt:lpstr>Analog to Digital Conversion</vt:lpstr>
      <vt:lpstr>Analog to Digital Conversion</vt:lpstr>
      <vt:lpstr>Analog to Digital Conversion</vt:lpstr>
      <vt:lpstr>Analog to Digital Conversion</vt:lpstr>
      <vt:lpstr>Analog to Digital Conversion</vt:lpstr>
      <vt:lpstr>FPGA</vt:lpstr>
      <vt:lpstr>Data to the PC</vt:lpstr>
      <vt:lpstr>USB</vt:lpstr>
      <vt:lpstr>USB Speed</vt:lpstr>
      <vt:lpstr>PowerPoint Presentation</vt:lpstr>
      <vt:lpstr>PC</vt:lpstr>
      <vt:lpstr>PC</vt:lpstr>
      <vt:lpstr>Software Requirements</vt:lpstr>
      <vt:lpstr>User Application</vt:lpstr>
      <vt:lpstr>GNU Radio</vt:lpstr>
      <vt:lpstr>PowerPoint Presentation</vt:lpstr>
      <vt:lpstr>PowerPoint Presentation</vt:lpstr>
      <vt:lpstr>Budget</vt:lpstr>
      <vt:lpstr>Timeline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SDR Radio Astronomy Receiver</dc:title>
  <dc:creator>phil</dc:creator>
  <cp:lastModifiedBy>phil</cp:lastModifiedBy>
  <cp:revision>145</cp:revision>
  <dcterms:created xsi:type="dcterms:W3CDTF">2011-04-08T01:35:47Z</dcterms:created>
  <dcterms:modified xsi:type="dcterms:W3CDTF">2011-05-26T17:47:34Z</dcterms:modified>
</cp:coreProperties>
</file>