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60" r:id="rId4"/>
    <p:sldId id="266" r:id="rId5"/>
    <p:sldId id="258" r:id="rId6"/>
    <p:sldId id="262" r:id="rId7"/>
    <p:sldId id="257" r:id="rId8"/>
    <p:sldId id="264" r:id="rId9"/>
    <p:sldId id="263" r:id="rId10"/>
    <p:sldId id="265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6"/>
  </p:normalViewPr>
  <p:slideViewPr>
    <p:cSldViewPr snapToGrid="0" snapToObjects="1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66E8A-78EB-D94C-8334-B50B9C3623E2}" type="datetimeFigureOut">
              <a:rPr lang="en-US" smtClean="0"/>
              <a:t>4/28/22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FF7D4B-36C8-DC44-8AC8-B54F392B6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15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F7D4B-36C8-DC44-8AC8-B54F392B6A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37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C4D94-6A26-C3A1-9A64-83D351ED0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055166-E57D-DDD8-690E-3627817D49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359F1-66E7-1E97-8361-99999476D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1311-F8BD-4F43-90BD-347F06328658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BA86A-FC28-0662-B9DF-17935AAD5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0C847-5D07-76FC-771C-E24C1A567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0699F-AFEE-BD4A-BD46-DC19D61DB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93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4BD3D-5898-1407-7131-18C8E491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09A3D5-1D79-2EFA-2D2B-7038EA1DF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47DD6-7FF0-B1D8-B091-0E82E3D42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1311-F8BD-4F43-90BD-347F06328658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825E2-BC6E-0081-69C3-8B9A696D4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47DE0-5969-21B9-49C9-5E205D0A6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0699F-AFEE-BD4A-BD46-DC19D61DB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20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BE910B-0455-77FB-E251-AB864E9946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64F719-E6AB-4716-F73C-6A0973B53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C337B-4C23-4DD6-B76E-25CF981C6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1311-F8BD-4F43-90BD-347F06328658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231E3-31CD-F064-E7BE-8B85CDF66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2AF90-B810-F91D-82A1-DE202033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0699F-AFEE-BD4A-BD46-DC19D61DB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6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7C149-291E-828C-4C0D-225B3019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9775D-0D4A-63EA-6223-C634F83B1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11321-3846-E0F1-23AB-5CF20B40F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1311-F8BD-4F43-90BD-347F06328658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A1066-4D37-7A11-986A-ABA741C2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96349-B8B2-A2E0-EB99-3E7A2AEC1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0699F-AFEE-BD4A-BD46-DC19D61DB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92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64448-3484-176D-BA0B-C838FFDE7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F6A35-10C6-8707-8697-A395CC545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A49A8-9A93-151D-1B30-51C75A1D9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1311-F8BD-4F43-90BD-347F06328658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0EAED-9B14-A366-D5BA-EA059F920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03B65-4764-2611-DDCA-1E6FB0159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0699F-AFEE-BD4A-BD46-DC19D61DB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27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E33F6-31F4-EB39-E0F0-70691C0F0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4E34E-C90C-CA46-3BA7-BB7B87516D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9F659-2ECA-95FF-866A-5CF07F91A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787D6-56C5-7180-5069-15F04ABEC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1311-F8BD-4F43-90BD-347F06328658}" type="datetimeFigureOut">
              <a:rPr lang="en-US" smtClean="0"/>
              <a:t>4/28/22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9E93A-479C-B029-D0CD-055756F03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D8794-08D5-41BF-7851-16F286CC4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0699F-AFEE-BD4A-BD46-DC19D61DB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0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0EA43-5748-8E59-2A54-F4A727906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5E2B2-55DA-38C9-975F-34A8FD0C8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6E814-8342-FA1E-09E6-35BE98D47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961413-05CA-75FA-9A6B-FAA5026CD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9ABE88-72E1-9D45-ACFF-FCFB681E34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3AD880-828D-C703-8D2F-F7CBBB7B1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1311-F8BD-4F43-90BD-347F06328658}" type="datetimeFigureOut">
              <a:rPr lang="en-US" smtClean="0"/>
              <a:t>4/28/22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B9ADB4-D8CD-BDBE-6CCD-BB611CED1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6450F3-B4CC-747B-1E17-61FAC301F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0699F-AFEE-BD4A-BD46-DC19D61DB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56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09B2D-E25F-FF98-4229-EA7458CBF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58FB28-8C63-ECE2-E37D-DE24F235B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1311-F8BD-4F43-90BD-347F06328658}" type="datetimeFigureOut">
              <a:rPr lang="en-US" smtClean="0"/>
              <a:t>4/28/22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DF9FE-0312-BCA5-4D51-0D47FA813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DCA1DA-C1AD-C5B1-0D67-CB56936E3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0699F-AFEE-BD4A-BD46-DC19D61DB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96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E6A2FA-17D1-8797-6FC2-95445BB4E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1311-F8BD-4F43-90BD-347F06328658}" type="datetimeFigureOut">
              <a:rPr lang="en-US" smtClean="0"/>
              <a:t>4/28/22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01C39A-666D-A0F7-7018-5C196930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6C8CF-70CB-5883-C730-804A6E9B4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0699F-AFEE-BD4A-BD46-DC19D61DB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F476F-853A-9042-20E3-ED23CEF6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99949-2A38-E6D9-1576-1895A5C47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ACCF38-B7E3-3A45-33B3-CF557B7D2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E7666E-0C17-04BB-DD98-BE3E4A6AB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1311-F8BD-4F43-90BD-347F06328658}" type="datetimeFigureOut">
              <a:rPr lang="en-US" smtClean="0"/>
              <a:t>4/28/22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2E6A7-CDEB-919F-0E73-1DF74D626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18F64-C905-1F5C-DCD3-DD944C800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0699F-AFEE-BD4A-BD46-DC19D61DB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03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4CA5D-06FD-B59C-89BB-59C5389BD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85931F-008C-81A3-6A98-828DDCD0C0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07C42-1EFF-7B78-8CF1-2BD760CE5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DD61A9-2567-D279-DAF9-A4641430B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1311-F8BD-4F43-90BD-347F06328658}" type="datetimeFigureOut">
              <a:rPr lang="en-US" smtClean="0"/>
              <a:t>4/28/22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8DAA3-DC2D-0465-FAB3-2D0A6686D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C7491-6A41-7346-4CC1-85CFCF101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0699F-AFEE-BD4A-BD46-DC19D61DB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79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CAC742-FE72-3022-594A-3BA2E0F74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37159-3AB2-1207-8724-9F9DB7FCD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B12D7-6C56-A055-5201-918E7F42B5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01311-F8BD-4F43-90BD-347F06328658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FFFD1-77FC-C9DF-D4B1-337A81498B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BA4C7-D2A1-8B3D-35D0-D1C983A158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0699F-AFEE-BD4A-BD46-DC19D61DB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45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7" Type="http://schemas.openxmlformats.org/officeDocument/2006/relationships/image" Target="../media/image6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mp4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F88D0-2556-158D-1079-1F8C276736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COVID-19 wastewater monitoring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0ECB0-1A6E-D194-07F3-3F2C5EECE9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338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49173-A770-E5A2-4628-7A60A5BE2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SARS-CoV-2 virus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AB9F6-8034-DC7B-F32B-395FE0EA6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5722" y="1859480"/>
            <a:ext cx="4158165" cy="2429877"/>
          </a:xfrm>
        </p:spPr>
        <p:txBody>
          <a:bodyPr>
            <a:normAutofit/>
          </a:bodyPr>
          <a:lstStyle/>
          <a:p>
            <a:r>
              <a:rPr lang="en-US" sz="2000" dirty="0"/>
              <a:t>Alpha first detected in July 2021</a:t>
            </a:r>
          </a:p>
          <a:p>
            <a:r>
              <a:rPr lang="en-US" sz="2000" dirty="0"/>
              <a:t>Then Beta, Delta, Epsilon</a:t>
            </a:r>
          </a:p>
          <a:p>
            <a:r>
              <a:rPr lang="en-US" sz="2000" dirty="0"/>
              <a:t>Gamma was rarely detected</a:t>
            </a:r>
          </a:p>
          <a:p>
            <a:r>
              <a:rPr lang="en-US" sz="2000" dirty="0"/>
              <a:t>Omicron overtakes as a predominant type throughout Ohio since Dec 2021</a:t>
            </a:r>
          </a:p>
        </p:txBody>
      </p:sp>
      <p:pic>
        <p:nvPicPr>
          <p:cNvPr id="4" name="types" descr="types">
            <a:hlinkClick r:id="" action="ppaction://media"/>
            <a:extLst>
              <a:ext uri="{FF2B5EF4-FFF2-40B4-BE49-F238E27FC236}">
                <a16:creationId xmlns:a16="http://schemas.microsoft.com/office/drawing/2014/main" id="{D65EE49B-0FE3-50EF-E524-0362E680F91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5698" y="1692104"/>
            <a:ext cx="7820024" cy="487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0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3249D-C3C1-A133-DD8B-BB727104B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machine learning: </a:t>
            </a:r>
            <a:r>
              <a:rPr lang="en-US" b="1" dirty="0"/>
              <a:t>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32D9F-FEEB-9356-68AD-5A33308A8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9834"/>
            <a:ext cx="6262687" cy="4351338"/>
          </a:xfrm>
        </p:spPr>
        <p:txBody>
          <a:bodyPr>
            <a:normAutofit/>
          </a:bodyPr>
          <a:lstStyle/>
          <a:p>
            <a:r>
              <a:rPr lang="en-US" sz="2200" b="1" dirty="0"/>
              <a:t>Clustering</a:t>
            </a:r>
            <a:r>
              <a:rPr lang="en-US" sz="2200" dirty="0"/>
              <a:t>: grouping samples based on their similarity across prisons and time</a:t>
            </a:r>
          </a:p>
          <a:p>
            <a:r>
              <a:rPr lang="en-US" sz="2200" b="1" dirty="0"/>
              <a:t>K-Means</a:t>
            </a:r>
            <a:r>
              <a:rPr lang="en-US" sz="2200" dirty="0"/>
              <a:t> partitions n=2038 observations into k clusters, where each observation belongs to the cluster with the nearest mean based on L2 norm distance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Elbow method to select number of clusters</a:t>
            </a:r>
          </a:p>
        </p:txBody>
      </p:sp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82399532-B76E-2C2E-C631-AD9CD1A4B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0887" y="3965503"/>
            <a:ext cx="4786313" cy="2598018"/>
          </a:xfrm>
          <a:prstGeom prst="rect">
            <a:avLst/>
          </a:prstGeom>
        </p:spPr>
      </p:pic>
      <p:pic>
        <p:nvPicPr>
          <p:cNvPr id="2050" name="Picture 2" descr="CS221">
            <a:extLst>
              <a:ext uri="{FF2B5EF4-FFF2-40B4-BE49-F238E27FC236}">
                <a16:creationId xmlns:a16="http://schemas.microsoft.com/office/drawing/2014/main" id="{207D77FA-9AE2-05F2-BC13-FFD635ABEA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49"/>
          <a:stretch/>
        </p:blipFill>
        <p:spPr bwMode="auto">
          <a:xfrm>
            <a:off x="7100887" y="1818263"/>
            <a:ext cx="4480396" cy="2076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077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71ECE-8468-4BA3-A045-C3F49CAA7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For dimensionality reduction and visualization of clusters, we utilized PCA</a:t>
            </a:r>
          </a:p>
          <a:p>
            <a:r>
              <a:rPr lang="en-US" sz="2400" dirty="0"/>
              <a:t>The first 2 Principal Component explain 54% of the variance of scaled data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770B16-2954-7708-E81F-C164EBAE0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48999" cy="1355391"/>
          </a:xfrm>
        </p:spPr>
        <p:txBody>
          <a:bodyPr/>
          <a:lstStyle/>
          <a:p>
            <a:r>
              <a:rPr lang="en-US" dirty="0"/>
              <a:t>Unsupervised machine learning: </a:t>
            </a:r>
            <a:r>
              <a:rPr lang="en-US" b="1" dirty="0"/>
              <a:t>K-means + PCA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F853E7FB-0EA2-6A7C-DDEE-F5AE39C2B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508" y="2928936"/>
            <a:ext cx="5763880" cy="370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1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53E87B-1BF6-4D0B-CC92-40A6A1F1C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Exploratory data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858346-A3FE-6D5D-CC9F-9F2A8ED4AD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23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DD277-6BED-C768-F076-5689D3093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74"/>
            <a:ext cx="10515600" cy="1325563"/>
          </a:xfrm>
        </p:spPr>
        <p:txBody>
          <a:bodyPr/>
          <a:lstStyle/>
          <a:p>
            <a:r>
              <a:rPr lang="en-US" dirty="0"/>
              <a:t>Missing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844497-2BCB-96D5-4172-04D919916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4137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Virus types and Daily Recovered information is missing prior to 07/2021</a:t>
            </a:r>
          </a:p>
          <a:p>
            <a:r>
              <a:rPr lang="en-US" sz="2000" dirty="0"/>
              <a:t>16 out of 45 prison sites had most of the information missing and were removed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A5A33FDD-FB34-7A7F-5C4F-E93CA09B4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538" y="2442826"/>
            <a:ext cx="7548562" cy="411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421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AFAFD-D8CB-AC93-AB70-2F44F774E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Maddie’s plots?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0813A-51D4-49C8-CF1D-9BEDF46E7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35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2779B-BD43-34F2-9F84-85956DF41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Dynamics of SARS-CoV-2 pandemic across Ohio prisons through years</a:t>
            </a:r>
            <a:endParaRPr lang="en-US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5835C-F77F-A3E1-AB39-C0B00BE27C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Polina</a:t>
            </a:r>
          </a:p>
        </p:txBody>
      </p:sp>
    </p:spTree>
    <p:extLst>
      <p:ext uri="{BB962C8B-B14F-4D97-AF65-F5344CB8AC3E}">
        <p14:creationId xmlns:p14="http://schemas.microsoft.com/office/powerpoint/2010/main" val="3861136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A13F2-686A-69A5-C2C0-7581922FC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cases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E73D2AB-CCE5-8CBE-9F89-257C658F7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965024"/>
            <a:ext cx="6834187" cy="2560270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4F85A8A1-ADD5-C5CF-FE3C-E57634231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96212"/>
            <a:ext cx="6834187" cy="25602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9520D5-D556-DD06-A3AA-F83A9AC937F5}"/>
              </a:ext>
            </a:extLst>
          </p:cNvPr>
          <p:cNvSpPr txBox="1"/>
          <p:nvPr/>
        </p:nvSpPr>
        <p:spPr>
          <a:xfrm>
            <a:off x="7864642" y="1537004"/>
            <a:ext cx="40225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Spike in winters correspond to the Ohio and country-wide COVID-19 dynamics 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[Source: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coronavirus.ohio.gov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BC66DF-9EA0-52F0-2C7B-912D391B7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1338" y="3019805"/>
            <a:ext cx="3725862" cy="94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972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os-staff" descr="pos-staff">
            <a:hlinkClick r:id="" action="ppaction://media"/>
            <a:extLst>
              <a:ext uri="{FF2B5EF4-FFF2-40B4-BE49-F238E27FC236}">
                <a16:creationId xmlns:a16="http://schemas.microsoft.com/office/drawing/2014/main" id="{9CF5C59B-432B-AFEB-8BE4-B92ABB36E91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0" y="416662"/>
            <a:ext cx="7908601" cy="42973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8C122D-2654-79B2-A734-492D44741601}"/>
              </a:ext>
            </a:extLst>
          </p:cNvPr>
          <p:cNvSpPr txBox="1"/>
          <p:nvPr/>
        </p:nvSpPr>
        <p:spPr>
          <a:xfrm>
            <a:off x="6486938" y="863328"/>
            <a:ext cx="494306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Largest weekly cases for </a:t>
            </a:r>
            <a:r>
              <a:rPr lang="en-US" u="sng" dirty="0"/>
              <a:t>staff</a:t>
            </a:r>
            <a:r>
              <a:rPr lang="en-US" dirty="0"/>
              <a:t> were in SOCF, LORCI, TOCI, MANCI, NEOCC, GCI, all located nearby large metropolitan areas in Ohio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Unlike </a:t>
            </a:r>
            <a:r>
              <a:rPr lang="en-US" u="sng" dirty="0"/>
              <a:t>inmates</a:t>
            </a:r>
            <a:r>
              <a:rPr lang="en-US" dirty="0"/>
              <a:t> – largest outbreaks were in  rural CRC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pos-inmates-2" descr="pos-inmates-2">
            <a:hlinkClick r:id="" action="ppaction://media"/>
            <a:extLst>
              <a:ext uri="{FF2B5EF4-FFF2-40B4-BE49-F238E27FC236}">
                <a16:creationId xmlns:a16="http://schemas.microsoft.com/office/drawing/2014/main" id="{A9DC5FDD-131C-73DA-25DF-A7130B85F76B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548430" y="2565346"/>
            <a:ext cx="6820079" cy="429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3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4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440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3984BEC-FD43-0AEC-52F7-4AD45615A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Death cases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5F99789-DC5B-DD70-E15F-F470C120B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2574" y="2006599"/>
            <a:ext cx="4235116" cy="1434933"/>
          </a:xfrm>
        </p:spPr>
        <p:txBody>
          <a:bodyPr>
            <a:normAutofit/>
          </a:bodyPr>
          <a:lstStyle/>
          <a:p>
            <a:r>
              <a:rPr lang="en-US" sz="2000" dirty="0"/>
              <a:t>Cumulative variable</a:t>
            </a:r>
          </a:p>
          <a:p>
            <a:r>
              <a:rPr lang="en-US" sz="2000" dirty="0"/>
              <a:t>Staff deaths are much less frequent and range between 0, 1 and 2 on a given week of observation</a:t>
            </a:r>
          </a:p>
        </p:txBody>
      </p:sp>
      <p:pic>
        <p:nvPicPr>
          <p:cNvPr id="11" name="Picture 10" descr="Map&#10;&#10;Description automatically generated">
            <a:extLst>
              <a:ext uri="{FF2B5EF4-FFF2-40B4-BE49-F238E27FC236}">
                <a16:creationId xmlns:a16="http://schemas.microsoft.com/office/drawing/2014/main" id="{190D41A3-8664-E90D-8936-F7537C234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1690688"/>
            <a:ext cx="7105591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976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33711-179C-E8BB-445D-BA3D869EF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Recovered cases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8D2631B4-0900-03D4-E6DF-3A073E4536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073217"/>
            <a:ext cx="6516688" cy="2419658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A56377AE-5C53-45AF-5BBB-F4BB2F345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96717"/>
            <a:ext cx="6516688" cy="24607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808D1A-B6F9-6EE2-212E-9CD6D94B9B6D}"/>
              </a:ext>
            </a:extLst>
          </p:cNvPr>
          <p:cNvSpPr txBox="1"/>
          <p:nvPr/>
        </p:nvSpPr>
        <p:spPr>
          <a:xfrm>
            <a:off x="7520030" y="1690688"/>
            <a:ext cx="4334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Different dynamics due to inmate movement and other factors</a:t>
            </a:r>
          </a:p>
        </p:txBody>
      </p:sp>
    </p:spTree>
    <p:extLst>
      <p:ext uri="{BB962C8B-B14F-4D97-AF65-F5344CB8AC3E}">
        <p14:creationId xmlns:p14="http://schemas.microsoft.com/office/powerpoint/2010/main" val="2737227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253</Words>
  <Application>Microsoft Macintosh PowerPoint</Application>
  <PresentationFormat>Widescreen</PresentationFormat>
  <Paragraphs>31</Paragraphs>
  <Slides>12</Slides>
  <Notes>1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COVID-19 wastewater monitoring</vt:lpstr>
      <vt:lpstr>Exploratory data analysis</vt:lpstr>
      <vt:lpstr>Missing data</vt:lpstr>
      <vt:lpstr>Maddie’s plots?</vt:lpstr>
      <vt:lpstr>Dynamics of SARS-CoV-2 pandemic across Ohio prisons through years</vt:lpstr>
      <vt:lpstr>Positive cases</vt:lpstr>
      <vt:lpstr>PowerPoint Presentation</vt:lpstr>
      <vt:lpstr>Death cases</vt:lpstr>
      <vt:lpstr>Recovered cases</vt:lpstr>
      <vt:lpstr>SARS-CoV-2 virus types</vt:lpstr>
      <vt:lpstr>Unsupervised machine learning: K-Means</vt:lpstr>
      <vt:lpstr>Unsupervised machine learning: K-means + PCA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wastewater monitoring</dc:title>
  <dc:creator>Berezina, Polina</dc:creator>
  <cp:lastModifiedBy>Berezina, Polina</cp:lastModifiedBy>
  <cp:revision>13</cp:revision>
  <dcterms:created xsi:type="dcterms:W3CDTF">2022-04-27T19:33:40Z</dcterms:created>
  <dcterms:modified xsi:type="dcterms:W3CDTF">2022-04-28T15:54:52Z</dcterms:modified>
</cp:coreProperties>
</file>