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9"/>
  </p:notesMasterIdLst>
  <p:sldIdLst>
    <p:sldId id="512" r:id="rId2"/>
    <p:sldId id="599" r:id="rId3"/>
    <p:sldId id="598" r:id="rId4"/>
    <p:sldId id="600" r:id="rId5"/>
    <p:sldId id="601" r:id="rId6"/>
    <p:sldId id="602" r:id="rId7"/>
    <p:sldId id="511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EC0"/>
    <a:srgbClr val="EAEAEA"/>
    <a:srgbClr val="FFFFFF"/>
    <a:srgbClr val="B0B0B0"/>
    <a:srgbClr val="003BC9"/>
    <a:srgbClr val="FFFFCC"/>
    <a:srgbClr val="4E8F00"/>
    <a:srgbClr val="008F00"/>
    <a:srgbClr val="009051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6822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619" y="72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9C4E9-9815-2C4B-8773-F08204D372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2AB0AE-B28A-4A96-AAD3-D392D347F7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D378CF6-5562-4A2B-9A64-88D2566A9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584700"/>
            <a:ext cx="1574103" cy="398967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4851715" y="258844"/>
            <a:ext cx="3988676" cy="459490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>
                <a:solidFill>
                  <a:srgbClr val="A6A6A6"/>
                </a:solidFill>
              </a:defRPr>
            </a:lvl1pPr>
          </a:lstStyle>
          <a:p>
            <a:r>
              <a:rPr lang="en-US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02517" y="917201"/>
            <a:ext cx="2461690" cy="3759915"/>
          </a:xfrm>
        </p:spPr>
        <p:txBody>
          <a:bodyPr>
            <a:noAutofit/>
          </a:bodyPr>
          <a:lstStyle>
            <a:lvl1pPr marL="0" indent="0" fontAlgn="t">
              <a:lnSpc>
                <a:spcPts val="2025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87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7" y="290926"/>
            <a:ext cx="3770265" cy="390917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25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61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8686800" cy="38258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23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7" r:id="rId3"/>
    <p:sldLayoutId id="2147483790" r:id="rId4"/>
    <p:sldLayoutId id="2147483797" r:id="rId5"/>
    <p:sldLayoutId id="2147483800" r:id="rId6"/>
    <p:sldLayoutId id="2147483806" r:id="rId7"/>
    <p:sldLayoutId id="2147483813" r:id="rId8"/>
    <p:sldLayoutId id="2147483825" r:id="rId9"/>
    <p:sldLayoutId id="2147483816" r:id="rId10"/>
    <p:sldLayoutId id="21474839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dfbox.apache.org/download.cgi" TargetMode="External"/><Relationship Id="rId2" Type="http://schemas.openxmlformats.org/officeDocument/2006/relationships/hyperlink" Target="https://commons.apache.org/proper/commons-logging/download_logging.cg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599" y="203781"/>
            <a:ext cx="5808059" cy="44793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IBM Plex Sans" panose="020B0503050000000000" pitchFamily="34" charset="77"/>
              </a:rPr>
              <a:t>IBM Digital Business </a:t>
            </a:r>
            <a:r>
              <a:rPr lang="en-US" sz="1800" dirty="0" smtClean="0">
                <a:latin typeface="IBM Plex Sans" panose="020B0503050000000000" pitchFamily="34" charset="77"/>
              </a:rPr>
              <a:t>Automation</a:t>
            </a:r>
            <a:r>
              <a:rPr lang="en-US" sz="1800" b="1" dirty="0">
                <a:latin typeface="IBM Plex Sans" panose="020B0503050000000000" pitchFamily="34" charset="77"/>
              </a:rPr>
              <a:t/>
            </a:r>
            <a:br>
              <a:rPr lang="en-US" sz="1800" b="1" dirty="0">
                <a:latin typeface="IBM Plex Sans" panose="020B0503050000000000" pitchFamily="34" charset="77"/>
              </a:rPr>
            </a:br>
            <a:r>
              <a:rPr lang="en-US" sz="1800" b="1" dirty="0" smtClean="0">
                <a:latin typeface="IBM Plex Sans" panose="020B0503050000000000" pitchFamily="34" charset="77"/>
              </a:rPr>
              <a:t>Applying ODM rules to PDF forms</a:t>
            </a:r>
            <a:r>
              <a:rPr lang="en-US" sz="400" dirty="0"/>
              <a:t/>
            </a:r>
            <a:br>
              <a:rPr lang="en-US" sz="400" dirty="0"/>
            </a:br>
            <a:r>
              <a:rPr lang="en-US" sz="400" dirty="0"/>
              <a:t/>
            </a:r>
            <a:br>
              <a:rPr lang="en-US" sz="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8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XOM set-up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3869267" cy="382589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en-US" dirty="0" smtClean="0"/>
              <a:t> folder </a:t>
            </a:r>
            <a:r>
              <a:rPr lang="en-US" dirty="0"/>
              <a:t>under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form1040-validation-rules</a:t>
            </a:r>
            <a:r>
              <a:rPr lang="en-US" dirty="0" smtClean="0"/>
              <a:t> project.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Copy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commons-logging-1.2.jar</a:t>
            </a:r>
            <a:r>
              <a:rPr lang="en-US" dirty="0"/>
              <a:t> from </a:t>
            </a:r>
            <a:r>
              <a:rPr lang="en-US" dirty="0" smtClean="0">
                <a:hlinkClick r:id="rId2"/>
              </a:rPr>
              <a:t>Apache Commons</a:t>
            </a:r>
            <a:r>
              <a:rPr lang="en-US" dirty="0" smtClean="0"/>
              <a:t> under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Copy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pdfbox-2.0.12.jar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fontbox-2.0.12.jar</a:t>
            </a:r>
            <a:r>
              <a:rPr lang="en-US" dirty="0"/>
              <a:t> from </a:t>
            </a:r>
            <a:r>
              <a:rPr lang="en-US" dirty="0" smtClean="0">
                <a:hlinkClick r:id="rId3"/>
              </a:rPr>
              <a:t>Apache </a:t>
            </a:r>
            <a:r>
              <a:rPr lang="en-US" dirty="0" err="1" smtClean="0">
                <a:hlinkClick r:id="rId3"/>
              </a:rPr>
              <a:t>PDFBox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under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Digital Business Automation -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24" t="11193" r="64841" b="42058"/>
          <a:stretch/>
        </p:blipFill>
        <p:spPr>
          <a:xfrm>
            <a:off x="4572000" y="703220"/>
            <a:ext cx="4174278" cy="367405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5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Sample execution in ODM Rule Designer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2547937" cy="382589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Create a run configuration for decision operation and select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validate 1040 file </a:t>
            </a:r>
            <a:r>
              <a:rPr lang="en-US" dirty="0" smtClean="0"/>
              <a:t>operation.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Provide the path to the form document for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 smtClean="0"/>
              <a:t> parameter value.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Run the configuration.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7" y="703220"/>
            <a:ext cx="5655733" cy="375988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0930"/>
          <a:stretch/>
        </p:blipFill>
        <p:spPr>
          <a:xfrm>
            <a:off x="258850" y="3553324"/>
            <a:ext cx="5035373" cy="115723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2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2" y="1313127"/>
            <a:ext cx="5982053" cy="369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4524022" cy="3825894"/>
          </a:xfrm>
        </p:spPr>
        <p:txBody>
          <a:bodyPr/>
          <a:lstStyle/>
          <a:p>
            <a:r>
              <a:rPr lang="en-US" dirty="0" smtClean="0"/>
              <a:t>Using the sample form 1040 provides in the doc folder, the output of the rule execution is the following: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 smtClean="0"/>
              <a:t>Digital Business Automation - © 2018 IBM Corporation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3220" y="2588906"/>
            <a:ext cx="6120057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Starting form validation.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Warning: AGI is low compared to total income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Warning: IRA deduction is over the limit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Warning: Confirm dependents can actually be claimed by payer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Warning: Verify claim for educator expenses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Form validation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rule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5980289" cy="3825894"/>
          </a:xfrm>
        </p:spPr>
        <p:txBody>
          <a:bodyPr/>
          <a:lstStyle/>
          <a:p>
            <a:r>
              <a:rPr lang="en-US" dirty="0" smtClean="0"/>
              <a:t>The following rule checks whether educator expenses are claimed when the person who files the return or the spouse do not appear to have an occupation related to education.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Digital Business Automation -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48" y="1652587"/>
            <a:ext cx="752475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4" y="3983539"/>
            <a:ext cx="4467225" cy="16192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62" y="3707315"/>
            <a:ext cx="1895475" cy="71437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091289" y="4064502"/>
            <a:ext cx="818973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600" y="884664"/>
            <a:ext cx="5417820" cy="3825894"/>
          </a:xfrm>
        </p:spPr>
        <p:txBody>
          <a:bodyPr/>
          <a:lstStyle/>
          <a:p>
            <a:r>
              <a:rPr lang="en-US" dirty="0"/>
              <a:t>The following rule </a:t>
            </a:r>
            <a:r>
              <a:rPr lang="en-US" dirty="0" smtClean="0"/>
              <a:t>checks whether the dependents listed are children of the person who files the return. If they are not, add a warning to confirm they can actually be claimed as dependents.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Digital Business Automation -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47635"/>
            <a:ext cx="8496300" cy="160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70" y="3844594"/>
            <a:ext cx="4838700" cy="92392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2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Blueprint Talk / DBA / April 4, 2018 / © 2018 IBM Corporation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1F2566A-465D-1C45-8161-2C2CB540F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IBM_Cloud_Presentation_2018_V01_Arial</Template>
  <TotalTime>11044</TotalTime>
  <Words>275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IBM Plex Sans</vt:lpstr>
      <vt:lpstr>Wingdings</vt:lpstr>
      <vt:lpstr>wht_background_2017</vt:lpstr>
      <vt:lpstr>IBM Digital Business Automation Applying ODM rules to PDF forms  </vt:lpstr>
      <vt:lpstr>Step 1: XOM set-up</vt:lpstr>
      <vt:lpstr>Step 2: Sample execution in ODM Rule Designer</vt:lpstr>
      <vt:lpstr>Sample output</vt:lpstr>
      <vt:lpstr>Sample rule 1</vt:lpstr>
      <vt:lpstr>Sample rule 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Digital Business Automation</dc:title>
  <dc:subject/>
  <dc:creator>Pierre Berlandier</dc:creator>
  <cp:keywords>DBA Automation</cp:keywords>
  <dc:description/>
  <cp:lastModifiedBy>Pierre Berlandier</cp:lastModifiedBy>
  <cp:revision>497</cp:revision>
  <cp:lastPrinted>2018-03-14T14:45:06Z</cp:lastPrinted>
  <dcterms:created xsi:type="dcterms:W3CDTF">2018-01-04T15:27:06Z</dcterms:created>
  <dcterms:modified xsi:type="dcterms:W3CDTF">2018-11-23T04:09:02Z</dcterms:modified>
  <cp:category/>
</cp:coreProperties>
</file>