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4"/>
  </p:sldMasterIdLst>
  <p:notesMasterIdLst>
    <p:notesMasterId r:id="rId13"/>
  </p:notesMasterIdLst>
  <p:handoutMasterIdLst>
    <p:handoutMasterId r:id="rId14"/>
  </p:handoutMasterIdLst>
  <p:sldIdLst>
    <p:sldId id="410" r:id="rId5"/>
    <p:sldId id="424" r:id="rId6"/>
    <p:sldId id="412" r:id="rId7"/>
    <p:sldId id="415" r:id="rId8"/>
    <p:sldId id="421" r:id="rId9"/>
    <p:sldId id="425" r:id="rId10"/>
    <p:sldId id="423" r:id="rId11"/>
    <p:sldId id="4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853A751F-9B71-DBB8-93CF-F924190B057E}" name="Pamela Berry" initials="PB" userId="c0f6fc36b51b349c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0A0F1"/>
    <a:srgbClr val="00D7DB"/>
    <a:srgbClr val="F93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6327" autoAdjust="0"/>
  </p:normalViewPr>
  <p:slideViewPr>
    <p:cSldViewPr snapToGrid="0">
      <p:cViewPr varScale="1">
        <p:scale>
          <a:sx n="106" d="100"/>
          <a:sy n="106" d="100"/>
        </p:scale>
        <p:origin x="10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Berry" userId="c0f6fc36b51b349c" providerId="LiveId" clId="{4CBB41E2-287D-4F1C-8DAC-78CD2C0688E3}"/>
    <pc:docChg chg="custSel modSld">
      <pc:chgData name="Pamela Berry" userId="c0f6fc36b51b349c" providerId="LiveId" clId="{4CBB41E2-287D-4F1C-8DAC-78CD2C0688E3}" dt="2024-11-25T22:15:11.961" v="4" actId="478"/>
      <pc:docMkLst>
        <pc:docMk/>
      </pc:docMkLst>
      <pc:sldChg chg="delSp modSp mod delAnim">
        <pc:chgData name="Pamela Berry" userId="c0f6fc36b51b349c" providerId="LiveId" clId="{4CBB41E2-287D-4F1C-8DAC-78CD2C0688E3}" dt="2024-11-25T22:15:03.726" v="3" actId="478"/>
        <pc:sldMkLst>
          <pc:docMk/>
          <pc:sldMk cId="3390304222" sldId="410"/>
        </pc:sldMkLst>
        <pc:spChg chg="del mod">
          <ac:chgData name="Pamela Berry" userId="c0f6fc36b51b349c" providerId="LiveId" clId="{4CBB41E2-287D-4F1C-8DAC-78CD2C0688E3}" dt="2024-11-25T22:15:03.726" v="3" actId="478"/>
          <ac:spMkLst>
            <pc:docMk/>
            <pc:sldMk cId="3390304222" sldId="410"/>
            <ac:spMk id="7" creationId="{B614ACB9-A471-2930-A9F6-763D7B266299}"/>
          </ac:spMkLst>
        </pc:spChg>
        <pc:picChg chg="del mod">
          <ac:chgData name="Pamela Berry" userId="c0f6fc36b51b349c" providerId="LiveId" clId="{4CBB41E2-287D-4F1C-8DAC-78CD2C0688E3}" dt="2024-11-25T22:15:01.622" v="2" actId="478"/>
          <ac:picMkLst>
            <pc:docMk/>
            <pc:sldMk cId="3390304222" sldId="410"/>
            <ac:picMk id="3" creationId="{D724660E-469A-2D77-D1AC-57FC4E2814C7}"/>
          </ac:picMkLst>
        </pc:picChg>
      </pc:sldChg>
      <pc:sldChg chg="delSp mod delAnim">
        <pc:chgData name="Pamela Berry" userId="c0f6fc36b51b349c" providerId="LiveId" clId="{4CBB41E2-287D-4F1C-8DAC-78CD2C0688E3}" dt="2024-11-25T22:15:11.961" v="4" actId="478"/>
        <pc:sldMkLst>
          <pc:docMk/>
          <pc:sldMk cId="3020078127" sldId="422"/>
        </pc:sldMkLst>
        <pc:picChg chg="del">
          <ac:chgData name="Pamela Berry" userId="c0f6fc36b51b349c" providerId="LiveId" clId="{4CBB41E2-287D-4F1C-8DAC-78CD2C0688E3}" dt="2024-11-25T22:15:11.961" v="4" actId="478"/>
          <ac:picMkLst>
            <pc:docMk/>
            <pc:sldMk cId="3020078127" sldId="422"/>
            <ac:picMk id="6" creationId="{4F77F5B9-E735-15E4-7EB4-2C7C0BBDD1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7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1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BCF0E-D3C8-6142-281A-5DDDB8FF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F033C-5F01-08C4-A245-40F8CB908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5FE85-B399-6FCC-5626-2105CCF3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11D5D-153D-3668-6CD0-CA8FFA8AB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2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2F08-ADB1-1BEF-3E66-C3A5B2056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872F5-F1D5-4465-F44E-6E4A2EE35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DBCDA-8589-FC58-2AC4-8DD4640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F3BAA-DA4F-C75E-D72E-1963985A6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4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281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528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92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9156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199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331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769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41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896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6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678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216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212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907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589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993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013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469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7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9" r:id="rId19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>
          <p15:clr>
            <a:srgbClr val="547EBF"/>
          </p15:clr>
        </p15:guide>
        <p15:guide id="2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hyperlink" Target="https://doi.org/10.1177/1460458218796636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cdc.gov/ncbddd/autism/addm-community-report/key-findings.html" TargetMode="External"/><Relationship Id="rId5" Type="http://schemas.openxmlformats.org/officeDocument/2006/relationships/hyperlink" Target="http://dx.doi.org/10.15585/mmwr.ss7202a1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3" name="Picture 311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15" name="Picture 311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117" name="Rectangle 311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9" name="Picture 311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142" y="3581400"/>
            <a:ext cx="7014178" cy="1791310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chemeClr val="tx1"/>
                </a:solidFill>
              </a:rPr>
              <a:t>Autism Prevalence </a:t>
            </a:r>
          </a:p>
        </p:txBody>
      </p:sp>
      <p:sp>
        <p:nvSpPr>
          <p:cNvPr id="4" name="AutoShape 2" descr="Autism Oändlighet Symbol Infinity - Gratis bilder på Pixabay - Pixabay">
            <a:extLst>
              <a:ext uri="{FF2B5EF4-FFF2-40B4-BE49-F238E27FC236}">
                <a16:creationId xmlns:a16="http://schemas.microsoft.com/office/drawing/2014/main" id="{432E3BBF-9497-B9D2-AB0A-D30064FC28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 txBox="1">
            <a:spLocks/>
          </p:cNvSpPr>
          <p:nvPr/>
        </p:nvSpPr>
        <p:spPr>
          <a:xfrm>
            <a:off x="440221" y="1190625"/>
            <a:ext cx="4486275" cy="199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Autism Spectrum disorder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 txBox="1">
            <a:spLocks/>
          </p:cNvSpPr>
          <p:nvPr/>
        </p:nvSpPr>
        <p:spPr>
          <a:xfrm>
            <a:off x="1079817" y="3519579"/>
            <a:ext cx="3583622" cy="2542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1" indent="0">
              <a:buNone/>
            </a:pPr>
            <a:r>
              <a:rPr lang="en-US" b="1" dirty="0"/>
              <a:t>Contents:</a:t>
            </a:r>
          </a:p>
          <a:p>
            <a:r>
              <a:rPr lang="en-US" sz="2000" dirty="0"/>
              <a:t>Introduction</a:t>
            </a:r>
          </a:p>
          <a:p>
            <a:r>
              <a:rPr lang="en-US" sz="2000" dirty="0"/>
              <a:t>The Problem</a:t>
            </a:r>
          </a:p>
          <a:p>
            <a:r>
              <a:rPr lang="en-US" sz="2000" dirty="0"/>
              <a:t>The Data</a:t>
            </a:r>
          </a:p>
          <a:p>
            <a:r>
              <a:rPr lang="en-US" sz="2000" dirty="0"/>
              <a:t>Data insights</a:t>
            </a:r>
          </a:p>
          <a:p>
            <a:r>
              <a:rPr lang="en-US" sz="2000" dirty="0"/>
              <a:t>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34F96-563D-2349-819E-444C3C0A611E}"/>
              </a:ext>
            </a:extLst>
          </p:cNvPr>
          <p:cNvSpPr txBox="1"/>
          <p:nvPr/>
        </p:nvSpPr>
        <p:spPr>
          <a:xfrm>
            <a:off x="4926496" y="5980491"/>
            <a:ext cx="6710538" cy="61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Centers for Disease Control and Prevention. (2023, March 23). </a:t>
            </a:r>
            <a:r>
              <a:rPr lang="en-US" sz="1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 from the ADDM network error processing SSI file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Centers for Disease Control and Prevention. https://www.cdc.gov/ncbddd/autism/addm-community-report/key-findings.html </a:t>
            </a:r>
          </a:p>
        </p:txBody>
      </p:sp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475A1B15-3215-8421-15EA-2F8F2CE5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1800858"/>
            <a:ext cx="5729069" cy="34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047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664F79-EE3B-8FB5-3E89-E68DF1B741DF}"/>
              </a:ext>
            </a:extLst>
          </p:cNvPr>
          <p:cNvSpPr txBox="1"/>
          <p:nvPr/>
        </p:nvSpPr>
        <p:spPr>
          <a:xfrm>
            <a:off x="6205272" y="3676650"/>
            <a:ext cx="2548203" cy="523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 txBox="1">
            <a:spLocks/>
          </p:cNvSpPr>
          <p:nvPr/>
        </p:nvSpPr>
        <p:spPr>
          <a:xfrm>
            <a:off x="5919787" y="492526"/>
            <a:ext cx="5667376" cy="1146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</a:rPr>
              <a:t>Autism Spectrum Disorder (ASD)</a:t>
            </a:r>
            <a:endParaRPr lang="en-US" sz="44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 txBox="1">
            <a:spLocks/>
          </p:cNvSpPr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1" indent="0">
              <a:buNone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8DEF8-831D-9B1B-5FF6-BBC008846D29}"/>
              </a:ext>
            </a:extLst>
          </p:cNvPr>
          <p:cNvSpPr txBox="1"/>
          <p:nvPr/>
        </p:nvSpPr>
        <p:spPr>
          <a:xfrm>
            <a:off x="763218" y="1933976"/>
            <a:ext cx="9717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ASD is defined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Ongoing social problems that include difficulty communicating and interacting with others</a:t>
            </a:r>
          </a:p>
        </p:txBody>
      </p:sp>
      <p:pic>
        <p:nvPicPr>
          <p:cNvPr id="4098" name="Picture 2" descr="Everything Worth Knowing About ... Autism Spectrum Disorder | Discover ...">
            <a:extLst>
              <a:ext uri="{FF2B5EF4-FFF2-40B4-BE49-F238E27FC236}">
                <a16:creationId xmlns:a16="http://schemas.microsoft.com/office/drawing/2014/main" id="{DFA3A059-25C9-CC2D-94C8-AFC7B6DF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09" y="3043978"/>
            <a:ext cx="6039532" cy="26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7B25B-A918-CFC9-AF66-EDEBB2CA5F18}"/>
              </a:ext>
            </a:extLst>
          </p:cNvPr>
          <p:cNvSpPr txBox="1"/>
          <p:nvPr/>
        </p:nvSpPr>
        <p:spPr>
          <a:xfrm>
            <a:off x="160638" y="6127190"/>
            <a:ext cx="593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</a:rPr>
              <a:t>U.S. Department of Health and Human Services. (2023). </a:t>
            </a:r>
            <a:r>
              <a:rPr lang="en-US" sz="1200" i="1" dirty="0">
                <a:effectLst/>
              </a:rPr>
              <a:t>Autism spectrum disorder (ASD)</a:t>
            </a:r>
            <a:r>
              <a:rPr lang="en-US" sz="1200" dirty="0">
                <a:effectLst/>
              </a:rPr>
              <a:t>. National Institute of Mental Health. https://www.nimh.nih.gov/health/statistics/autism-spectrum-disorder-asd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9D53C-BCE6-306F-D03B-51855E2A88A7}"/>
              </a:ext>
            </a:extLst>
          </p:cNvPr>
          <p:cNvSpPr txBox="1"/>
          <p:nvPr/>
        </p:nvSpPr>
        <p:spPr>
          <a:xfrm>
            <a:off x="5642920" y="6131272"/>
            <a:ext cx="6549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</a:rPr>
              <a:t>Barna, M. (2023, March 20). </a:t>
            </a:r>
            <a:r>
              <a:rPr lang="en-US" sz="1200" i="1" dirty="0">
                <a:effectLst/>
              </a:rPr>
              <a:t>Everything worth knowing about ... autism spectrum disorder</a:t>
            </a:r>
            <a:r>
              <a:rPr lang="en-US" sz="1200" dirty="0">
                <a:effectLst/>
              </a:rPr>
              <a:t>. Discover Magazine. https://www.discovermagazine.com/mind/everything-worth-knowing-about-autism-spectrum-disorder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E8B50-F5E6-5FC5-C55E-63E548C751E8}"/>
              </a:ext>
            </a:extLst>
          </p:cNvPr>
          <p:cNvSpPr txBox="1"/>
          <p:nvPr/>
        </p:nvSpPr>
        <p:spPr>
          <a:xfrm>
            <a:off x="763218" y="2858777"/>
            <a:ext cx="4615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Repetitive behaviors as well as limited interests or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Symptoms that typically are recognized in the first two years of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Symptoms that hurt the individual’s ability to function socially, at school or work, or other areas of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41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4" name="Picture 3103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5" name="Picture 3104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106" name="Rectangle 3105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7" name="Picture 3106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8" name="Picture 3107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59427"/>
            <a:ext cx="5603334" cy="13225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</a:rPr>
              <a:t>The Problem</a:t>
            </a:r>
          </a:p>
        </p:txBody>
      </p:sp>
      <p:sp>
        <p:nvSpPr>
          <p:cNvPr id="4" name="AutoShape 2" descr="Autism Oändlighet Symbol Infinity - Gratis bilder på Pixabay - Pixabay">
            <a:extLst>
              <a:ext uri="{FF2B5EF4-FFF2-40B4-BE49-F238E27FC236}">
                <a16:creationId xmlns:a16="http://schemas.microsoft.com/office/drawing/2014/main" id="{432E3BBF-9497-B9D2-AB0A-D30064FC28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8DEF8-831D-9B1B-5FF6-BBC008846D29}"/>
              </a:ext>
            </a:extLst>
          </p:cNvPr>
          <p:cNvSpPr txBox="1"/>
          <p:nvPr/>
        </p:nvSpPr>
        <p:spPr>
          <a:xfrm>
            <a:off x="1181729" y="1821130"/>
            <a:ext cx="9654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problem: what is the real prevalence of ASD within the population?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ASD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Q-CHAT-10 focuses on behaviors and the AQ-10 focuses on traits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68AE3A-9B19-B6AF-36E6-895F8E4F5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79" y="6426049"/>
            <a:ext cx="9859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Thabtah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F. (2019). An accessible and efficient autism screening method for behavioral data and predictive analyses.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Health Informatics Journal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(4), 1739–1755.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hlinkClick r:id="rId5"/>
              </a:rPr>
              <a:t>https://doi.org/10.1177/1460458218796636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C2494-E311-2B2C-95BC-AC8CCF51009C}"/>
              </a:ext>
            </a:extLst>
          </p:cNvPr>
          <p:cNvSpPr txBox="1"/>
          <p:nvPr/>
        </p:nvSpPr>
        <p:spPr>
          <a:xfrm>
            <a:off x="6703653" y="3423400"/>
            <a:ext cx="548834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The Q-CHAT-10 Behaviors on the left 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The AQ-10 Traits below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ABABA1-BCDF-0DB4-700B-97FBD483CE18}"/>
              </a:ext>
            </a:extLst>
          </p:cNvPr>
          <p:cNvSpPr/>
          <p:nvPr/>
        </p:nvSpPr>
        <p:spPr>
          <a:xfrm>
            <a:off x="6253693" y="3476055"/>
            <a:ext cx="449960" cy="276243"/>
          </a:xfrm>
          <a:prstGeom prst="leftArrow">
            <a:avLst/>
          </a:prstGeom>
          <a:solidFill>
            <a:srgbClr val="50A0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havior Prevalence in Likely Has ASD Children Age 3 and Under">
            <a:extLst>
              <a:ext uri="{FF2B5EF4-FFF2-40B4-BE49-F238E27FC236}">
                <a16:creationId xmlns:a16="http://schemas.microsoft.com/office/drawing/2014/main" id="{E84AB33C-D066-BE0A-AE2B-0F4C1EDA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6" y="3438953"/>
            <a:ext cx="5007634" cy="25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iagram of a pie chart&#10;&#10;Description automatically generated">
            <a:extLst>
              <a:ext uri="{FF2B5EF4-FFF2-40B4-BE49-F238E27FC236}">
                <a16:creationId xmlns:a16="http://schemas.microsoft.com/office/drawing/2014/main" id="{4C3B22FF-38F2-A1F9-5B9A-2D30293A8E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46130"/>
            <a:ext cx="5435215" cy="15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160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4" name="Picture 3103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5" name="Picture 3104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106" name="Rectangle 3105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7" name="Picture 3106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8" name="Picture 3107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59586-4350-E624-12F1-250C4E9F4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283714"/>
            <a:ext cx="5603334" cy="13225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</a:rPr>
              <a:t>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F798B-0614-083E-4068-DF25B60D118E}"/>
              </a:ext>
            </a:extLst>
          </p:cNvPr>
          <p:cNvSpPr txBox="1"/>
          <p:nvPr/>
        </p:nvSpPr>
        <p:spPr>
          <a:xfrm>
            <a:off x="867339" y="5616575"/>
            <a:ext cx="10909540" cy="894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Maenner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MJ, Warren Z, Williams AR, et al. Prevalence and Characteristics of Autism Spectrum Disorder Among Children Aged 8 Years — Autism and Developmental Disabilities Monitoring Network, 11 Sites, United States, 2020. MMWR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Surveill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2023;72(No. SS-2):1–14. DOI: </a:t>
            </a:r>
            <a:r>
              <a:rPr lang="en-US" sz="1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http://dx.doi.org/10.15585/mmwr.ss7202a1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Centers for Disease Control and Prevention. (2023, March 23). </a:t>
            </a:r>
            <a:r>
              <a:rPr lang="en-US" sz="1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 from the ADDM network error processing SSI file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Centers for Disease Control and Prevention. 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https://www.cdc.gov/ncbddd/autism/addm-community-report/key-findings.html</a:t>
            </a: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5642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61E1F-4BA2-1712-1F1F-F8ECBB969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4" name="Picture 3103">
            <a:extLst>
              <a:ext uri="{FF2B5EF4-FFF2-40B4-BE49-F238E27FC236}">
                <a16:creationId xmlns:a16="http://schemas.microsoft.com/office/drawing/2014/main" id="{2C28EC3E-826C-6DF7-B8BB-275A2240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5" name="Picture 3104">
            <a:extLst>
              <a:ext uri="{FF2B5EF4-FFF2-40B4-BE49-F238E27FC236}">
                <a16:creationId xmlns:a16="http://schemas.microsoft.com/office/drawing/2014/main" id="{077B2D45-B478-CEDE-C5E6-D8B7362E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106" name="Rectangle 3105">
            <a:extLst>
              <a:ext uri="{FF2B5EF4-FFF2-40B4-BE49-F238E27FC236}">
                <a16:creationId xmlns:a16="http://schemas.microsoft.com/office/drawing/2014/main" id="{BF2A34D3-FE10-404C-D1C1-C9C1EF657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7" name="Picture 3106">
            <a:extLst>
              <a:ext uri="{FF2B5EF4-FFF2-40B4-BE49-F238E27FC236}">
                <a16:creationId xmlns:a16="http://schemas.microsoft.com/office/drawing/2014/main" id="{D60EB0BE-F4C1-1EFA-9F94-735155DA4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8" name="Picture 3107">
            <a:extLst>
              <a:ext uri="{FF2B5EF4-FFF2-40B4-BE49-F238E27FC236}">
                <a16:creationId xmlns:a16="http://schemas.microsoft.com/office/drawing/2014/main" id="{B84EC140-BC9E-8DB2-EA23-4C2EFF5DD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 txBox="1">
            <a:spLocks/>
          </p:cNvSpPr>
          <p:nvPr/>
        </p:nvSpPr>
        <p:spPr>
          <a:xfrm>
            <a:off x="6592884" y="239038"/>
            <a:ext cx="3773950" cy="1146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</a:rPr>
              <a:t>Insights</a:t>
            </a:r>
            <a:endParaRPr lang="en-US" sz="44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DEF8-831D-9B1B-5FF6-BBC008846D29}"/>
              </a:ext>
            </a:extLst>
          </p:cNvPr>
          <p:cNvSpPr txBox="1"/>
          <p:nvPr/>
        </p:nvSpPr>
        <p:spPr>
          <a:xfrm>
            <a:off x="1258357" y="1800233"/>
            <a:ext cx="80139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seems the prevalence of ASD is growing. Or that people are seeking a diagnosis more often.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questionnaires used to detect ASD are generally 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ASD is found most often in younger individuals, but there could be a bias surrounding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There’s a genetic component to the disorder.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disorder appears to affect males more than females.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prevalence of ASD throughout ethnicities needs to be researched further.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3ECF7-C664-A225-613E-33E569D0E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297" y="2393508"/>
            <a:ext cx="2663667" cy="1145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98C6B0-1830-5872-C64D-03E1AB9CC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297" y="4158378"/>
            <a:ext cx="263879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093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9009D-0DB6-CC70-E98F-16446A5B8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4" name="Picture 3103">
            <a:extLst>
              <a:ext uri="{FF2B5EF4-FFF2-40B4-BE49-F238E27FC236}">
                <a16:creationId xmlns:a16="http://schemas.microsoft.com/office/drawing/2014/main" id="{3F77262E-B7C9-BA64-D344-9051FEC0F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5" name="Picture 3104">
            <a:extLst>
              <a:ext uri="{FF2B5EF4-FFF2-40B4-BE49-F238E27FC236}">
                <a16:creationId xmlns:a16="http://schemas.microsoft.com/office/drawing/2014/main" id="{301C68D2-0B53-3359-DA55-729E907C9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106" name="Rectangle 3105">
            <a:extLst>
              <a:ext uri="{FF2B5EF4-FFF2-40B4-BE49-F238E27FC236}">
                <a16:creationId xmlns:a16="http://schemas.microsoft.com/office/drawing/2014/main" id="{510761B4-9273-E36F-06DD-BB6C4767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7" name="Picture 3106">
            <a:extLst>
              <a:ext uri="{FF2B5EF4-FFF2-40B4-BE49-F238E27FC236}">
                <a16:creationId xmlns:a16="http://schemas.microsoft.com/office/drawing/2014/main" id="{3C070162-45F4-FBA0-B2E8-B69935E5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8" name="Picture 3107">
            <a:extLst>
              <a:ext uri="{FF2B5EF4-FFF2-40B4-BE49-F238E27FC236}">
                <a16:creationId xmlns:a16="http://schemas.microsoft.com/office/drawing/2014/main" id="{964EC805-A4FD-2F24-14D2-F47DC8BD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AutoShape 2" descr="Autism Oändlighet Symbol Infinity - Gratis bilder på Pixabay - Pixabay">
            <a:extLst>
              <a:ext uri="{FF2B5EF4-FFF2-40B4-BE49-F238E27FC236}">
                <a16:creationId xmlns:a16="http://schemas.microsoft.com/office/drawing/2014/main" id="{82D24B02-2EE2-2F28-678A-C7EF9577CD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 txBox="1">
            <a:spLocks/>
          </p:cNvSpPr>
          <p:nvPr/>
        </p:nvSpPr>
        <p:spPr>
          <a:xfrm>
            <a:off x="4663438" y="325298"/>
            <a:ext cx="5755151" cy="1146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1D389-C68E-7495-006C-D248AC66AEB5}"/>
              </a:ext>
            </a:extLst>
          </p:cNvPr>
          <p:cNvSpPr txBox="1"/>
          <p:nvPr/>
        </p:nvSpPr>
        <p:spPr>
          <a:xfrm>
            <a:off x="1383956" y="1964724"/>
            <a:ext cx="9179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continue to gather data on the prevalence of ASD while increasing the accuracy of the data?</a:t>
            </a:r>
          </a:p>
          <a:p>
            <a:r>
              <a:rPr lang="en-US" dirty="0"/>
              <a:t>Make assessments more accessible.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screenings standardized.</a:t>
            </a:r>
          </a:p>
          <a:p>
            <a:r>
              <a:rPr lang="en-US" dirty="0"/>
              <a:t>Support apps and online quizzes that gather information on the general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relating to potentially autistic individuals can help.</a:t>
            </a:r>
          </a:p>
          <a:p>
            <a:r>
              <a:rPr lang="en-US" dirty="0"/>
              <a:t>Spreading information and resources to help those who seek a diagnosis.  </a:t>
            </a:r>
          </a:p>
        </p:txBody>
      </p:sp>
      <p:pic>
        <p:nvPicPr>
          <p:cNvPr id="5" name="Picture 4" descr="A rainbow colored infinity symbol&#10;&#10;Description automatically generated">
            <a:extLst>
              <a:ext uri="{FF2B5EF4-FFF2-40B4-BE49-F238E27FC236}">
                <a16:creationId xmlns:a16="http://schemas.microsoft.com/office/drawing/2014/main" id="{A7DD118C-45AB-9383-DF31-5CAF2BE6A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57" y="4652511"/>
            <a:ext cx="3300178" cy="22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761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4" name="Picture 3103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5" name="Picture 3104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106" name="Rectangle 3105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7" name="Picture 3106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108" name="Picture 3107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005" y="4375150"/>
            <a:ext cx="6799053" cy="13324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" name="AutoShape 2" descr="Autism Oändlighet Symbol Infinity - Gratis bilder på Pixabay - Pixabay">
            <a:extLst>
              <a:ext uri="{FF2B5EF4-FFF2-40B4-BE49-F238E27FC236}">
                <a16:creationId xmlns:a16="http://schemas.microsoft.com/office/drawing/2014/main" id="{432E3BBF-9497-B9D2-AB0A-D30064FC28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29EA1-12D6-00D8-D50C-6B0F4DFC1439}"/>
              </a:ext>
            </a:extLst>
          </p:cNvPr>
          <p:cNvSpPr txBox="1"/>
          <p:nvPr/>
        </p:nvSpPr>
        <p:spPr>
          <a:xfrm>
            <a:off x="2236882" y="6167902"/>
            <a:ext cx="256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By: Pamela Berry</a:t>
            </a:r>
          </a:p>
        </p:txBody>
      </p:sp>
    </p:spTree>
    <p:extLst>
      <p:ext uri="{BB962C8B-B14F-4D97-AF65-F5344CB8AC3E}">
        <p14:creationId xmlns:p14="http://schemas.microsoft.com/office/powerpoint/2010/main" val="302007812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3230</TotalTime>
  <Words>550</Words>
  <Application>Microsoft Office PowerPoint</Application>
  <PresentationFormat>Widescreen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Century Gothic</vt:lpstr>
      <vt:lpstr>Times New Roman</vt:lpstr>
      <vt:lpstr>Vapor Trail</vt:lpstr>
      <vt:lpstr>Autism Prevalence </vt:lpstr>
      <vt:lpstr>PowerPoint Presentation</vt:lpstr>
      <vt:lpstr>PowerPoint Presentation</vt:lpstr>
      <vt:lpstr>The Problem</vt:lpstr>
      <vt:lpstr>The Data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Pamela Berry</dc:creator>
  <cp:lastModifiedBy>Pamela Berry</cp:lastModifiedBy>
  <cp:revision>2</cp:revision>
  <dcterms:created xsi:type="dcterms:W3CDTF">2024-08-22T13:15:06Z</dcterms:created>
  <dcterms:modified xsi:type="dcterms:W3CDTF">2024-11-25T22:15:16Z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