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8.jpeg" ContentType="image/jpeg"/>
  <Override PartName="/ppt/media/image26.jpeg" ContentType="image/jpeg"/>
  <Override PartName="/ppt/media/image25.gif" ContentType="image/gif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23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2.png" ContentType="image/png"/>
  <Override PartName="/ppt/media/image8.jpeg" ContentType="image/jpeg"/>
  <Override PartName="/ppt/media/image27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6" name="CustomShape 7"/>
          <p:cNvSpPr/>
          <p:nvPr/>
        </p:nvSpPr>
        <p:spPr>
          <a:xfrm rot="10800000">
            <a:off x="6707520" y="36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7" name="CustomShape 8"/>
          <p:cNvSpPr/>
          <p:nvPr/>
        </p:nvSpPr>
        <p:spPr>
          <a:xfrm rot="10800000">
            <a:off x="8764920" y="36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8" name="CustomShape 9"/>
          <p:cNvSpPr/>
          <p:nvPr/>
        </p:nvSpPr>
        <p:spPr>
          <a:xfrm rot="10800000">
            <a:off x="8231400" y="36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 rot="1800000">
            <a:off x="-304560" y="420120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 rot="1800000">
            <a:off x="8384040" y="40554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 rot="1800000">
            <a:off x="8384040" y="1511280"/>
            <a:ext cx="1241640" cy="1388520"/>
          </a:xfrm>
          <a:prstGeom prst="rect">
            <a:avLst/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  <a:ln w="15840">
            <a:noFill/>
          </a:ln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38" name="CustomShape 39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3" name="CustomShape 44"/>
          <p:cNvSpPr/>
          <p:nvPr/>
        </p:nvSpPr>
        <p:spPr>
          <a:xfrm rot="10800000">
            <a:off x="6629760" y="36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4" name="CustomShape 45"/>
          <p:cNvSpPr/>
          <p:nvPr/>
        </p:nvSpPr>
        <p:spPr>
          <a:xfrm rot="10800000">
            <a:off x="8687160" y="36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5" name="CustomShape 46"/>
          <p:cNvSpPr/>
          <p:nvPr/>
        </p:nvSpPr>
        <p:spPr>
          <a:xfrm rot="10800000">
            <a:off x="8153640" y="36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3640" cy="1175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3640" cy="89028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4200" cy="12110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3640" cy="14781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2200" cy="171972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 rot="1800000">
            <a:off x="299628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 rot="1800000">
            <a:off x="372024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 rot="1800000">
            <a:off x="3729600" y="15922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 rot="1800000">
            <a:off x="2977200" y="3254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 rot="1800000">
            <a:off x="4462920" y="53830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 rot="1800000">
            <a:off x="-381960" y="420120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 rot="1800000">
            <a:off x="24480" y="54021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 rot="1800000">
            <a:off x="52920" y="284940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 rot="1800000">
            <a:off x="77688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 rot="1800000">
            <a:off x="1510200" y="54115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 rot="1800000">
            <a:off x="152928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 rot="1800000">
            <a:off x="795960" y="1563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 rot="1800000">
            <a:off x="6806160" y="41446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 rot="1800000">
            <a:off x="7549200" y="54212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 rot="1800000">
            <a:off x="7549200" y="2868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 rot="1800000">
            <a:off x="8306280" y="40554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 rot="1800000">
            <a:off x="8306640" y="1511280"/>
            <a:ext cx="1241640" cy="1388520"/>
          </a:xfrm>
          <a:prstGeom prst="rect">
            <a:avLst/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rgbClr val="71685a"/>
          </a:solidFill>
          <a:ln w="15840">
            <a:noFill/>
          </a:ln>
        </p:spPr>
      </p:sp>
      <p:sp>
        <p:nvSpPr>
          <p:cNvPr id="73" name="PlaceHolder 74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3600">
                <a:solidFill>
                  <a:srgbClr val="94c600"/>
                </a:solidFill>
                <a:latin typeface="Century Gothic"/>
              </a:rPr>
              <a:t>Click to edit the title text formatFare clic per modificare lo stile del titolo</a:t>
            </a:r>
            <a:endParaRPr/>
          </a:p>
        </p:txBody>
      </p:sp>
      <p:sp>
        <p:nvSpPr>
          <p:cNvPr id="74" name="PlaceHolder 75"/>
          <p:cNvSpPr>
            <a:spLocks noGrp="1"/>
          </p:cNvSpPr>
          <p:nvPr>
            <p:ph type="dt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2400">
                <a:solidFill>
                  <a:srgbClr val="fefefe"/>
                </a:solidFill>
                <a:latin typeface="Century Gothic"/>
              </a:rPr>
              <a:t>23/07/15</a:t>
            </a:r>
            <a:endParaRPr/>
          </a:p>
        </p:txBody>
      </p:sp>
      <p:sp>
        <p:nvSpPr>
          <p:cNvPr id="75" name="CustomShape 76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  <a:ln w="15840">
            <a:noFill/>
          </a:ln>
        </p:spPr>
      </p:sp>
      <p:sp>
        <p:nvSpPr>
          <p:cNvPr id="76" name="PlaceHolder 77"/>
          <p:cNvSpPr>
            <a:spLocks noGrp="1"/>
          </p:cNvSpPr>
          <p:nvPr>
            <p:ph type="ftr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7" name="PlaceHolder 78"/>
          <p:cNvSpPr>
            <a:spLocks noGrp="1"/>
          </p:cNvSpPr>
          <p:nvPr>
            <p:ph type="sldNum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059C984-23EC-476B-A697-61CDAF9D9DC3}" type="slidenum">
              <a:rPr lang="it-IT" sz="1200">
                <a:solidFill>
                  <a:srgbClr val="94c600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78" name="CustomShape 7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  <a:ln w="15840">
            <a:noFill/>
          </a:ln>
        </p:spPr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24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0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16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5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6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7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8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9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0" name="CustomShape 7"/>
          <p:cNvSpPr/>
          <p:nvPr/>
        </p:nvSpPr>
        <p:spPr>
          <a:xfrm rot="10800000">
            <a:off x="6707520" y="36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1" name="CustomShape 8"/>
          <p:cNvSpPr/>
          <p:nvPr/>
        </p:nvSpPr>
        <p:spPr>
          <a:xfrm rot="10800000">
            <a:off x="8764920" y="36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2" name="CustomShape 9"/>
          <p:cNvSpPr/>
          <p:nvPr/>
        </p:nvSpPr>
        <p:spPr>
          <a:xfrm rot="10800000">
            <a:off x="8231400" y="36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3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4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5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6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7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8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9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30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31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33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3"/>
          <p:cNvSpPr/>
          <p:nvPr/>
        </p:nvSpPr>
        <p:spPr>
          <a:xfrm rot="1800000">
            <a:off x="-304560" y="420120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38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0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1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3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4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5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6" name="CustomShape 33"/>
          <p:cNvSpPr/>
          <p:nvPr/>
        </p:nvSpPr>
        <p:spPr>
          <a:xfrm rot="1800000">
            <a:off x="8384040" y="40554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7" name="CustomShape 34"/>
          <p:cNvSpPr/>
          <p:nvPr/>
        </p:nvSpPr>
        <p:spPr>
          <a:xfrm rot="1800000">
            <a:off x="8384040" y="1511280"/>
            <a:ext cx="1241640" cy="1388520"/>
          </a:xfrm>
          <a:prstGeom prst="rect">
            <a:avLst/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8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9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50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  <a:ln w="15840">
            <a:noFill/>
          </a:ln>
        </p:spPr>
      </p:sp>
      <p:sp>
        <p:nvSpPr>
          <p:cNvPr id="151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Click to edit the title text formatFare clic per modificare lo stile del titolo</a:t>
            </a:r>
            <a:endParaRPr/>
          </a:p>
        </p:txBody>
      </p:sp>
      <p:sp>
        <p:nvSpPr>
          <p:cNvPr id="152" name="PlaceHolder 39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Seventh Outline LevelFare clic per modificare stili del testo dello schema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200">
                <a:solidFill>
                  <a:srgbClr val="3e3d2d"/>
                </a:solidFill>
                <a:latin typeface="Century Gothic"/>
              </a:rPr>
              <a:t>Secondo livello</a:t>
            </a:r>
            <a:endParaRPr/>
          </a:p>
          <a:p>
            <a:pPr lvl="2"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000">
                <a:solidFill>
                  <a:srgbClr val="3e3d2d"/>
                </a:solidFill>
                <a:latin typeface="Century Gothic"/>
              </a:rPr>
              <a:t>Terzo livello</a:t>
            </a:r>
            <a:endParaRPr/>
          </a:p>
          <a:p>
            <a:pPr lvl="3"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>
                <a:solidFill>
                  <a:srgbClr val="3e3d2d"/>
                </a:solidFill>
                <a:latin typeface="Century Gothic"/>
              </a:rPr>
              <a:t>Quarto livello</a:t>
            </a:r>
            <a:endParaRPr/>
          </a:p>
          <a:p>
            <a:pPr lvl="4"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1600">
                <a:solidFill>
                  <a:srgbClr val="3e3d2d"/>
                </a:solidFill>
                <a:latin typeface="Century Gothic"/>
              </a:rPr>
              <a:t>Quinto livello</a:t>
            </a:r>
            <a:endParaRPr/>
          </a:p>
        </p:txBody>
      </p:sp>
      <p:sp>
        <p:nvSpPr>
          <p:cNvPr id="153" name="PlaceHolder 40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it-IT" sz="1200">
                <a:solidFill>
                  <a:srgbClr val="fefefe"/>
                </a:solidFill>
                <a:latin typeface="Century Gothic"/>
              </a:rPr>
              <a:t>23/07/15</a:t>
            </a:r>
            <a:endParaRPr/>
          </a:p>
        </p:txBody>
      </p:sp>
      <p:sp>
        <p:nvSpPr>
          <p:cNvPr id="154" name="PlaceHolder 41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5" name="PlaceHolder 42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9D849E-58A4-4C34-A85D-645C057F4BFD}" type="slidenum">
              <a:rPr lang="it-IT" sz="1200">
                <a:solidFill>
                  <a:srgbClr val="fefefe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gif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644000" y="2708640"/>
            <a:ext cx="3528000" cy="170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3600">
                <a:solidFill>
                  <a:srgbClr val="94c600"/>
                </a:solidFill>
                <a:latin typeface="Century Gothic"/>
              </a:rPr>
              <a:t>Acquisizione del battito cardiaco tramite tecniche pletismografiche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733280" y="4421160"/>
            <a:ext cx="3309480" cy="126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t-IT">
                <a:solidFill>
                  <a:srgbClr val="424242"/>
                </a:solidFill>
                <a:latin typeface="Century Gothic"/>
              </a:rPr>
              <a:t>con strumentazione non</a:t>
            </a:r>
            <a:endParaRPr/>
          </a:p>
          <a:p>
            <a:pPr>
              <a:lnSpc>
                <a:spcPct val="100000"/>
              </a:lnSpc>
            </a:pPr>
            <a:r>
              <a:rPr lang="it-IT">
                <a:solidFill>
                  <a:srgbClr val="424242"/>
                </a:solidFill>
                <a:latin typeface="Century Gothic"/>
              </a:rPr>
              <a:t>dedicata</a:t>
            </a:r>
            <a:endParaRPr/>
          </a:p>
        </p:txBody>
      </p:sp>
      <p:pic>
        <p:nvPicPr>
          <p:cNvPr id="192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80200" y="122760"/>
            <a:ext cx="2027160" cy="203328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4644000" y="5589360"/>
            <a:ext cx="37440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Patrizio Giuliano Bertoni - 79021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2" descr=""/>
          <p:cNvPicPr/>
          <p:nvPr/>
        </p:nvPicPr>
        <p:blipFill>
          <a:blip r:embed="rId1"/>
          <a:srcRect l="0" t="5679" r="679" b="0"/>
          <a:stretch>
            <a:fillRect/>
          </a:stretch>
        </p:blipFill>
        <p:spPr>
          <a:xfrm>
            <a:off x="2183400" y="5195520"/>
            <a:ext cx="6478560" cy="128736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1740240" y="5950800"/>
            <a:ext cx="430920" cy="51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it-IT" sz="2800">
                <a:solidFill>
                  <a:srgbClr val="ff0000"/>
                </a:solidFill>
                <a:latin typeface="Cambria Math"/>
                <a:ea typeface="Cambria Math"/>
              </a:rPr>
              <a:t>A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4020480" y="5950800"/>
            <a:ext cx="430920" cy="51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it-IT" sz="2800">
                <a:solidFill>
                  <a:srgbClr val="002060"/>
                </a:solidFill>
                <a:latin typeface="Cambria Math"/>
                <a:ea typeface="Cambria Math"/>
              </a:rPr>
              <a:t>B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6300720" y="5950800"/>
            <a:ext cx="430920" cy="51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it-IT" sz="2800">
                <a:solidFill>
                  <a:srgbClr val="74a510"/>
                </a:solidFill>
                <a:latin typeface="Cambria Math"/>
                <a:ea typeface="Cambria Math"/>
              </a:rPr>
              <a:t>C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539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56" name="CustomShape 5"/>
          <p:cNvSpPr/>
          <p:nvPr/>
        </p:nvSpPr>
        <p:spPr>
          <a:xfrm>
            <a:off x="1196640" y="739440"/>
            <a:ext cx="24768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57" name="CustomShape 6"/>
          <p:cNvSpPr/>
          <p:nvPr/>
        </p:nvSpPr>
        <p:spPr>
          <a:xfrm>
            <a:off x="1547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58" name="CustomShape 7"/>
          <p:cNvSpPr/>
          <p:nvPr/>
        </p:nvSpPr>
        <p:spPr>
          <a:xfrm>
            <a:off x="2222280" y="739440"/>
            <a:ext cx="28512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59" name="CustomShape 8"/>
          <p:cNvSpPr/>
          <p:nvPr/>
        </p:nvSpPr>
        <p:spPr>
          <a:xfrm>
            <a:off x="2626560" y="476640"/>
            <a:ext cx="1945080" cy="1007640"/>
          </a:xfrm>
          <a:prstGeom prst="roundRect">
            <a:avLst>
              <a:gd name="adj" fmla="val 10000"/>
            </a:avLst>
          </a:prstGeom>
          <a:solidFill>
            <a:srgbClr val="4a6300"/>
          </a:solidFill>
          <a:ln w="15840">
            <a:solidFill>
              <a:srgbClr val="ffffff"/>
            </a:solidFill>
            <a:round/>
          </a:ln>
        </p:spPr>
        <p:txBody>
          <a:bodyPr lIns="68760" rIns="68760" tIns="98280" bIns="98280" anchor="ctr"/>
          <a:p>
            <a:pPr algn="ctr"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  <a:latin typeface="Century Gothic"/>
              </a:rPr>
              <a:t>ICA</a:t>
            </a:r>
            <a:endParaRPr/>
          </a:p>
        </p:txBody>
      </p:sp>
      <p:sp>
        <p:nvSpPr>
          <p:cNvPr id="260" name="CustomShape 9"/>
          <p:cNvSpPr/>
          <p:nvPr/>
        </p:nvSpPr>
        <p:spPr>
          <a:xfrm>
            <a:off x="4697640" y="739440"/>
            <a:ext cx="26604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61" name="CustomShape 10"/>
          <p:cNvSpPr/>
          <p:nvPr/>
        </p:nvSpPr>
        <p:spPr>
          <a:xfrm>
            <a:off x="507492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62" name="CustomShape 11"/>
          <p:cNvSpPr/>
          <p:nvPr/>
        </p:nvSpPr>
        <p:spPr>
          <a:xfrm>
            <a:off x="5741640" y="739440"/>
            <a:ext cx="26820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63" name="CustomShape 12"/>
          <p:cNvSpPr/>
          <p:nvPr/>
        </p:nvSpPr>
        <p:spPr>
          <a:xfrm>
            <a:off x="61214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64" name="CustomShape 13"/>
          <p:cNvSpPr/>
          <p:nvPr/>
        </p:nvSpPr>
        <p:spPr>
          <a:xfrm>
            <a:off x="6782400" y="739440"/>
            <a:ext cx="25632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65" name="CustomShape 14"/>
          <p:cNvSpPr/>
          <p:nvPr/>
        </p:nvSpPr>
        <p:spPr>
          <a:xfrm>
            <a:off x="7145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pic>
        <p:nvPicPr>
          <p:cNvPr id="266" name="Picture 4" descr=""/>
          <p:cNvPicPr/>
          <p:nvPr/>
        </p:nvPicPr>
        <p:blipFill>
          <a:blip r:embed="rId2"/>
          <a:srcRect l="0" t="0" r="0" b="10202"/>
          <a:stretch>
            <a:fillRect/>
          </a:stretch>
        </p:blipFill>
        <p:spPr>
          <a:xfrm>
            <a:off x="539640" y="3571200"/>
            <a:ext cx="6523200" cy="1225440"/>
          </a:xfrm>
          <a:prstGeom prst="rect">
            <a:avLst/>
          </a:prstGeom>
          <a:ln>
            <a:noFill/>
          </a:ln>
        </p:spPr>
      </p:pic>
      <p:sp>
        <p:nvSpPr>
          <p:cNvPr id="267" name="CustomShape 15"/>
          <p:cNvSpPr/>
          <p:nvPr/>
        </p:nvSpPr>
        <p:spPr>
          <a:xfrm>
            <a:off x="2316240" y="4247640"/>
            <a:ext cx="430920" cy="4374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CustomShape 16"/>
          <p:cNvSpPr/>
          <p:nvPr/>
        </p:nvSpPr>
        <p:spPr>
          <a:xfrm>
            <a:off x="2316240" y="4247640"/>
            <a:ext cx="430920" cy="437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 </a:t>
            </a:r>
            <a:endParaRPr/>
          </a:p>
        </p:txBody>
      </p:sp>
      <p:sp>
        <p:nvSpPr>
          <p:cNvPr id="269" name="CustomShape 17"/>
          <p:cNvSpPr/>
          <p:nvPr/>
        </p:nvSpPr>
        <p:spPr>
          <a:xfrm>
            <a:off x="4534920" y="4247640"/>
            <a:ext cx="430920" cy="4374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CustomShape 18"/>
          <p:cNvSpPr/>
          <p:nvPr/>
        </p:nvSpPr>
        <p:spPr>
          <a:xfrm>
            <a:off x="4534920" y="4247640"/>
            <a:ext cx="430920" cy="437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 </a:t>
            </a:r>
            <a:endParaRPr/>
          </a:p>
        </p:txBody>
      </p:sp>
      <p:sp>
        <p:nvSpPr>
          <p:cNvPr id="271" name="CustomShape 19"/>
          <p:cNvSpPr/>
          <p:nvPr/>
        </p:nvSpPr>
        <p:spPr>
          <a:xfrm>
            <a:off x="6877080" y="4224600"/>
            <a:ext cx="430920" cy="44316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CustomShape 20"/>
          <p:cNvSpPr/>
          <p:nvPr/>
        </p:nvSpPr>
        <p:spPr>
          <a:xfrm>
            <a:off x="6877080" y="4224600"/>
            <a:ext cx="430920" cy="4431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 </a:t>
            </a:r>
            <a:endParaRPr/>
          </a:p>
        </p:txBody>
      </p:sp>
      <p:sp>
        <p:nvSpPr>
          <p:cNvPr id="273" name="CustomShape 21"/>
          <p:cNvSpPr/>
          <p:nvPr/>
        </p:nvSpPr>
        <p:spPr>
          <a:xfrm flipV="1">
            <a:off x="1331640" y="3354120"/>
            <a:ext cx="2397240" cy="221400"/>
          </a:xfrm>
          <a:prstGeom prst="straightConnector1">
            <a:avLst/>
          </a:prstGeom>
          <a:noFill/>
          <a:ln w="22320">
            <a:solidFill>
              <a:srgbClr val="000000"/>
            </a:solidFill>
            <a:round/>
            <a:headEnd len="med" type="arrow" w="med"/>
          </a:ln>
        </p:spPr>
      </p:sp>
      <p:sp>
        <p:nvSpPr>
          <p:cNvPr id="274" name="CustomShape 22"/>
          <p:cNvSpPr/>
          <p:nvPr/>
        </p:nvSpPr>
        <p:spPr>
          <a:xfrm flipV="1">
            <a:off x="3729240" y="3356280"/>
            <a:ext cx="360" cy="220320"/>
          </a:xfrm>
          <a:prstGeom prst="straightConnector1">
            <a:avLst/>
          </a:prstGeom>
          <a:noFill/>
          <a:ln w="22320">
            <a:solidFill>
              <a:srgbClr val="000000"/>
            </a:solidFill>
            <a:round/>
            <a:headEnd len="med" type="arrow" w="med"/>
          </a:ln>
        </p:spPr>
      </p:sp>
      <p:sp>
        <p:nvSpPr>
          <p:cNvPr id="275" name="CustomShape 23"/>
          <p:cNvSpPr/>
          <p:nvPr/>
        </p:nvSpPr>
        <p:spPr>
          <a:xfrm flipH="1" flipV="1">
            <a:off x="3729240" y="3354480"/>
            <a:ext cx="2282400" cy="221400"/>
          </a:xfrm>
          <a:prstGeom prst="straightConnector1">
            <a:avLst/>
          </a:prstGeom>
          <a:noFill/>
          <a:ln w="22320">
            <a:solidFill>
              <a:srgbClr val="000000"/>
            </a:solidFill>
            <a:round/>
            <a:headEnd len="med" type="arrow" w="med"/>
          </a:ln>
        </p:spPr>
      </p:sp>
      <p:sp>
        <p:nvSpPr>
          <p:cNvPr id="276" name="CustomShape 24"/>
          <p:cNvSpPr/>
          <p:nvPr/>
        </p:nvSpPr>
        <p:spPr>
          <a:xfrm>
            <a:off x="1547640" y="3083040"/>
            <a:ext cx="4320000" cy="245520"/>
          </a:xfrm>
          <a:prstGeom prst="flowChartProcess">
            <a:avLst/>
          </a:prstGeom>
          <a:solidFill>
            <a:srgbClr val="94c600"/>
          </a:solidFill>
          <a:ln w="15840">
            <a:solidFill>
              <a:srgbClr val="6d92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solidFill>
                  <a:srgbClr val="ffffff"/>
                </a:solidFill>
                <a:latin typeface="Century Gothic"/>
              </a:rPr>
              <a:t>Indipendent Component Analysis</a:t>
            </a:r>
            <a:endParaRPr/>
          </a:p>
        </p:txBody>
      </p:sp>
      <p:pic>
        <p:nvPicPr>
          <p:cNvPr id="277" name="Picture 3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09760" y="1626840"/>
            <a:ext cx="6523200" cy="1365120"/>
          </a:xfrm>
          <a:prstGeom prst="rect">
            <a:avLst/>
          </a:prstGeom>
          <a:ln>
            <a:noFill/>
          </a:ln>
        </p:spPr>
      </p:pic>
      <p:sp>
        <p:nvSpPr>
          <p:cNvPr id="278" name="CustomShape 25"/>
          <p:cNvSpPr/>
          <p:nvPr/>
        </p:nvSpPr>
        <p:spPr>
          <a:xfrm>
            <a:off x="1331640" y="2845440"/>
            <a:ext cx="2397240" cy="221400"/>
          </a:xfrm>
          <a:prstGeom prst="straightConnector1">
            <a:avLst/>
          </a:prstGeom>
          <a:noFill/>
          <a:ln w="2232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9" name="CustomShape 26"/>
          <p:cNvSpPr/>
          <p:nvPr/>
        </p:nvSpPr>
        <p:spPr>
          <a:xfrm>
            <a:off x="3729240" y="2845440"/>
            <a:ext cx="360" cy="221400"/>
          </a:xfrm>
          <a:prstGeom prst="straightConnector1">
            <a:avLst/>
          </a:prstGeom>
          <a:noFill/>
          <a:ln w="2232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0" name="CustomShape 27"/>
          <p:cNvSpPr/>
          <p:nvPr/>
        </p:nvSpPr>
        <p:spPr>
          <a:xfrm flipH="1">
            <a:off x="3729240" y="2845440"/>
            <a:ext cx="2282400" cy="221400"/>
          </a:xfrm>
          <a:prstGeom prst="straightConnector1">
            <a:avLst/>
          </a:prstGeom>
          <a:noFill/>
          <a:ln w="2232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1" name="CustomShape 28"/>
          <p:cNvSpPr/>
          <p:nvPr/>
        </p:nvSpPr>
        <p:spPr>
          <a:xfrm>
            <a:off x="683640" y="5373360"/>
            <a:ext cx="120060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it-IT" sz="2200">
                <a:solidFill>
                  <a:srgbClr val="000000"/>
                </a:solidFill>
                <a:latin typeface="Century Gothic"/>
              </a:rPr>
              <a:t>segnali</a:t>
            </a:r>
            <a:r>
              <a:rPr lang="it-IT" sz="2200">
                <a:solidFill>
                  <a:srgbClr val="000000"/>
                </a:solidFill>
                <a:latin typeface="Century Gothic"/>
              </a:rPr>
              <a:t>
</a:t>
            </a:r>
            <a:r>
              <a:rPr lang="it-IT" sz="2200">
                <a:solidFill>
                  <a:srgbClr val="000000"/>
                </a:solidFill>
                <a:latin typeface="Century Gothic"/>
              </a:rPr>
              <a:t>teorici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611640" y="1268640"/>
            <a:ext cx="796824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banda passante: 0.9-1.8 Hz  </a:t>
            </a:r>
            <a:r>
              <a:rPr lang="it-IT" sz="2400">
                <a:solidFill>
                  <a:srgbClr val="3e3d2d"/>
                </a:solidFill>
                <a:latin typeface="Wingdings"/>
              </a:rPr>
              <a:t>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  54-110 bpm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539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84" name="CustomShape 3"/>
          <p:cNvSpPr/>
          <p:nvPr/>
        </p:nvSpPr>
        <p:spPr>
          <a:xfrm>
            <a:off x="1196640" y="739440"/>
            <a:ext cx="24768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85" name="CustomShape 4"/>
          <p:cNvSpPr/>
          <p:nvPr/>
        </p:nvSpPr>
        <p:spPr>
          <a:xfrm>
            <a:off x="1547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86" name="CustomShape 5"/>
          <p:cNvSpPr/>
          <p:nvPr/>
        </p:nvSpPr>
        <p:spPr>
          <a:xfrm>
            <a:off x="2222640" y="739440"/>
            <a:ext cx="28584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87" name="CustomShape 6"/>
          <p:cNvSpPr/>
          <p:nvPr/>
        </p:nvSpPr>
        <p:spPr>
          <a:xfrm>
            <a:off x="2627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88" name="CustomShape 7"/>
          <p:cNvSpPr/>
          <p:nvPr/>
        </p:nvSpPr>
        <p:spPr>
          <a:xfrm>
            <a:off x="3288240" y="739440"/>
            <a:ext cx="25488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89" name="CustomShape 8"/>
          <p:cNvSpPr/>
          <p:nvPr/>
        </p:nvSpPr>
        <p:spPr>
          <a:xfrm>
            <a:off x="3649680" y="476640"/>
            <a:ext cx="1945080" cy="1007640"/>
          </a:xfrm>
          <a:prstGeom prst="roundRect">
            <a:avLst>
              <a:gd name="adj" fmla="val 10000"/>
            </a:avLst>
          </a:prstGeom>
          <a:solidFill>
            <a:srgbClr val="4a6300"/>
          </a:solidFill>
          <a:ln w="15840">
            <a:solidFill>
              <a:srgbClr val="ffffff"/>
            </a:solidFill>
            <a:round/>
          </a:ln>
        </p:spPr>
        <p:txBody>
          <a:bodyPr lIns="68760" rIns="68760" tIns="98280" bIns="98280" anchor="ctr"/>
          <a:p>
            <a:pPr algn="ctr"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  <a:latin typeface="Century Gothic"/>
              </a:rPr>
              <a:t>Filtraggio</a:t>
            </a:r>
            <a:endParaRPr/>
          </a:p>
        </p:txBody>
      </p:sp>
      <p:sp>
        <p:nvSpPr>
          <p:cNvPr id="290" name="CustomShape 9"/>
          <p:cNvSpPr/>
          <p:nvPr/>
        </p:nvSpPr>
        <p:spPr>
          <a:xfrm>
            <a:off x="5726520" y="739440"/>
            <a:ext cx="27864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91" name="CustomShape 10"/>
          <p:cNvSpPr/>
          <p:nvPr/>
        </p:nvSpPr>
        <p:spPr>
          <a:xfrm>
            <a:off x="61214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92" name="CustomShape 11"/>
          <p:cNvSpPr/>
          <p:nvPr/>
        </p:nvSpPr>
        <p:spPr>
          <a:xfrm>
            <a:off x="6782400" y="739440"/>
            <a:ext cx="25632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93" name="CustomShape 12"/>
          <p:cNvSpPr/>
          <p:nvPr/>
        </p:nvSpPr>
        <p:spPr>
          <a:xfrm>
            <a:off x="7145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pic>
        <p:nvPicPr>
          <p:cNvPr id="29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2277000"/>
            <a:ext cx="7993080" cy="420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11640" y="1556640"/>
            <a:ext cx="796824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tecnica spline cubica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96" name="Picture 2" descr=""/>
          <p:cNvPicPr/>
          <p:nvPr/>
        </p:nvPicPr>
        <p:blipFill>
          <a:blip r:embed="rId1"/>
          <a:srcRect l="0" t="0" r="0" b="41666"/>
          <a:stretch>
            <a:fillRect/>
          </a:stretch>
        </p:blipFill>
        <p:spPr>
          <a:xfrm>
            <a:off x="1191240" y="1998000"/>
            <a:ext cx="6476760" cy="4499640"/>
          </a:xfrm>
          <a:prstGeom prst="rect">
            <a:avLst/>
          </a:prstGeom>
          <a:ln>
            <a:noFill/>
          </a:ln>
        </p:spPr>
      </p:pic>
      <p:sp>
        <p:nvSpPr>
          <p:cNvPr id="297" name="CustomShape 2"/>
          <p:cNvSpPr/>
          <p:nvPr/>
        </p:nvSpPr>
        <p:spPr>
          <a:xfrm>
            <a:off x="539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98" name="CustomShape 3"/>
          <p:cNvSpPr/>
          <p:nvPr/>
        </p:nvSpPr>
        <p:spPr>
          <a:xfrm>
            <a:off x="1196640" y="739440"/>
            <a:ext cx="24768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1547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300" name="CustomShape 5"/>
          <p:cNvSpPr/>
          <p:nvPr/>
        </p:nvSpPr>
        <p:spPr>
          <a:xfrm>
            <a:off x="2222640" y="739440"/>
            <a:ext cx="28584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301" name="CustomShape 6"/>
          <p:cNvSpPr/>
          <p:nvPr/>
        </p:nvSpPr>
        <p:spPr>
          <a:xfrm>
            <a:off x="2627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302" name="CustomShape 7"/>
          <p:cNvSpPr/>
          <p:nvPr/>
        </p:nvSpPr>
        <p:spPr>
          <a:xfrm>
            <a:off x="3287160" y="739440"/>
            <a:ext cx="25236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303" name="CustomShape 8"/>
          <p:cNvSpPr/>
          <p:nvPr/>
        </p:nvSpPr>
        <p:spPr>
          <a:xfrm>
            <a:off x="3644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304" name="CustomShape 9"/>
          <p:cNvSpPr/>
          <p:nvPr/>
        </p:nvSpPr>
        <p:spPr>
          <a:xfrm>
            <a:off x="4317120" y="739440"/>
            <a:ext cx="28044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4714920" y="476640"/>
            <a:ext cx="1945080" cy="1007640"/>
          </a:xfrm>
          <a:prstGeom prst="roundRect">
            <a:avLst>
              <a:gd name="adj" fmla="val 10000"/>
            </a:avLst>
          </a:prstGeom>
          <a:solidFill>
            <a:srgbClr val="4a6300"/>
          </a:solidFill>
          <a:ln w="15840">
            <a:solidFill>
              <a:srgbClr val="ffffff"/>
            </a:solidFill>
            <a:round/>
          </a:ln>
        </p:spPr>
        <p:txBody>
          <a:bodyPr lIns="68760" rIns="68760" tIns="98280" bIns="98280" anchor="ctr"/>
          <a:p>
            <a:pPr algn="ctr"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  <a:latin typeface="Century Gothic"/>
              </a:rPr>
              <a:t>Interpolazione</a:t>
            </a:r>
            <a:endParaRPr/>
          </a:p>
        </p:txBody>
      </p:sp>
      <p:sp>
        <p:nvSpPr>
          <p:cNvPr id="306" name="CustomShape 11"/>
          <p:cNvSpPr/>
          <p:nvPr/>
        </p:nvSpPr>
        <p:spPr>
          <a:xfrm>
            <a:off x="6781680" y="739440"/>
            <a:ext cx="25704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145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11640" y="1432080"/>
            <a:ext cx="796824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Fast Fourier Transform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09" name="Picture 2" descr=""/>
          <p:cNvPicPr/>
          <p:nvPr/>
        </p:nvPicPr>
        <p:blipFill>
          <a:blip r:embed="rId1"/>
          <a:srcRect l="1590" t="0" r="1590" b="0"/>
          <a:stretch>
            <a:fillRect/>
          </a:stretch>
        </p:blipFill>
        <p:spPr>
          <a:xfrm>
            <a:off x="611640" y="2637000"/>
            <a:ext cx="3744000" cy="3240000"/>
          </a:xfrm>
          <a:prstGeom prst="rect">
            <a:avLst/>
          </a:prstGeom>
          <a:ln>
            <a:noFill/>
          </a:ln>
        </p:spPr>
      </p:pic>
      <p:pic>
        <p:nvPicPr>
          <p:cNvPr id="310" name="Picture 3" descr=""/>
          <p:cNvPicPr/>
          <p:nvPr/>
        </p:nvPicPr>
        <p:blipFill>
          <a:blip r:embed="rId2"/>
          <a:srcRect l="335405" t="171903" r="1244111" b="211782"/>
          <a:stretch>
            <a:fillRect/>
          </a:stretch>
        </p:blipFill>
        <p:spPr>
          <a:xfrm>
            <a:off x="4572000" y="1772640"/>
            <a:ext cx="4032000" cy="474228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5921640" y="2811240"/>
            <a:ext cx="276120" cy="31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4c600"/>
          </a:solidFill>
          <a:ln w="15840">
            <a:solidFill>
              <a:srgbClr val="6d9200"/>
            </a:solidFill>
            <a:round/>
          </a:ln>
        </p:spPr>
      </p:sp>
      <p:sp>
        <p:nvSpPr>
          <p:cNvPr id="312" name="CustomShape 3"/>
          <p:cNvSpPr/>
          <p:nvPr/>
        </p:nvSpPr>
        <p:spPr>
          <a:xfrm>
            <a:off x="6264360" y="4458600"/>
            <a:ext cx="276120" cy="31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4c600"/>
          </a:solidFill>
          <a:ln w="15840">
            <a:solidFill>
              <a:srgbClr val="6d9200"/>
            </a:solidFill>
            <a:round/>
          </a:ln>
        </p:spPr>
      </p:sp>
      <p:sp>
        <p:nvSpPr>
          <p:cNvPr id="313" name="CustomShape 4"/>
          <p:cNvSpPr/>
          <p:nvPr/>
        </p:nvSpPr>
        <p:spPr>
          <a:xfrm>
            <a:off x="6143040" y="6105600"/>
            <a:ext cx="276120" cy="31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4c600"/>
          </a:solidFill>
          <a:ln w="15840">
            <a:solidFill>
              <a:srgbClr val="6d9200"/>
            </a:solidFill>
            <a:round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11640" y="12564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Supporto IT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3060000" y="5076000"/>
            <a:ext cx="4104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Dynamic Linked Libraries</a:t>
            </a:r>
            <a:endParaRPr/>
          </a:p>
        </p:txBody>
      </p:sp>
      <p:sp>
        <p:nvSpPr>
          <p:cNvPr id="316" name="CustomShape 3"/>
          <p:cNvSpPr/>
          <p:nvPr/>
        </p:nvSpPr>
        <p:spPr>
          <a:xfrm>
            <a:off x="1525680" y="1669320"/>
            <a:ext cx="1990800" cy="40636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c3ff81"/>
              </a:gs>
              <a:gs pos="100000">
                <a:srgbClr val="93c500"/>
              </a:gs>
            </a:gsLst>
            <a:lin ang="5040000"/>
          </a:gradFill>
          <a:ln>
            <a:noFill/>
          </a:ln>
        </p:spPr>
        <p:txBody>
          <a:bodyPr lIns="199080" rIns="199080" tIns="1824840" bIns="1011600" anchor="ctr"/>
          <a:p>
            <a:pPr algn="ctr">
              <a:lnSpc>
                <a:spcPct val="90000"/>
              </a:lnSpc>
            </a:pPr>
            <a:r>
              <a:rPr lang="it-IT" sz="2800">
                <a:solidFill>
                  <a:srgbClr val="000000"/>
                </a:solidFill>
                <a:latin typeface="Century Gothic"/>
              </a:rPr>
              <a:t>Visual</a:t>
            </a:r>
            <a:r>
              <a:rPr lang="it-IT" sz="2800">
                <a:solidFill>
                  <a:srgbClr val="000000"/>
                </a:solidFill>
                <a:latin typeface="Century Gothic"/>
              </a:rPr>
              <a:t>
</a:t>
            </a:r>
            <a:r>
              <a:rPr lang="it-IT" sz="2800">
                <a:solidFill>
                  <a:srgbClr val="000000"/>
                </a:solidFill>
                <a:latin typeface="Century Gothic"/>
              </a:rPr>
              <a:t>Studio</a:t>
            </a:r>
            <a:endParaRPr/>
          </a:p>
        </p:txBody>
      </p:sp>
      <p:sp>
        <p:nvSpPr>
          <p:cNvPr id="317" name="CustomShape 4"/>
          <p:cNvSpPr/>
          <p:nvPr/>
        </p:nvSpPr>
        <p:spPr>
          <a:xfrm>
            <a:off x="1844640" y="1913040"/>
            <a:ext cx="1352880" cy="135288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9360">
            <a:solidFill>
              <a:srgbClr val="ffffff"/>
            </a:solidFill>
            <a:round/>
          </a:ln>
        </p:spPr>
      </p:sp>
      <p:sp>
        <p:nvSpPr>
          <p:cNvPr id="318" name="CustomShape 5"/>
          <p:cNvSpPr/>
          <p:nvPr/>
        </p:nvSpPr>
        <p:spPr>
          <a:xfrm>
            <a:off x="3576600" y="1669320"/>
            <a:ext cx="1990800" cy="40636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c3ff81"/>
              </a:gs>
              <a:gs pos="100000">
                <a:srgbClr val="93c500"/>
              </a:gs>
            </a:gsLst>
            <a:lin ang="5040000"/>
          </a:gradFill>
          <a:ln>
            <a:noFill/>
          </a:ln>
        </p:spPr>
        <p:txBody>
          <a:bodyPr lIns="199080" rIns="199080" tIns="1824840" bIns="1011600" anchor="ctr"/>
          <a:p>
            <a:pPr algn="ctr">
              <a:lnSpc>
                <a:spcPct val="90000"/>
              </a:lnSpc>
            </a:pPr>
            <a:r>
              <a:rPr lang="it-IT" sz="2800">
                <a:solidFill>
                  <a:srgbClr val="000000"/>
                </a:solidFill>
                <a:latin typeface="Century Gothic"/>
              </a:rPr>
              <a:t>Matlab</a:t>
            </a:r>
            <a:endParaRPr/>
          </a:p>
        </p:txBody>
      </p:sp>
      <p:sp>
        <p:nvSpPr>
          <p:cNvPr id="319" name="CustomShape 6"/>
          <p:cNvSpPr/>
          <p:nvPr/>
        </p:nvSpPr>
        <p:spPr>
          <a:xfrm>
            <a:off x="3895560" y="1913040"/>
            <a:ext cx="1352880" cy="13528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9360">
            <a:solidFill>
              <a:srgbClr val="ffffff"/>
            </a:solidFill>
            <a:round/>
          </a:ln>
        </p:spPr>
      </p:sp>
      <p:sp>
        <p:nvSpPr>
          <p:cNvPr id="320" name="CustomShape 7"/>
          <p:cNvSpPr/>
          <p:nvPr/>
        </p:nvSpPr>
        <p:spPr>
          <a:xfrm>
            <a:off x="5628960" y="1669320"/>
            <a:ext cx="1990800" cy="40636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c3ff81"/>
              </a:gs>
              <a:gs pos="100000">
                <a:srgbClr val="93c500"/>
              </a:gs>
            </a:gsLst>
            <a:lin ang="5040000"/>
          </a:gradFill>
          <a:ln>
            <a:noFill/>
          </a:ln>
        </p:spPr>
        <p:txBody>
          <a:bodyPr lIns="199080" rIns="199080" tIns="1824840" bIns="1011600" anchor="ctr"/>
          <a:p>
            <a:pPr algn="ctr">
              <a:lnSpc>
                <a:spcPct val="90000"/>
              </a:lnSpc>
            </a:pPr>
            <a:r>
              <a:rPr lang="it-IT" sz="2800">
                <a:solidFill>
                  <a:srgbClr val="000000"/>
                </a:solidFill>
                <a:latin typeface="Century Gothic"/>
              </a:rPr>
              <a:t>OpenCV</a:t>
            </a:r>
            <a:endParaRPr/>
          </a:p>
        </p:txBody>
      </p:sp>
      <p:sp>
        <p:nvSpPr>
          <p:cNvPr id="321" name="CustomShape 8"/>
          <p:cNvSpPr/>
          <p:nvPr/>
        </p:nvSpPr>
        <p:spPr>
          <a:xfrm>
            <a:off x="5946840" y="1913040"/>
            <a:ext cx="1352880" cy="13528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360">
            <a:solidFill>
              <a:srgbClr val="ffffff"/>
            </a:solidFill>
            <a:round/>
          </a:ln>
        </p:spPr>
      </p:sp>
      <p:sp>
        <p:nvSpPr>
          <p:cNvPr id="322" name="CustomShape 9"/>
          <p:cNvSpPr/>
          <p:nvPr/>
        </p:nvSpPr>
        <p:spPr>
          <a:xfrm>
            <a:off x="1768320" y="4920480"/>
            <a:ext cx="5608080" cy="60912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9fe94"/>
              </a:gs>
              <a:gs pos="100000">
                <a:srgbClr val="c6e1a7"/>
              </a:gs>
            </a:gsLst>
            <a:lin ang="5040000"/>
          </a:gradFill>
          <a:ln w="9360">
            <a:solidFill>
              <a:srgbClr val="ffffff"/>
            </a:solidFill>
            <a:round/>
          </a:ln>
        </p:spPr>
      </p:sp>
      <p:sp>
        <p:nvSpPr>
          <p:cNvPr id="323" name="CustomShape 10"/>
          <p:cNvSpPr/>
          <p:nvPr/>
        </p:nvSpPr>
        <p:spPr>
          <a:xfrm>
            <a:off x="3060360" y="5076000"/>
            <a:ext cx="4104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Dynamic Linked Libraries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611640" y="12564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Conclusioni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611640" y="1432080"/>
            <a:ext cx="796824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Risultati ottenuti affidabili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Validità strumentazione non dedicata per PPG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Possibile estensione verso dispositivi mobili</a:t>
            </a:r>
            <a:endParaRPr/>
          </a:p>
        </p:txBody>
      </p:sp>
      <p:pic>
        <p:nvPicPr>
          <p:cNvPr id="32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88000" y="3285000"/>
            <a:ext cx="5544360" cy="3076920"/>
          </a:xfrm>
          <a:prstGeom prst="rect">
            <a:avLst/>
          </a:prstGeom>
          <a:ln>
            <a:noFill/>
          </a:ln>
        </p:spPr>
      </p:pic>
      <p:pic>
        <p:nvPicPr>
          <p:cNvPr id="32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40" y="3209040"/>
            <a:ext cx="1445040" cy="1405080"/>
          </a:xfrm>
          <a:prstGeom prst="rect">
            <a:avLst/>
          </a:prstGeom>
          <a:ln>
            <a:noFill/>
          </a:ln>
        </p:spPr>
      </p:pic>
      <p:pic>
        <p:nvPicPr>
          <p:cNvPr id="328" name="Picture 3" descr=""/>
          <p:cNvPicPr/>
          <p:nvPr/>
        </p:nvPicPr>
        <p:blipFill>
          <a:blip r:embed="rId3"/>
          <a:srcRect l="13765" t="9309" r="13776" b="8461"/>
          <a:stretch>
            <a:fillRect/>
          </a:stretch>
        </p:blipFill>
        <p:spPr>
          <a:xfrm>
            <a:off x="1198080" y="4894920"/>
            <a:ext cx="992160" cy="11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11640" y="11664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Sommario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1043640" y="1772640"/>
            <a:ext cx="7704720" cy="4417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Obiettivo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Acquisizione del battito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Elaborazione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Supporto informatico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Conclusioni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11640" y="12564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Obiettivo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67640" y="1648080"/>
            <a:ext cx="7848360" cy="4804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i="1" lang="it-IT" sz="2400">
                <a:solidFill>
                  <a:srgbClr val="3e3d2d"/>
                </a:solidFill>
                <a:latin typeface="Century Gothic"/>
              </a:rPr>
              <a:t>Output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
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un plausibile valore di battito cardiaco al minuto</a:t>
            </a:r>
            <a:endParaRPr/>
          </a:p>
          <a:p>
            <a:pPr>
              <a:lnSpc>
                <a:spcPct val="100000"/>
              </a:lnSpc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
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i="1" lang="it-IT" sz="2400">
                <a:solidFill>
                  <a:srgbClr val="3e3d2d"/>
                </a:solidFill>
                <a:latin typeface="Century Gothic"/>
              </a:rPr>
              <a:t>Input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
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una registrazione video della superficie illuminata dell’epiderma</a:t>
            </a:r>
            <a:endParaRPr/>
          </a:p>
          <a:p>
            <a:pPr>
              <a:lnSpc>
                <a:spcPct val="100000"/>
              </a:lnSpc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
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i="1" lang="it-IT" sz="2400">
                <a:solidFill>
                  <a:srgbClr val="3e3d2d"/>
                </a:solidFill>
                <a:latin typeface="Century Gothic"/>
              </a:rPr>
              <a:t>Verifica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
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confrontare i risultati con sensori di altro tipo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11280" y="125640"/>
            <a:ext cx="73447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PPG: Photoplethysmography</a:t>
            </a:r>
            <a:endParaRPr/>
          </a:p>
        </p:txBody>
      </p:sp>
      <p:pic>
        <p:nvPicPr>
          <p:cNvPr id="199" name="Picture 3" descr=""/>
          <p:cNvPicPr/>
          <p:nvPr/>
        </p:nvPicPr>
        <p:blipFill>
          <a:blip r:embed="rId1"/>
          <a:srcRect l="5599" t="4363" r="4171" b="4455"/>
          <a:stretch>
            <a:fillRect/>
          </a:stretch>
        </p:blipFill>
        <p:spPr>
          <a:xfrm>
            <a:off x="4932000" y="1700640"/>
            <a:ext cx="3470760" cy="2606400"/>
          </a:xfrm>
          <a:prstGeom prst="rect">
            <a:avLst/>
          </a:prstGeom>
          <a:ln>
            <a:noFill/>
          </a:ln>
        </p:spPr>
      </p:pic>
      <p:pic>
        <p:nvPicPr>
          <p:cNvPr id="200" name="Picture 2" descr=""/>
          <p:cNvPicPr/>
          <p:nvPr/>
        </p:nvPicPr>
        <p:blipFill>
          <a:blip r:embed="rId2"/>
          <a:srcRect l="0" t="9273" r="0" b="0"/>
          <a:stretch>
            <a:fillRect/>
          </a:stretch>
        </p:blipFill>
        <p:spPr>
          <a:xfrm>
            <a:off x="539640" y="3762360"/>
            <a:ext cx="4349520" cy="272160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539640" y="1346040"/>
            <a:ext cx="4493520" cy="22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00000"/>
                </a:solidFill>
                <a:latin typeface="Century Gothic"/>
              </a:rPr>
              <a:t>Acquisizione non invasiva</a:t>
            </a:r>
            <a:r>
              <a:rPr lang="it-IT" sz="2400">
                <a:solidFill>
                  <a:srgbClr val="000000"/>
                </a:solidFill>
                <a:latin typeface="Century Gothic"/>
              </a:rPr>
              <a:t>
</a:t>
            </a:r>
            <a:r>
              <a:rPr lang="it-IT" sz="2400">
                <a:solidFill>
                  <a:srgbClr val="000000"/>
                </a:solidFill>
                <a:latin typeface="Century Gothic"/>
              </a:rPr>
              <a:t>di parametri vitali</a:t>
            </a:r>
            <a:r>
              <a:rPr lang="it-IT" sz="2400">
                <a:solidFill>
                  <a:srgbClr val="000000"/>
                </a:solidFill>
                <a:latin typeface="Century Gothic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it-IT" sz="2400">
                <a:solidFill>
                  <a:srgbClr val="000000"/>
                </a:solidFill>
                <a:latin typeface="Century Gothic"/>
              </a:rPr>
              <a:t>Heart Rate (HR)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00000"/>
                </a:solidFill>
                <a:latin typeface="Century Gothic"/>
              </a:rPr>
              <a:t>Heart Rate Variability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00000"/>
                </a:solidFill>
                <a:latin typeface="Century Gothic"/>
              </a:rPr>
              <a:t>Respiratory Rate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11640" y="12564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Acquisizione</a:t>
            </a:r>
            <a:endParaRPr/>
          </a:p>
        </p:txBody>
      </p:sp>
      <p:pic>
        <p:nvPicPr>
          <p:cNvPr id="203" name="Picture 2" descr=""/>
          <p:cNvPicPr/>
          <p:nvPr/>
        </p:nvPicPr>
        <p:blipFill>
          <a:blip r:embed="rId1"/>
          <a:srcRect l="10991" t="9411" r="6258" b="0"/>
          <a:stretch>
            <a:fillRect/>
          </a:stretch>
        </p:blipFill>
        <p:spPr>
          <a:xfrm>
            <a:off x="539640" y="3192120"/>
            <a:ext cx="5294880" cy="32608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0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42120" y="764640"/>
            <a:ext cx="4052160" cy="3024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1640" y="12564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Elaborazione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1043640" y="5684040"/>
            <a:ext cx="7056360" cy="550800"/>
          </a:xfrm>
          <a:prstGeom prst="rect">
            <a:avLst/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  <p:txBody>
          <a:bodyPr lIns="199080" rIns="199080" tIns="199080" bIns="199080" anchor="ctr"/>
          <a:p>
            <a:pPr algn="ctr">
              <a:lnSpc>
                <a:spcPct val="90000"/>
              </a:lnSpc>
            </a:pPr>
            <a:r>
              <a:rPr lang="it-IT" sz="2800">
                <a:solidFill>
                  <a:srgbClr val="ffffff"/>
                </a:solidFill>
                <a:latin typeface="Century Gothic"/>
              </a:rPr>
              <a:t>Analisi frequenziale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 rot="10800000">
            <a:off x="1044000" y="4844520"/>
            <a:ext cx="7056360" cy="8474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  <p:txBody>
          <a:bodyPr lIns="199080" rIns="199080" tIns="199080" bIns="199080" anchor="ctr"/>
          <a:p>
            <a:pPr algn="ctr">
              <a:lnSpc>
                <a:spcPct val="90000"/>
              </a:lnSpc>
            </a:pPr>
            <a:r>
              <a:rPr lang="it-IT" sz="2800">
                <a:solidFill>
                  <a:srgbClr val="ffffff"/>
                </a:solidFill>
                <a:latin typeface="Century Gothic"/>
              </a:rPr>
              <a:t>Interpolazione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 rot="10800000">
            <a:off x="1044000" y="4005000"/>
            <a:ext cx="7056360" cy="8474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  <p:txBody>
          <a:bodyPr lIns="199080" rIns="199080" tIns="199080" bIns="199080" anchor="ctr"/>
          <a:p>
            <a:pPr algn="ctr">
              <a:lnSpc>
                <a:spcPct val="90000"/>
              </a:lnSpc>
            </a:pPr>
            <a:r>
              <a:rPr lang="it-IT" sz="2800">
                <a:solidFill>
                  <a:srgbClr val="ffffff"/>
                </a:solidFill>
                <a:latin typeface="Century Gothic"/>
              </a:rPr>
              <a:t>Filtraggio</a:t>
            </a:r>
            <a:endParaRPr/>
          </a:p>
        </p:txBody>
      </p:sp>
      <p:sp>
        <p:nvSpPr>
          <p:cNvPr id="209" name="CustomShape 5"/>
          <p:cNvSpPr/>
          <p:nvPr/>
        </p:nvSpPr>
        <p:spPr>
          <a:xfrm rot="10800000">
            <a:off x="1044000" y="3165480"/>
            <a:ext cx="7056360" cy="8474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  <p:txBody>
          <a:bodyPr lIns="199080" rIns="199080" tIns="199080" bIns="199080" anchor="ctr"/>
          <a:p>
            <a:pPr algn="ctr">
              <a:lnSpc>
                <a:spcPct val="90000"/>
              </a:lnSpc>
            </a:pPr>
            <a:r>
              <a:rPr lang="it-IT" sz="2800">
                <a:solidFill>
                  <a:srgbClr val="ffffff"/>
                </a:solidFill>
                <a:latin typeface="Century Gothic"/>
              </a:rPr>
              <a:t>ICA</a:t>
            </a:r>
            <a:endParaRPr/>
          </a:p>
        </p:txBody>
      </p:sp>
      <p:sp>
        <p:nvSpPr>
          <p:cNvPr id="210" name="CustomShape 6"/>
          <p:cNvSpPr/>
          <p:nvPr/>
        </p:nvSpPr>
        <p:spPr>
          <a:xfrm rot="10800000">
            <a:off x="1044000" y="2326320"/>
            <a:ext cx="7056360" cy="8474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  <p:txBody>
          <a:bodyPr lIns="199080" rIns="199080" tIns="199080" bIns="199080" anchor="ctr"/>
          <a:p>
            <a:pPr algn="ctr">
              <a:lnSpc>
                <a:spcPct val="90000"/>
              </a:lnSpc>
            </a:pPr>
            <a:r>
              <a:rPr lang="it-IT" sz="2800">
                <a:solidFill>
                  <a:srgbClr val="ffffff"/>
                </a:solidFill>
                <a:latin typeface="Century Gothic"/>
              </a:rPr>
              <a:t>Detrending</a:t>
            </a:r>
            <a:endParaRPr/>
          </a:p>
        </p:txBody>
      </p:sp>
      <p:sp>
        <p:nvSpPr>
          <p:cNvPr id="211" name="CustomShape 7"/>
          <p:cNvSpPr/>
          <p:nvPr/>
        </p:nvSpPr>
        <p:spPr>
          <a:xfrm rot="10800000">
            <a:off x="1044000" y="1486800"/>
            <a:ext cx="7056360" cy="8474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  <p:txBody>
          <a:bodyPr lIns="199080" rIns="199080" tIns="199080" bIns="199080" anchor="ctr"/>
          <a:p>
            <a:pPr algn="ctr">
              <a:lnSpc>
                <a:spcPct val="90000"/>
              </a:lnSpc>
            </a:pPr>
            <a:r>
              <a:rPr lang="it-IT" sz="2800">
                <a:solidFill>
                  <a:srgbClr val="ffffff"/>
                </a:solidFill>
                <a:latin typeface="Century Gothic"/>
              </a:rPr>
              <a:t>Preprocessing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" descr=""/>
          <p:cNvPicPr/>
          <p:nvPr/>
        </p:nvPicPr>
        <p:blipFill>
          <a:blip r:embed="rId1"/>
          <a:srcRect l="0" t="0" r="60186" b="0"/>
          <a:stretch>
            <a:fillRect/>
          </a:stretch>
        </p:blipFill>
        <p:spPr>
          <a:xfrm>
            <a:off x="3636000" y="1847880"/>
            <a:ext cx="4979160" cy="4628880"/>
          </a:xfrm>
          <a:prstGeom prst="rect">
            <a:avLst/>
          </a:prstGeom>
          <a:ln>
            <a:noFill/>
          </a:ln>
        </p:spPr>
      </p:pic>
      <p:sp>
        <p:nvSpPr>
          <p:cNvPr id="213" name="TextShape 1"/>
          <p:cNvSpPr txBox="1"/>
          <p:nvPr/>
        </p:nvSpPr>
        <p:spPr>
          <a:xfrm>
            <a:off x="467640" y="162864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Scomposizione cromatica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Serie delle differenze finite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541800" y="476640"/>
            <a:ext cx="1945080" cy="1007640"/>
          </a:xfrm>
          <a:prstGeom prst="roundRect">
            <a:avLst>
              <a:gd name="adj" fmla="val 10000"/>
            </a:avLst>
          </a:prstGeom>
          <a:solidFill>
            <a:srgbClr val="4a6300"/>
          </a:solidFill>
          <a:ln w="15840">
            <a:solidFill>
              <a:srgbClr val="ffffff"/>
            </a:solidFill>
            <a:round/>
          </a:ln>
        </p:spPr>
        <p:txBody>
          <a:bodyPr lIns="68760" rIns="68760" tIns="98280" bIns="98280" anchor="ctr"/>
          <a:p>
            <a:pPr algn="ctr"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  <a:latin typeface="Century Gothic"/>
              </a:rPr>
              <a:t>Pre</a:t>
            </a:r>
            <a:r>
              <a:rPr lang="it-IT">
                <a:solidFill>
                  <a:srgbClr val="ffffff"/>
                </a:solidFill>
                <a:latin typeface="Century Gothic"/>
              </a:rPr>
              <a:t>
</a:t>
            </a:r>
            <a:r>
              <a:rPr lang="it-IT">
                <a:solidFill>
                  <a:srgbClr val="ffffff"/>
                </a:solidFill>
                <a:latin typeface="Century Gothic"/>
              </a:rPr>
              <a:t>processing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2612520" y="739440"/>
            <a:ext cx="26496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16" name="CustomShape 4"/>
          <p:cNvSpPr/>
          <p:nvPr/>
        </p:nvSpPr>
        <p:spPr>
          <a:xfrm>
            <a:off x="298800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17" name="CustomShape 5"/>
          <p:cNvSpPr/>
          <p:nvPr/>
        </p:nvSpPr>
        <p:spPr>
          <a:xfrm>
            <a:off x="3647520" y="739440"/>
            <a:ext cx="25344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18" name="CustomShape 6"/>
          <p:cNvSpPr/>
          <p:nvPr/>
        </p:nvSpPr>
        <p:spPr>
          <a:xfrm>
            <a:off x="40064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19" name="CustomShape 7"/>
          <p:cNvSpPr/>
          <p:nvPr/>
        </p:nvSpPr>
        <p:spPr>
          <a:xfrm>
            <a:off x="4678560" y="739440"/>
            <a:ext cx="27972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20" name="CustomShape 8"/>
          <p:cNvSpPr/>
          <p:nvPr/>
        </p:nvSpPr>
        <p:spPr>
          <a:xfrm>
            <a:off x="507492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21" name="CustomShape 9"/>
          <p:cNvSpPr/>
          <p:nvPr/>
        </p:nvSpPr>
        <p:spPr>
          <a:xfrm>
            <a:off x="5741640" y="739440"/>
            <a:ext cx="26820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22" name="CustomShape 10"/>
          <p:cNvSpPr/>
          <p:nvPr/>
        </p:nvSpPr>
        <p:spPr>
          <a:xfrm>
            <a:off x="61214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23" name="CustomShape 11"/>
          <p:cNvSpPr/>
          <p:nvPr/>
        </p:nvSpPr>
        <p:spPr>
          <a:xfrm>
            <a:off x="6782400" y="739440"/>
            <a:ext cx="25632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24" name="CustomShape 12"/>
          <p:cNvSpPr/>
          <p:nvPr/>
        </p:nvSpPr>
        <p:spPr>
          <a:xfrm>
            <a:off x="7145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11640" y="1772640"/>
            <a:ext cx="796824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Esempio di </a:t>
            </a:r>
            <a:r>
              <a:rPr b="1" lang="it-IT" sz="2400">
                <a:solidFill>
                  <a:srgbClr val="3e3d2d"/>
                </a:solidFill>
                <a:latin typeface="Century Gothic"/>
              </a:rPr>
              <a:t>input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 ottimale</a:t>
            </a:r>
            <a:endParaRPr/>
          </a:p>
        </p:txBody>
      </p:sp>
      <p:pic>
        <p:nvPicPr>
          <p:cNvPr id="226" name="Picture 2" descr=""/>
          <p:cNvPicPr/>
          <p:nvPr/>
        </p:nvPicPr>
        <p:blipFill>
          <a:blip r:embed="rId1"/>
          <a:srcRect l="293708" t="143202" r="205340" b="182779"/>
          <a:stretch>
            <a:fillRect/>
          </a:stretch>
        </p:blipFill>
        <p:spPr>
          <a:xfrm>
            <a:off x="611640" y="2299320"/>
            <a:ext cx="7938000" cy="415368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541800" y="476640"/>
            <a:ext cx="1945080" cy="1007640"/>
          </a:xfrm>
          <a:prstGeom prst="roundRect">
            <a:avLst>
              <a:gd name="adj" fmla="val 10000"/>
            </a:avLst>
          </a:prstGeom>
          <a:solidFill>
            <a:srgbClr val="4a6300"/>
          </a:solidFill>
          <a:ln w="15840">
            <a:solidFill>
              <a:srgbClr val="ffffff"/>
            </a:solidFill>
            <a:round/>
          </a:ln>
        </p:spPr>
        <p:txBody>
          <a:bodyPr lIns="68760" rIns="68760" tIns="98280" bIns="98280" anchor="ctr"/>
          <a:p>
            <a:pPr algn="ctr"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  <a:latin typeface="Century Gothic"/>
              </a:rPr>
              <a:t>Pre</a:t>
            </a:r>
            <a:r>
              <a:rPr lang="it-IT">
                <a:solidFill>
                  <a:srgbClr val="ffffff"/>
                </a:solidFill>
                <a:latin typeface="Century Gothic"/>
              </a:rPr>
              <a:t>
</a:t>
            </a:r>
            <a:r>
              <a:rPr lang="it-IT">
                <a:solidFill>
                  <a:srgbClr val="ffffff"/>
                </a:solidFill>
                <a:latin typeface="Century Gothic"/>
              </a:rPr>
              <a:t>processing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2612520" y="739440"/>
            <a:ext cx="26496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29" name="CustomShape 4"/>
          <p:cNvSpPr/>
          <p:nvPr/>
        </p:nvSpPr>
        <p:spPr>
          <a:xfrm>
            <a:off x="298800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30" name="CustomShape 5"/>
          <p:cNvSpPr/>
          <p:nvPr/>
        </p:nvSpPr>
        <p:spPr>
          <a:xfrm>
            <a:off x="3647520" y="739440"/>
            <a:ext cx="25344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31" name="CustomShape 6"/>
          <p:cNvSpPr/>
          <p:nvPr/>
        </p:nvSpPr>
        <p:spPr>
          <a:xfrm>
            <a:off x="40064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32" name="CustomShape 7"/>
          <p:cNvSpPr/>
          <p:nvPr/>
        </p:nvSpPr>
        <p:spPr>
          <a:xfrm>
            <a:off x="4678560" y="739440"/>
            <a:ext cx="27972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33" name="CustomShape 8"/>
          <p:cNvSpPr/>
          <p:nvPr/>
        </p:nvSpPr>
        <p:spPr>
          <a:xfrm>
            <a:off x="507492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34" name="CustomShape 9"/>
          <p:cNvSpPr/>
          <p:nvPr/>
        </p:nvSpPr>
        <p:spPr>
          <a:xfrm>
            <a:off x="5741640" y="739440"/>
            <a:ext cx="26820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35" name="CustomShape 10"/>
          <p:cNvSpPr/>
          <p:nvPr/>
        </p:nvSpPr>
        <p:spPr>
          <a:xfrm>
            <a:off x="61214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36" name="CustomShape 11"/>
          <p:cNvSpPr/>
          <p:nvPr/>
        </p:nvSpPr>
        <p:spPr>
          <a:xfrm>
            <a:off x="6782400" y="739440"/>
            <a:ext cx="25632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37" name="CustomShape 12"/>
          <p:cNvSpPr/>
          <p:nvPr/>
        </p:nvSpPr>
        <p:spPr>
          <a:xfrm>
            <a:off x="7145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11640" y="1648080"/>
            <a:ext cx="796824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rimozione del trend lineare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Ipotesi: stazionarietà almeno debole del processo</a:t>
            </a:r>
            <a:endParaRPr/>
          </a:p>
        </p:txBody>
      </p:sp>
      <p:pic>
        <p:nvPicPr>
          <p:cNvPr id="239" name="Picture 2" descr=""/>
          <p:cNvPicPr/>
          <p:nvPr/>
        </p:nvPicPr>
        <p:blipFill>
          <a:blip r:embed="rId1"/>
          <a:srcRect l="10515" t="5099" r="8019" b="6321"/>
          <a:stretch>
            <a:fillRect/>
          </a:stretch>
        </p:blipFill>
        <p:spPr>
          <a:xfrm>
            <a:off x="899640" y="2578680"/>
            <a:ext cx="7392240" cy="389196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39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41" name="CustomShape 3"/>
          <p:cNvSpPr/>
          <p:nvPr/>
        </p:nvSpPr>
        <p:spPr>
          <a:xfrm>
            <a:off x="1196640" y="739440"/>
            <a:ext cx="24768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42" name="CustomShape 4"/>
          <p:cNvSpPr/>
          <p:nvPr/>
        </p:nvSpPr>
        <p:spPr>
          <a:xfrm>
            <a:off x="1547640" y="476640"/>
            <a:ext cx="1945080" cy="1007640"/>
          </a:xfrm>
          <a:prstGeom prst="roundRect">
            <a:avLst>
              <a:gd name="adj" fmla="val 10000"/>
            </a:avLst>
          </a:prstGeom>
          <a:solidFill>
            <a:srgbClr val="4a6300"/>
          </a:solidFill>
          <a:ln w="15840">
            <a:solidFill>
              <a:srgbClr val="ffffff"/>
            </a:solidFill>
            <a:round/>
          </a:ln>
        </p:spPr>
        <p:txBody>
          <a:bodyPr lIns="68760" rIns="68760" tIns="98280" bIns="98280" anchor="ctr"/>
          <a:p>
            <a:pPr algn="ctr"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  <a:latin typeface="Century Gothic"/>
              </a:rPr>
              <a:t>Detrending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3621600" y="739440"/>
            <a:ext cx="27180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44" name="CustomShape 6"/>
          <p:cNvSpPr/>
          <p:nvPr/>
        </p:nvSpPr>
        <p:spPr>
          <a:xfrm>
            <a:off x="40064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45" name="CustomShape 7"/>
          <p:cNvSpPr/>
          <p:nvPr/>
        </p:nvSpPr>
        <p:spPr>
          <a:xfrm>
            <a:off x="4678560" y="739440"/>
            <a:ext cx="27972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46" name="CustomShape 8"/>
          <p:cNvSpPr/>
          <p:nvPr/>
        </p:nvSpPr>
        <p:spPr>
          <a:xfrm>
            <a:off x="507492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47" name="CustomShape 9"/>
          <p:cNvSpPr/>
          <p:nvPr/>
        </p:nvSpPr>
        <p:spPr>
          <a:xfrm>
            <a:off x="5741640" y="739440"/>
            <a:ext cx="26820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48" name="CustomShape 10"/>
          <p:cNvSpPr/>
          <p:nvPr/>
        </p:nvSpPr>
        <p:spPr>
          <a:xfrm>
            <a:off x="61214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  <p:sp>
        <p:nvSpPr>
          <p:cNvPr id="249" name="CustomShape 11"/>
          <p:cNvSpPr/>
          <p:nvPr/>
        </p:nvSpPr>
        <p:spPr>
          <a:xfrm>
            <a:off x="6782400" y="739440"/>
            <a:ext cx="256320" cy="48204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c7dfab"/>
          </a:solidFill>
          <a:ln>
            <a:noFill/>
          </a:ln>
        </p:spPr>
      </p:sp>
      <p:sp>
        <p:nvSpPr>
          <p:cNvPr id="250" name="CustomShape 12"/>
          <p:cNvSpPr/>
          <p:nvPr/>
        </p:nvSpPr>
        <p:spPr>
          <a:xfrm>
            <a:off x="7145640" y="476640"/>
            <a:ext cx="539640" cy="1007640"/>
          </a:xfrm>
          <a:prstGeom prst="roundRect">
            <a:avLst>
              <a:gd name="adj" fmla="val 10000"/>
            </a:avLst>
          </a:prstGeom>
          <a:solidFill>
            <a:srgbClr val="94c600"/>
          </a:solidFill>
          <a:ln w="15840">
            <a:solidFill>
              <a:srgbClr val="ffffff"/>
            </a:solidFill>
            <a:round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