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94D4-D169-4B62-AFE9-B634E1F9BD16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2A5D-2866-4236-A182-1EB6817A576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94D4-D169-4B62-AFE9-B634E1F9BD16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2A5D-2866-4236-A182-1EB6817A576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94D4-D169-4B62-AFE9-B634E1F9BD16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2A5D-2866-4236-A182-1EB6817A576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94D4-D169-4B62-AFE9-B634E1F9BD16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2A5D-2866-4236-A182-1EB6817A576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94D4-D169-4B62-AFE9-B634E1F9BD16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2A5D-2866-4236-A182-1EB6817A576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94D4-D169-4B62-AFE9-B634E1F9BD16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2A5D-2866-4236-A182-1EB6817A576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94D4-D169-4B62-AFE9-B634E1F9BD16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2A5D-2866-4236-A182-1EB6817A576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94D4-D169-4B62-AFE9-B634E1F9BD16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2A5D-2866-4236-A182-1EB6817A576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94D4-D169-4B62-AFE9-B634E1F9BD16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2A5D-2866-4236-A182-1EB6817A576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94D4-D169-4B62-AFE9-B634E1F9BD16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2A5D-2866-4236-A182-1EB6817A576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94D4-D169-4B62-AFE9-B634E1F9BD16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2A5D-2866-4236-A182-1EB6817A5765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94D4-D169-4B62-AFE9-B634E1F9BD16}" type="datetimeFigureOut">
              <a:rPr lang="it-IT" smtClean="0"/>
              <a:t>19/11/2012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2A5D-2866-4236-A182-1EB6817A5765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6425" y="792163"/>
            <a:ext cx="83959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800" b="1" dirty="0" err="1" smtClean="0">
                <a:latin typeface="Garamond" pitchFamily="18" charset="0"/>
              </a:rPr>
              <a:t>Coefficienti</a:t>
            </a:r>
            <a:r>
              <a:rPr lang="en-GB" sz="2800" b="1" dirty="0" smtClean="0">
                <a:latin typeface="Garamond" pitchFamily="18" charset="0"/>
              </a:rPr>
              <a:t> </a:t>
            </a:r>
            <a:r>
              <a:rPr lang="en-GB" sz="2800" b="1" dirty="0" err="1" smtClean="0">
                <a:latin typeface="Garamond" pitchFamily="18" charset="0"/>
              </a:rPr>
              <a:t>di</a:t>
            </a:r>
            <a:r>
              <a:rPr lang="en-GB" sz="2800" b="1" dirty="0" smtClean="0">
                <a:latin typeface="Garamond" pitchFamily="18" charset="0"/>
              </a:rPr>
              <a:t> </a:t>
            </a:r>
            <a:r>
              <a:rPr lang="en-GB" sz="2800" b="1" dirty="0" err="1" smtClean="0">
                <a:latin typeface="Garamond" pitchFamily="18" charset="0"/>
              </a:rPr>
              <a:t>validazione</a:t>
            </a:r>
            <a:r>
              <a:rPr lang="en-GB" sz="2800" b="1" dirty="0" smtClean="0">
                <a:latin typeface="Garamond" pitchFamily="18" charset="0"/>
              </a:rPr>
              <a:t> </a:t>
            </a:r>
            <a:r>
              <a:rPr lang="en-GB" sz="2800" b="1" dirty="0" err="1" smtClean="0">
                <a:latin typeface="Garamond" pitchFamily="18" charset="0"/>
              </a:rPr>
              <a:t>di</a:t>
            </a:r>
            <a:r>
              <a:rPr lang="en-GB" sz="2800" b="1" dirty="0" smtClean="0">
                <a:latin typeface="Garamond" pitchFamily="18" charset="0"/>
              </a:rPr>
              <a:t> un </a:t>
            </a:r>
            <a:r>
              <a:rPr lang="en-GB" sz="2800" b="1" dirty="0" err="1" smtClean="0">
                <a:latin typeface="Garamond" pitchFamily="18" charset="0"/>
              </a:rPr>
              <a:t>modello</a:t>
            </a:r>
            <a:r>
              <a:rPr lang="en-GB" sz="2800" b="1" dirty="0" smtClean="0">
                <a:latin typeface="Garamond" pitchFamily="18" charset="0"/>
              </a:rPr>
              <a:t> </a:t>
            </a:r>
            <a:r>
              <a:rPr lang="en-GB" sz="2800" b="1" dirty="0" err="1" smtClean="0">
                <a:latin typeface="Garamond" pitchFamily="18" charset="0"/>
              </a:rPr>
              <a:t>di</a:t>
            </a:r>
            <a:r>
              <a:rPr lang="en-GB" sz="2800" b="1" dirty="0" smtClean="0">
                <a:latin typeface="Garamond" pitchFamily="18" charset="0"/>
              </a:rPr>
              <a:t> </a:t>
            </a:r>
            <a:r>
              <a:rPr lang="en-GB" sz="2800" b="1" dirty="0" err="1" smtClean="0">
                <a:latin typeface="Garamond" pitchFamily="18" charset="0"/>
              </a:rPr>
              <a:t>previsione</a:t>
            </a:r>
            <a:endParaRPr lang="en-GB" sz="2800" b="1" dirty="0">
              <a:latin typeface="Garamond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93738" y="1268413"/>
            <a:ext cx="4892675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  <a:buFont typeface="Symbol" pitchFamily="18" charset="2"/>
              <a:buChar char="·"/>
            </a:pPr>
            <a:r>
              <a:rPr lang="it-IT" sz="2000" dirty="0">
                <a:latin typeface="Garamond" pitchFamily="18" charset="0"/>
              </a:rPr>
              <a:t> serie degli errori: </a:t>
            </a:r>
            <a:r>
              <a:rPr lang="fr-FR" sz="2000" dirty="0">
                <a:latin typeface="Garamond" pitchFamily="18" charset="0"/>
              </a:rPr>
              <a:t>e(t) = y(t) - ŷ (t)</a:t>
            </a:r>
            <a:endParaRPr lang="it-IT" sz="2000" dirty="0">
              <a:latin typeface="Garamond" pitchFamily="18" charset="0"/>
            </a:endParaRPr>
          </a:p>
          <a:p>
            <a:pPr algn="l">
              <a:lnSpc>
                <a:spcPct val="130000"/>
              </a:lnSpc>
              <a:buFont typeface="Symbol" pitchFamily="18" charset="2"/>
              <a:buChar char="·"/>
            </a:pPr>
            <a:endParaRPr lang="it-IT" sz="2000" dirty="0">
              <a:latin typeface="Garamond" pitchFamily="18" charset="0"/>
            </a:endParaRPr>
          </a:p>
          <a:p>
            <a:pPr algn="l">
              <a:lnSpc>
                <a:spcPct val="130000"/>
              </a:lnSpc>
              <a:buFont typeface="Symbol" pitchFamily="18" charset="2"/>
              <a:buChar char="·"/>
            </a:pPr>
            <a:r>
              <a:rPr lang="it-IT" sz="2000" dirty="0">
                <a:latin typeface="Garamond" pitchFamily="18" charset="0"/>
              </a:rPr>
              <a:t> Valore atteso (media) del residuo</a:t>
            </a:r>
          </a:p>
          <a:p>
            <a:pPr algn="l">
              <a:lnSpc>
                <a:spcPct val="130000"/>
              </a:lnSpc>
              <a:buFont typeface="Symbol" pitchFamily="18" charset="2"/>
              <a:buChar char="·"/>
            </a:pPr>
            <a:endParaRPr lang="it-IT" sz="2000" dirty="0">
              <a:latin typeface="Garamond" pitchFamily="18" charset="0"/>
            </a:endParaRPr>
          </a:p>
          <a:p>
            <a:pPr algn="l">
              <a:lnSpc>
                <a:spcPct val="130000"/>
              </a:lnSpc>
              <a:buFont typeface="Symbol" pitchFamily="18" charset="2"/>
              <a:buChar char="·"/>
            </a:pPr>
            <a:endParaRPr lang="it-IT" sz="2000" dirty="0">
              <a:latin typeface="Garamond" pitchFamily="18" charset="0"/>
            </a:endParaRPr>
          </a:p>
          <a:p>
            <a:pPr algn="l">
              <a:lnSpc>
                <a:spcPct val="130000"/>
              </a:lnSpc>
              <a:buFont typeface="Symbol" pitchFamily="18" charset="2"/>
              <a:buChar char="·"/>
            </a:pPr>
            <a:r>
              <a:rPr lang="it-IT" sz="2000" dirty="0">
                <a:latin typeface="Garamond" pitchFamily="18" charset="0"/>
              </a:rPr>
              <a:t> Scarto quadratico medio del residuo</a:t>
            </a:r>
          </a:p>
          <a:p>
            <a:pPr algn="l">
              <a:lnSpc>
                <a:spcPct val="130000"/>
              </a:lnSpc>
              <a:buFont typeface="Symbol" pitchFamily="18" charset="2"/>
              <a:buChar char="·"/>
            </a:pPr>
            <a:endParaRPr lang="it-IT" sz="2000" dirty="0">
              <a:latin typeface="Garamond" pitchFamily="18" charset="0"/>
            </a:endParaRPr>
          </a:p>
          <a:p>
            <a:pPr algn="l">
              <a:lnSpc>
                <a:spcPct val="130000"/>
              </a:lnSpc>
              <a:buFont typeface="Symbol" pitchFamily="18" charset="2"/>
              <a:buChar char="·"/>
            </a:pPr>
            <a:endParaRPr lang="it-IT" sz="2000" dirty="0">
              <a:latin typeface="Garamond" pitchFamily="18" charset="0"/>
            </a:endParaRPr>
          </a:p>
          <a:p>
            <a:pPr algn="l">
              <a:lnSpc>
                <a:spcPct val="130000"/>
              </a:lnSpc>
              <a:buFont typeface="Symbol" pitchFamily="18" charset="2"/>
              <a:buChar char="·"/>
            </a:pPr>
            <a:r>
              <a:rPr lang="it-IT" sz="2000" dirty="0">
                <a:latin typeface="Garamond" pitchFamily="18" charset="0"/>
              </a:rPr>
              <a:t> Frazione di varianza non spiegata (% </a:t>
            </a:r>
            <a:r>
              <a:rPr lang="it-IT" sz="2000" dirty="0" err="1">
                <a:latin typeface="Garamond" pitchFamily="18" charset="0"/>
              </a:rPr>
              <a:t>Var</a:t>
            </a:r>
            <a:r>
              <a:rPr lang="it-IT" sz="2000" dirty="0">
                <a:latin typeface="Garamond" pitchFamily="18" charset="0"/>
              </a:rPr>
              <a:t> </a:t>
            </a:r>
            <a:r>
              <a:rPr lang="it-IT" sz="2000" dirty="0" err="1">
                <a:latin typeface="Garamond" pitchFamily="18" charset="0"/>
              </a:rPr>
              <a:t>n.s.</a:t>
            </a:r>
            <a:r>
              <a:rPr lang="it-IT" sz="2000" dirty="0">
                <a:latin typeface="Garamond" pitchFamily="18" charset="0"/>
              </a:rPr>
              <a:t>)</a:t>
            </a:r>
          </a:p>
          <a:p>
            <a:pPr algn="l">
              <a:lnSpc>
                <a:spcPct val="130000"/>
              </a:lnSpc>
              <a:buFont typeface="Symbol" pitchFamily="18" charset="2"/>
              <a:buChar char="·"/>
            </a:pPr>
            <a:endParaRPr lang="it-IT" sz="2000" dirty="0">
              <a:latin typeface="Garamond" pitchFamily="18" charset="0"/>
            </a:endParaRPr>
          </a:p>
          <a:p>
            <a:pPr algn="l">
              <a:lnSpc>
                <a:spcPct val="130000"/>
              </a:lnSpc>
              <a:buFont typeface="Symbol" pitchFamily="18" charset="2"/>
              <a:buChar char="·"/>
            </a:pPr>
            <a:endParaRPr lang="it-IT" sz="2000" dirty="0">
              <a:latin typeface="Garamond" pitchFamily="18" charset="0"/>
            </a:endParaRPr>
          </a:p>
          <a:p>
            <a:pPr algn="l">
              <a:lnSpc>
                <a:spcPct val="130000"/>
              </a:lnSpc>
              <a:buFont typeface="Symbol" pitchFamily="18" charset="2"/>
              <a:buChar char="·"/>
            </a:pPr>
            <a:r>
              <a:rPr lang="it-IT" sz="2000" dirty="0">
                <a:latin typeface="Garamond" pitchFamily="18" charset="0"/>
              </a:rPr>
              <a:t> Correlazione vero-previsto (</a:t>
            </a:r>
            <a:r>
              <a:rPr lang="it-IT" sz="2000" dirty="0" err="1">
                <a:latin typeface="Garamond" pitchFamily="18" charset="0"/>
              </a:rPr>
              <a:t>Corr</a:t>
            </a:r>
            <a:r>
              <a:rPr lang="it-IT" sz="2000" dirty="0">
                <a:latin typeface="Garamond" pitchFamily="18" charset="0"/>
              </a:rPr>
              <a:t>. v-p)</a:t>
            </a:r>
          </a:p>
        </p:txBody>
      </p:sp>
      <p:graphicFrame>
        <p:nvGraphicFramePr>
          <p:cNvPr id="49152" name="Object 1024"/>
          <p:cNvGraphicFramePr>
            <a:graphicFrameLocks noChangeAspect="1"/>
          </p:cNvGraphicFramePr>
          <p:nvPr/>
        </p:nvGraphicFramePr>
        <p:xfrm>
          <a:off x="4572000" y="1993900"/>
          <a:ext cx="1598613" cy="735013"/>
        </p:xfrm>
        <a:graphic>
          <a:graphicData uri="http://schemas.openxmlformats.org/presentationml/2006/ole">
            <p:oleObj spid="_x0000_s1026" name="Equazione" r:id="rId3" imgW="914400" imgH="457200" progId="Equation.3">
              <p:embed/>
            </p:oleObj>
          </a:graphicData>
        </a:graphic>
      </p:graphicFrame>
      <p:graphicFrame>
        <p:nvGraphicFramePr>
          <p:cNvPr id="49153" name="Object 1025"/>
          <p:cNvGraphicFramePr>
            <a:graphicFrameLocks noChangeAspect="1"/>
          </p:cNvGraphicFramePr>
          <p:nvPr/>
        </p:nvGraphicFramePr>
        <p:xfrm>
          <a:off x="4870450" y="3162300"/>
          <a:ext cx="2570163" cy="777875"/>
        </p:xfrm>
        <a:graphic>
          <a:graphicData uri="http://schemas.openxmlformats.org/presentationml/2006/ole">
            <p:oleObj spid="_x0000_s1027" name="Equazione" r:id="rId4" imgW="1473120" imgH="495000" progId="Equation.3">
              <p:embed/>
            </p:oleObj>
          </a:graphicData>
        </a:graphic>
      </p:graphicFrame>
      <p:graphicFrame>
        <p:nvGraphicFramePr>
          <p:cNvPr id="49154" name="Object 1026"/>
          <p:cNvGraphicFramePr>
            <a:graphicFrameLocks noChangeAspect="1"/>
          </p:cNvGraphicFramePr>
          <p:nvPr/>
        </p:nvGraphicFramePr>
        <p:xfrm>
          <a:off x="5886450" y="4319588"/>
          <a:ext cx="442913" cy="885825"/>
        </p:xfrm>
        <a:graphic>
          <a:graphicData uri="http://schemas.openxmlformats.org/presentationml/2006/ole">
            <p:oleObj spid="_x0000_s1028" name="Equazione" r:id="rId5" imgW="253800" imgH="482400" progId="Equation.3">
              <p:embed/>
            </p:oleObj>
          </a:graphicData>
        </a:graphic>
      </p:graphicFrame>
      <p:graphicFrame>
        <p:nvGraphicFramePr>
          <p:cNvPr id="49155" name="Object 1027"/>
          <p:cNvGraphicFramePr>
            <a:graphicFrameLocks noChangeAspect="1"/>
          </p:cNvGraphicFramePr>
          <p:nvPr/>
        </p:nvGraphicFramePr>
        <p:xfrm>
          <a:off x="4957763" y="5222875"/>
          <a:ext cx="3189287" cy="1190625"/>
        </p:xfrm>
        <a:graphic>
          <a:graphicData uri="http://schemas.openxmlformats.org/presentationml/2006/ole">
            <p:oleObj spid="_x0000_s1029" name="Equazione" r:id="rId6" imgW="1828800" imgH="6984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Office PowerPoint</Application>
  <PresentationFormat>Presentazione su schermo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3" baseType="lpstr">
      <vt:lpstr>Tema di Office</vt:lpstr>
      <vt:lpstr>Microsoft Equation 3.0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giovanna</dc:creator>
  <cp:lastModifiedBy>giovanna</cp:lastModifiedBy>
  <cp:revision>1</cp:revision>
  <dcterms:created xsi:type="dcterms:W3CDTF">2012-11-19T15:42:38Z</dcterms:created>
  <dcterms:modified xsi:type="dcterms:W3CDTF">2012-11-19T15:48:43Z</dcterms:modified>
</cp:coreProperties>
</file>