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7" r:id="rId1"/>
  </p:sldMasterIdLst>
  <p:notesMasterIdLst>
    <p:notesMasterId r:id="rId19"/>
  </p:notes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나눔명조 ExtraBold" panose="02020603020101020101" pitchFamily="18" charset="-127"/>
      <p:bold r:id="rId26"/>
    </p:embeddedFont>
    <p:embeddedFont>
      <p:font typeface="Calibri Light" panose="020F0302020204030204" pitchFamily="34" charset="0"/>
      <p:regular r:id="rId27"/>
      <p:italic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made" initials="w" lastIdx="1" clrIdx="0">
    <p:extLst>
      <p:ext uri="{19B8F6BF-5375-455C-9EA6-DF929625EA0E}">
        <p15:presenceInfo xmlns:p15="http://schemas.microsoft.com/office/powerpoint/2012/main" userId="wemad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A1B"/>
    <a:srgbClr val="F7AD5B"/>
    <a:srgbClr val="F09456"/>
    <a:srgbClr val="F3A875"/>
    <a:srgbClr val="C65100"/>
    <a:srgbClr val="A64400"/>
    <a:srgbClr val="CB620B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3" autoAdjust="0"/>
    <p:restoredTop sz="80645" autoAdjust="0"/>
  </p:normalViewPr>
  <p:slideViewPr>
    <p:cSldViewPr snapToGrid="0">
      <p:cViewPr varScale="1">
        <p:scale>
          <a:sx n="90" d="100"/>
          <a:sy n="90" d="100"/>
        </p:scale>
        <p:origin x="23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4-01T13:53:12.64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0C623-6675-41DA-9CE0-BCB23CEACA6B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D9026-F1BF-4728-B556-C42A83B80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26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엘로라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 여신이 성역에 하나의 </a:t>
            </a:r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씨앗을 심어 태어난 것이 </a:t>
            </a:r>
            <a:r>
              <a:rPr lang="ko-KR" altLang="en-US" sz="1200" b="1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세계수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 </a:t>
            </a:r>
            <a:r>
              <a:rPr lang="ko-KR" altLang="en-US" sz="12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엘드라실이라면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 </a:t>
            </a:r>
            <a:r>
              <a:rPr lang="ko-KR" altLang="en-US" sz="120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토르카이는 </a:t>
            </a:r>
            <a:r>
              <a:rPr lang="ko-KR" altLang="en-US" sz="1200" b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여신의 총애를 받은 하나의 영수</a:t>
            </a:r>
            <a:r>
              <a:rPr lang="ko-KR" altLang="en-US" sz="120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라고 전해진다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.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세계수와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 영수를 비교하는 것이 </a:t>
            </a:r>
            <a:r>
              <a:rPr lang="ko-KR" altLang="en-US" sz="12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엘로라에게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 있어 귀중함의 정도를 나타내는 것인지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? </a:t>
            </a:r>
            <a:r>
              <a:rPr lang="ko-KR" altLang="en-US" sz="120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만약 그렇다면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세계수에도 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‘</a:t>
            </a:r>
            <a:r>
              <a:rPr lang="ko-KR" altLang="en-US" sz="120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여신의 총애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’</a:t>
            </a:r>
            <a:r>
              <a:rPr lang="ko-KR" altLang="en-US" sz="120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와 비견할 수 있는 단어가 붙는 게 어떨지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…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그리고 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‘</a:t>
            </a:r>
            <a:r>
              <a:rPr lang="ko-KR" altLang="en-US" sz="120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하나의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’</a:t>
            </a:r>
            <a:r>
              <a:rPr lang="ko-KR" altLang="en-US" sz="120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를 씨앗과 영수 앞에 붙여줬는데 희소성을 부각하기 위한 거라면 남겨도 괜찮겠지만</a:t>
            </a:r>
            <a:r>
              <a:rPr lang="ko-KR" altLang="en-US" sz="1200" baseline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 약간 거슬리는 건 사실</a:t>
            </a:r>
            <a:r>
              <a:rPr lang="en-US" altLang="ko-KR" sz="1200" baseline="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.</a:t>
            </a:r>
            <a:endParaRPr lang="en-US" altLang="ko-KR" sz="1200" dirty="0" smtClean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+mn-ea"/>
            </a:endParaRP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dirty="0" smtClean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+mn-ea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영수라는 의미에서 지니고 있는 </a:t>
            </a:r>
            <a:r>
              <a:rPr lang="ko-KR" altLang="en-US" sz="1200" b="1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토르카이의</a:t>
            </a:r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 마력원반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은 세계수의 생명력이 깃들어 외부 타격에 </a:t>
            </a:r>
            <a:r>
              <a:rPr lang="ko-KR" altLang="en-US" sz="12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보호해줄뿐만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 아니라 마력을 끊임없이 공급해주는 </a:t>
            </a:r>
            <a:r>
              <a:rPr lang="ko-KR" altLang="en-US" sz="1200" b="1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성물이라</a:t>
            </a:r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 불린다</a:t>
            </a:r>
            <a:r>
              <a:rPr lang="en-US" altLang="ko-KR" sz="1200" b="1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.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baseline="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위 문장대로라면</a:t>
            </a:r>
            <a:r>
              <a:rPr lang="en-US" altLang="ko-KR" sz="1200" baseline="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baseline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영수는 </a:t>
            </a:r>
            <a:r>
              <a:rPr lang="ko-KR" altLang="en-US" sz="1200" baseline="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모두 </a:t>
            </a:r>
            <a:r>
              <a:rPr lang="ko-KR" altLang="en-US" sz="1200" baseline="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토르카이의</a:t>
            </a:r>
            <a:r>
              <a:rPr lang="ko-KR" altLang="en-US" sz="1200" baseline="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 마력원반을 갖고 </a:t>
            </a:r>
            <a:r>
              <a:rPr lang="ko-KR" altLang="en-US" sz="1200" baseline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있는가</a:t>
            </a:r>
            <a:r>
              <a:rPr lang="en-US" altLang="ko-KR" sz="1200" baseline="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.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 baseline="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‘</a:t>
            </a:r>
            <a:r>
              <a:rPr lang="ko-KR" altLang="en-US" sz="1200" baseline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성물이라 불린다</a:t>
            </a:r>
            <a:r>
              <a:rPr lang="en-US" altLang="ko-KR" sz="1200" baseline="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.’</a:t>
            </a:r>
            <a:r>
              <a:rPr lang="ko-KR" altLang="en-US" sz="1200" baseline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는 끝맺음은 불릴 뿐이지 아닐 수도 있다</a:t>
            </a:r>
            <a:r>
              <a:rPr lang="en-US" altLang="ko-KR" sz="1200" baseline="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. </a:t>
            </a:r>
            <a:r>
              <a:rPr lang="ko-KR" altLang="en-US" sz="1200" baseline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혹은 그에 준하는 능력을 가지고 있지만 성물은 아니다로 해석될 수 있다</a:t>
            </a:r>
            <a:r>
              <a:rPr lang="en-US" altLang="ko-KR" sz="1200" baseline="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.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		</a:t>
            </a:r>
            <a:r>
              <a:rPr lang="ko-KR" altLang="en-US" sz="1200" baseline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만약에 개발이나 업데이트 상에 관련한 내용이 나올 수도 있어 경계선을 모호하게 설정한 것이라면 수정하지 않아도 됨</a:t>
            </a:r>
            <a:r>
              <a:rPr lang="en-US" altLang="ko-KR" sz="1200" baseline="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.</a:t>
            </a:r>
            <a:endParaRPr lang="en-US" altLang="ko-KR" sz="1200" dirty="0" smtClean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+mn-ea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+mn-ea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오랜 시간이 흐르며 영원히 마르지 않을 것 같았던 </a:t>
            </a:r>
            <a:r>
              <a:rPr lang="ko-KR" altLang="en-US" sz="12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세계수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 </a:t>
            </a:r>
            <a:r>
              <a:rPr lang="ko-KR" altLang="en-US" sz="12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엘드라실이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 </a:t>
            </a:r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노쇠해지면서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토르카이의 시야도 흐려졌다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.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노쇠라는 표현이 결국 말랐다는 걸 뜻하는 것 같다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. </a:t>
            </a:r>
            <a:r>
              <a:rPr lang="ko-KR" altLang="en-US" sz="120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직설적이지 않아 좀 아쉽긴 하지만</a:t>
            </a:r>
            <a:r>
              <a:rPr lang="en-US" altLang="ko-KR" sz="1200" baseline="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 </a:t>
            </a:r>
            <a:r>
              <a:rPr lang="ko-KR" altLang="en-US" sz="1200" baseline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아무래도 마른다는 표현을 </a:t>
            </a:r>
            <a:r>
              <a:rPr lang="en-US" altLang="ko-KR" sz="1200" baseline="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2</a:t>
            </a:r>
            <a:r>
              <a:rPr lang="ko-KR" altLang="en-US" sz="1200" baseline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번 쓰기 싫은 건 이해가 감</a:t>
            </a:r>
            <a:r>
              <a:rPr lang="en-US" altLang="ko-KR" sz="1200" baseline="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.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baseline="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세계수가 </a:t>
            </a:r>
            <a:r>
              <a:rPr lang="ko-KR" altLang="en-US" sz="1200" baseline="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토르카이의</a:t>
            </a:r>
            <a:r>
              <a:rPr lang="ko-KR" altLang="en-US" sz="1200" baseline="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 시야에 영향을 주었다고 이해함</a:t>
            </a:r>
            <a:r>
              <a:rPr lang="en-US" altLang="ko-KR" sz="1200" baseline="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.</a:t>
            </a:r>
            <a:endParaRPr lang="en-US" altLang="ko-KR" sz="1200" dirty="0" smtClean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+mn-ea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+mn-ea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이 시기에 혼돈 군단이 퍼트린 </a:t>
            </a:r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혼돈 기운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은 마력원반에 파고들어 </a:t>
            </a:r>
            <a:r>
              <a:rPr lang="ko-KR" altLang="en-US" sz="1200" b="1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토르카이의</a:t>
            </a:r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 정신을 지배했다</a:t>
            </a:r>
            <a:r>
              <a:rPr lang="en-US" altLang="ko-KR" sz="1200" b="1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.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문장에서 혼돈이 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2</a:t>
            </a:r>
            <a:r>
              <a:rPr lang="ko-KR" altLang="en-US" sz="120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번 나온다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. </a:t>
            </a:r>
            <a:r>
              <a:rPr lang="ko-KR" altLang="en-US" sz="120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혼돈 기운 자체가 명사인지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?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혼돈 기운이 능동적인 객체로 표현된다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. </a:t>
            </a:r>
            <a:r>
              <a:rPr lang="ko-KR" altLang="en-US" sz="120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괜찮긴 한데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.. </a:t>
            </a:r>
            <a:r>
              <a:rPr lang="ko-KR" altLang="en-US" sz="120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토르카이가 지배를 당했다는 쪽으로 수정하면 좀 더 임팩트가 있지 않을까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+mn-ea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+mn-ea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토르카이는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 더는 자신의 부름에 응답하지 않는 주신에 대한 불신과 존재의 대한 의심을 품었는데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이에 대한 해답을 데모닉 스톤에 깃든 강력한 마신의 힘에서 찾게된다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. </a:t>
            </a:r>
            <a:r>
              <a:rPr lang="ko-KR" altLang="en-US" sz="120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토르카이는 이제 모든 의문을 버렸다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.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약간 담긴 내용이 많아서 이해가 어렵다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.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토르카이는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 주신이 더 이상 자신의 부름에 응답해주지 않자</a:t>
            </a:r>
            <a:r>
              <a:rPr lang="en-US" altLang="ko-KR" sz="1200" baseline="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 </a:t>
            </a:r>
            <a:r>
              <a:rPr lang="ko-KR" altLang="en-US" sz="1200" baseline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존재에 대한 의심과 불신을 품었다</a:t>
            </a:r>
            <a:r>
              <a:rPr lang="en-US" altLang="ko-KR" sz="1200" baseline="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. </a:t>
            </a:r>
            <a:r>
              <a:rPr lang="ko-KR" altLang="en-US" sz="1200" baseline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그러던 차에 데모닉 스톤에 깃든 강력한 마신의 힘에게서 해답을 찾게 된다</a:t>
            </a:r>
            <a:r>
              <a:rPr lang="en-US" altLang="ko-KR" sz="1200" baseline="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. </a:t>
            </a:r>
            <a:r>
              <a:rPr lang="ko-KR" altLang="en-US" sz="1200" baseline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토르카이는 모든 의문을 버렸다</a:t>
            </a:r>
            <a:r>
              <a:rPr lang="en-US" altLang="ko-KR" sz="1200" baseline="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.</a:t>
            </a:r>
            <a:endParaRPr lang="en-US" altLang="ko-KR" sz="1200" dirty="0" smtClean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+mn-ea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+mn-ea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자신에게 깃든 </a:t>
            </a:r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힘을 의지하며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어떠한 존재보다 강력하다는 것을 자각할 뿐이다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.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아주 틀린 말은 아닌데</a:t>
            </a:r>
            <a:r>
              <a:rPr lang="en-US" altLang="ko-KR" sz="1200" baseline="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 ‘</a:t>
            </a:r>
            <a:r>
              <a:rPr lang="ko-KR" altLang="en-US" sz="1200" baseline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힘에 의지하며</a:t>
            </a:r>
            <a:r>
              <a:rPr lang="en-US" altLang="ko-KR" sz="1200" baseline="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’</a:t>
            </a:r>
            <a:r>
              <a:rPr lang="ko-KR" altLang="en-US" sz="1200" baseline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로 수정하면 어떨지</a:t>
            </a:r>
            <a:r>
              <a:rPr lang="en-US" altLang="ko-KR" sz="1200" baseline="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..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baseline="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강력하다는 왠지 촌스러운 말 같아서</a:t>
            </a:r>
            <a:r>
              <a:rPr lang="en-US" altLang="ko-KR" sz="1200" baseline="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… </a:t>
            </a:r>
            <a:r>
              <a:rPr lang="ko-KR" altLang="en-US" sz="1200" baseline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강하다</a:t>
            </a:r>
            <a:r>
              <a:rPr lang="en-US" altLang="ko-KR" sz="1200" baseline="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? ‘</a:t>
            </a:r>
            <a:r>
              <a:rPr lang="ko-KR" altLang="en-US" sz="1200" baseline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다른 어떠한 존재보다 강하다는 걸 자각할 뿐이다</a:t>
            </a:r>
            <a:r>
              <a:rPr lang="en-US" altLang="ko-KR" sz="1200" baseline="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.’..? </a:t>
            </a:r>
            <a:r>
              <a:rPr lang="ko-KR" altLang="en-US" sz="1200" baseline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그나저나 얘 왤케 중</a:t>
            </a:r>
            <a:r>
              <a:rPr lang="en-US" altLang="ko-KR" sz="1200" baseline="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2 </a:t>
            </a:r>
            <a:r>
              <a:rPr lang="ko-KR" altLang="en-US" sz="1200" baseline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중</a:t>
            </a:r>
            <a:r>
              <a:rPr lang="en-US" altLang="ko-KR" sz="1200" baseline="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2</a:t>
            </a:r>
            <a:r>
              <a:rPr lang="ko-KR" altLang="en-US" sz="1200" baseline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+mn-ea"/>
              </a:rPr>
              <a:t>한거 같지</a:t>
            </a:r>
            <a:endParaRPr lang="en-US" altLang="ko-KR" sz="1200" dirty="0" smtClean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B152E-C8F4-4026-8D49-616640A6B301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147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B152E-C8F4-4026-8D49-616640A6B301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762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B152E-C8F4-4026-8D49-616640A6B301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39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B152E-C8F4-4026-8D49-616640A6B301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408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B152E-C8F4-4026-8D49-616640A6B301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468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B152E-C8F4-4026-8D49-616640A6B301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246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B152E-C8F4-4026-8D49-616640A6B301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77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B152E-C8F4-4026-8D49-616640A6B301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882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B152E-C8F4-4026-8D49-616640A6B301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082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B152E-C8F4-4026-8D49-616640A6B301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384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B152E-C8F4-4026-8D49-616640A6B301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83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B152E-C8F4-4026-8D49-616640A6B301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429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B152E-C8F4-4026-8D49-616640A6B301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607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B152E-C8F4-4026-8D49-616640A6B301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769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B152E-C8F4-4026-8D49-616640A6B301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898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B152E-C8F4-4026-8D49-616640A6B301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363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B152E-C8F4-4026-8D49-616640A6B301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509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2134-B843-4414-AF25-7253FB6267A8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3BB3-B031-4146-952F-6F9709B6B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7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2134-B843-4414-AF25-7253FB6267A8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3BB3-B031-4146-952F-6F9709B6B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22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2134-B843-4414-AF25-7253FB6267A8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3BB3-B031-4146-952F-6F9709B6B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642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컨셉제안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1"/>
          <p:cNvGrpSpPr>
            <a:grpSpLocks/>
          </p:cNvGrpSpPr>
          <p:nvPr userDrawn="1"/>
        </p:nvGrpSpPr>
        <p:grpSpPr bwMode="auto">
          <a:xfrm>
            <a:off x="0" y="11"/>
            <a:ext cx="9144000" cy="314325"/>
            <a:chOff x="0" y="6429396"/>
            <a:chExt cx="9144000" cy="314324"/>
          </a:xfrm>
        </p:grpSpPr>
        <p:pic>
          <p:nvPicPr>
            <p:cNvPr id="3" name="그림 9"/>
            <p:cNvPicPr>
              <a:picLocks noChangeAspect="1" noChangeArrowheads="1"/>
            </p:cNvPicPr>
            <p:nvPr userDrawn="1"/>
          </p:nvPicPr>
          <p:blipFill>
            <a:blip r:embed="rId2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-31000" contrast="6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19661"/>
            <a:stretch>
              <a:fillRect/>
            </a:stretch>
          </p:blipFill>
          <p:spPr bwMode="auto">
            <a:xfrm>
              <a:off x="0" y="6429396"/>
              <a:ext cx="5031621" cy="314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그림 10"/>
            <p:cNvPicPr>
              <a:picLocks noChangeAspect="1" noChangeArrowheads="1"/>
            </p:cNvPicPr>
            <p:nvPr userDrawn="1"/>
          </p:nvPicPr>
          <p:blipFill>
            <a:blip r:embed="rId2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-31000" contrast="6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41"/>
            <a:stretch>
              <a:fillRect/>
            </a:stretch>
          </p:blipFill>
          <p:spPr bwMode="auto">
            <a:xfrm>
              <a:off x="4085335" y="6429396"/>
              <a:ext cx="5058665" cy="314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4" descr="C:\Users\hswan\Desktop\2012지스타 간담회\PT문서표지\BI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04"/>
          <a:stretch/>
        </p:blipFill>
        <p:spPr bwMode="auto">
          <a:xfrm>
            <a:off x="8334071" y="6381328"/>
            <a:ext cx="774461" cy="404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9949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2134-B843-4414-AF25-7253FB6267A8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3BB3-B031-4146-952F-6F9709B6B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31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2134-B843-4414-AF25-7253FB6267A8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3BB3-B031-4146-952F-6F9709B6B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9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2134-B843-4414-AF25-7253FB6267A8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3BB3-B031-4146-952F-6F9709B6B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76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2134-B843-4414-AF25-7253FB6267A8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3BB3-B031-4146-952F-6F9709B6B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92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2134-B843-4414-AF25-7253FB6267A8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3BB3-B031-4146-952F-6F9709B6B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30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2134-B843-4414-AF25-7253FB6267A8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3BB3-B031-4146-952F-6F9709B6B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93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2134-B843-4414-AF25-7253FB6267A8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3BB3-B031-4146-952F-6F9709B6B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49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2134-B843-4414-AF25-7253FB6267A8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3BB3-B031-4146-952F-6F9709B6B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11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52134-B843-4414-AF25-7253FB6267A8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93BB3-B031-4146-952F-6F9709B6B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38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04760" y="3874250"/>
            <a:ext cx="68391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엘로라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여신이 성역에 하나의 씨앗을 심어 태어난 것이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세계수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엘드라실이라면</a:t>
            </a:r>
            <a:r>
              <a:rPr lang="en-US" altLang="ko-KR" sz="900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토르카이는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여신의 총애를 받은 하나의 영수라고 전해진다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영수라는 의미에서 지니고 있는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토르카이의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마력원반은 세계수의 생명력이 깃들어 외부 타격에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보호해줄뿐만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아니라 마력을 끊임없이 공급해주는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성물이라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불린다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오랜 시간이 흐르며 영원히 마르지 않을 것 같았던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세계수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엘드라실이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노쇠해지면서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토르카이의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시야도 흐려졌다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시기에 혼돈 군단이 퍼트린 혼돈 기운은 마력원반에 파고들어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토르카이의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정신을 지배했다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토르카이는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더는 자신의 부름에 응답하지 않는 주신에 대한 불신과 존재의 대한 의심을 품었는데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이에 대한 해답을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데모닉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스톤에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깃든 강력한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마신의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힘에서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찾게된다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토르카이는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이제 모든 의문을 버렸다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자신에게 깃든 힘을 의지하며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어떠한 존재보다 강력하다는 것을 자각할 뿐이다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5468" y="5896910"/>
            <a:ext cx="3845212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700"/>
              </a:lnSpc>
            </a:pP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암흑 사냥꾼</a:t>
            </a:r>
            <a:r>
              <a:rPr lang="ko-KR" altLang="en-US" sz="1050" b="1" dirty="0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0" b="1" dirty="0" err="1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타라시오의</a:t>
            </a:r>
            <a:r>
              <a:rPr lang="ko-KR" altLang="en-US" sz="1050" b="1" dirty="0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일기 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중에서</a:t>
            </a:r>
            <a:endParaRPr lang="ko-KR" altLang="en-US" sz="1050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511061" y="5887928"/>
            <a:ext cx="270794" cy="234407"/>
            <a:chOff x="470443" y="4037710"/>
            <a:chExt cx="270794" cy="234407"/>
          </a:xfrm>
        </p:grpSpPr>
        <p:sp>
          <p:nvSpPr>
            <p:cNvPr id="13" name="타원 12"/>
            <p:cNvSpPr/>
            <p:nvPr/>
          </p:nvSpPr>
          <p:spPr>
            <a:xfrm>
              <a:off x="470443" y="4037710"/>
              <a:ext cx="234407" cy="234407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01117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 rot="7200000">
              <a:off x="634076" y="4163877"/>
              <a:ext cx="106606" cy="107716"/>
            </a:xfrm>
            <a:prstGeom prst="triangl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566720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628374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2225" y="3485376"/>
            <a:ext cx="396436" cy="32132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937020" y="3485376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도감</a:t>
            </a:r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원문</a:t>
            </a:r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1061" y="1621766"/>
            <a:ext cx="902286" cy="53649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404760" y="2159328"/>
            <a:ext cx="1742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토르카이</a:t>
            </a:r>
            <a:endParaRPr lang="ko-KR" altLang="en-US" sz="3200" dirty="0"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-22247" y="2236598"/>
            <a:ext cx="3049226" cy="0"/>
          </a:xfrm>
          <a:prstGeom prst="line">
            <a:avLst/>
          </a:prstGeom>
          <a:ln w="3175">
            <a:solidFill>
              <a:srgbClr val="F09456">
                <a:alpha val="55000"/>
              </a:srgbClr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83740" y="2694340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7A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전설</a:t>
            </a:r>
            <a:r>
              <a:rPr lang="en-US" altLang="ko-KR" sz="1200" dirty="0" smtClean="0">
                <a:solidFill>
                  <a:srgbClr val="F7A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solidFill>
                  <a:srgbClr val="F7A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ED7A1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지상</a:t>
            </a:r>
            <a:endParaRPr lang="ko-KR" altLang="en-US" sz="1200" dirty="0">
              <a:solidFill>
                <a:srgbClr val="ED7A1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27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404760" y="2159328"/>
            <a:ext cx="1742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나이너스</a:t>
            </a:r>
            <a:endParaRPr lang="ko-KR" altLang="en-US" sz="3200" dirty="0">
              <a:solidFill>
                <a:schemeClr val="accent6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83740" y="2694340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정예</a:t>
            </a:r>
            <a:r>
              <a:rPr lang="en-US" altLang="ko-KR" sz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비행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-22247" y="2236598"/>
            <a:ext cx="2614457" cy="0"/>
          </a:xfrm>
          <a:prstGeom prst="line">
            <a:avLst/>
          </a:prstGeom>
          <a:ln w="31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511061" y="5564738"/>
            <a:ext cx="270794" cy="234407"/>
            <a:chOff x="470443" y="4037710"/>
            <a:chExt cx="270794" cy="234407"/>
          </a:xfrm>
        </p:grpSpPr>
        <p:sp>
          <p:nvSpPr>
            <p:cNvPr id="13" name="타원 12"/>
            <p:cNvSpPr/>
            <p:nvPr/>
          </p:nvSpPr>
          <p:spPr>
            <a:xfrm>
              <a:off x="470443" y="4037710"/>
              <a:ext cx="234407" cy="234407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501117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7200000">
              <a:off x="634076" y="4163877"/>
              <a:ext cx="106606" cy="107716"/>
            </a:xfrm>
            <a:prstGeom prst="triangl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66720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628374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2225" y="3485376"/>
            <a:ext cx="396436" cy="32132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937020" y="3485376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도감</a:t>
            </a:r>
            <a:r>
              <a:rPr lang="en-US" altLang="ko-KR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원문</a:t>
            </a:r>
            <a:r>
              <a:rPr lang="en-US" altLang="ko-KR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4904" y="1283611"/>
            <a:ext cx="816935" cy="8779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45468" y="5573720"/>
            <a:ext cx="3845212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700"/>
              </a:lnSpc>
            </a:pP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아케론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탐사대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쟈스의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저서 </a:t>
            </a:r>
            <a:r>
              <a:rPr lang="ko-KR" altLang="en-US" sz="1050" b="1" dirty="0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암흑의 </a:t>
            </a:r>
            <a:r>
              <a:rPr lang="ko-KR" altLang="en-US" sz="1050" b="1" dirty="0" err="1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펠로우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중에서</a:t>
            </a:r>
            <a:endParaRPr lang="ko-KR" altLang="en-US" sz="1050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837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404760" y="2159328"/>
            <a:ext cx="2521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페예노트리티</a:t>
            </a:r>
            <a:endParaRPr lang="ko-KR" altLang="en-US" sz="3200" dirty="0">
              <a:solidFill>
                <a:schemeClr val="accent6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83740" y="2694340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정예</a:t>
            </a:r>
            <a:r>
              <a:rPr lang="en-US" altLang="ko-KR" sz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지상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4760" y="3874250"/>
            <a:ext cx="6839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최근</a:t>
            </a:r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성역으로 흘러 들어온 수많은 종족 중 </a:t>
            </a:r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트리티와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 거의 흡사한 </a:t>
            </a:r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펠로우</a:t>
            </a:r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페예노트리티가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 등장하여 많은 이들의 관심을 받고 있다</a:t>
            </a:r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연구가들의 연구에 의하면 </a:t>
            </a:r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트리티는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 온전하지 못한 기운으로 탄생하여 사막에 방치되었지만</a:t>
            </a:r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뛰어난 번식력으로 그의 </a:t>
            </a:r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개체수를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 꾸준히 늘려왔다고 전해진다</a:t>
            </a:r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연구가들은 비교적 난폭한 성향을 갖고 태어난 </a:t>
            </a:r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트리티들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 중 일부는 사막에서 성역으로 흘러 들어왔고</a:t>
            </a:r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성역의 환경에 적응하며 외형이 변형된 것으로 추정된다고 덧붙였다</a:t>
            </a:r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. 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-22247" y="2236598"/>
            <a:ext cx="2614457" cy="0"/>
          </a:xfrm>
          <a:prstGeom prst="line">
            <a:avLst/>
          </a:prstGeom>
          <a:ln w="31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511061" y="5564738"/>
            <a:ext cx="270794" cy="234407"/>
            <a:chOff x="470443" y="4037710"/>
            <a:chExt cx="270794" cy="234407"/>
          </a:xfrm>
        </p:grpSpPr>
        <p:sp>
          <p:nvSpPr>
            <p:cNvPr id="13" name="타원 12"/>
            <p:cNvSpPr/>
            <p:nvPr/>
          </p:nvSpPr>
          <p:spPr>
            <a:xfrm>
              <a:off x="470443" y="4037710"/>
              <a:ext cx="234407" cy="234407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501117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7200000">
              <a:off x="634076" y="4163877"/>
              <a:ext cx="106606" cy="107716"/>
            </a:xfrm>
            <a:prstGeom prst="triangl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66720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628374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2225" y="3485376"/>
            <a:ext cx="396436" cy="32132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937020" y="3485376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도감</a:t>
            </a:r>
            <a:r>
              <a:rPr lang="en-US" altLang="ko-KR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원문</a:t>
            </a:r>
            <a:r>
              <a:rPr lang="en-US" altLang="ko-KR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4904" y="1283611"/>
            <a:ext cx="816935" cy="8779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45468" y="5573720"/>
            <a:ext cx="3845212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700"/>
              </a:lnSpc>
            </a:pP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아케론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탐사대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쟈스의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저서 </a:t>
            </a:r>
            <a:r>
              <a:rPr lang="ko-KR" altLang="en-US" sz="1050" b="1" dirty="0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암흑의 </a:t>
            </a:r>
            <a:r>
              <a:rPr lang="ko-KR" altLang="en-US" sz="1050" b="1" dirty="0" err="1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펠로우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중에서</a:t>
            </a:r>
            <a:endParaRPr lang="ko-KR" altLang="en-US" sz="1050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052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404760" y="2159328"/>
            <a:ext cx="1742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쉬나사브</a:t>
            </a:r>
            <a:endParaRPr lang="ko-KR" altLang="en-US" sz="3200" dirty="0">
              <a:solidFill>
                <a:schemeClr val="accent6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83740" y="2694340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정예</a:t>
            </a:r>
            <a:r>
              <a:rPr lang="en-US" altLang="ko-KR" sz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비행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-22247" y="2236598"/>
            <a:ext cx="2614457" cy="0"/>
          </a:xfrm>
          <a:prstGeom prst="line">
            <a:avLst/>
          </a:prstGeom>
          <a:ln w="31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511061" y="5564738"/>
            <a:ext cx="270794" cy="234407"/>
            <a:chOff x="470443" y="4037710"/>
            <a:chExt cx="270794" cy="234407"/>
          </a:xfrm>
        </p:grpSpPr>
        <p:sp>
          <p:nvSpPr>
            <p:cNvPr id="13" name="타원 12"/>
            <p:cNvSpPr/>
            <p:nvPr/>
          </p:nvSpPr>
          <p:spPr>
            <a:xfrm>
              <a:off x="470443" y="4037710"/>
              <a:ext cx="234407" cy="234407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501117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7200000">
              <a:off x="634076" y="4163877"/>
              <a:ext cx="106606" cy="107716"/>
            </a:xfrm>
            <a:prstGeom prst="triangl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66720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628374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2225" y="3485376"/>
            <a:ext cx="396436" cy="32132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937020" y="3485376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도감</a:t>
            </a:r>
            <a:r>
              <a:rPr lang="en-US" altLang="ko-KR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원문</a:t>
            </a:r>
            <a:r>
              <a:rPr lang="en-US" altLang="ko-KR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4904" y="1283611"/>
            <a:ext cx="816935" cy="8779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45468" y="5573720"/>
            <a:ext cx="3845212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700"/>
              </a:lnSpc>
            </a:pP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아케론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탐사대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쟈스의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저서 </a:t>
            </a:r>
            <a:r>
              <a:rPr lang="ko-KR" altLang="en-US" sz="1050" b="1" dirty="0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암흑의 </a:t>
            </a:r>
            <a:r>
              <a:rPr lang="ko-KR" altLang="en-US" sz="1050" b="1" dirty="0" err="1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펠로우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중에서</a:t>
            </a:r>
            <a:endParaRPr lang="ko-KR" altLang="en-US" sz="1050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04760" y="3874250"/>
            <a:ext cx="6839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엘로라의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성역은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미들라스의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생명체들이 태어난 원류로 잘 알려져 있다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창세기 중 가장 먼저 꽃을 피우며 만들어진 첫 번째 대지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성역에서 최초로 만들어진 피조물 중 가장 아름다운 존재가 바로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쉬나사브이다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오랜 시간이 지난 지금까지도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미들라스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전역에서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쉬나사브보다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아름다운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펠로우를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발견하지 못했다고 전해진다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 몸을 뒤덮은 현란한 빛의 깃털과 우아한 자태를 자랑하는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쉬나사브지만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혹여 본인의 빛이 색을 잃을까 불안에 휩싸여 누구든 자신의 주변에 다가오는 것을 거부한다고 한다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두껍지만 날카로운 부리로 스스로를 보호하는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쉬나사브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우아함에 빠져들어 그에게 다가간 사람들 중 부리의 맛을 보고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살아돌아온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자는 없다는 소문만 무성하다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33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404760" y="2159328"/>
            <a:ext cx="963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리쿠</a:t>
            </a:r>
            <a:endParaRPr lang="ko-KR" altLang="en-US" sz="3200" dirty="0">
              <a:solidFill>
                <a:schemeClr val="accent6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83740" y="2694340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정예</a:t>
            </a:r>
            <a:r>
              <a:rPr lang="en-US" altLang="ko-KR" sz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비행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-22247" y="2236598"/>
            <a:ext cx="2614457" cy="0"/>
          </a:xfrm>
          <a:prstGeom prst="line">
            <a:avLst/>
          </a:prstGeom>
          <a:ln w="31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511061" y="5564738"/>
            <a:ext cx="270794" cy="234407"/>
            <a:chOff x="470443" y="4037710"/>
            <a:chExt cx="270794" cy="234407"/>
          </a:xfrm>
        </p:grpSpPr>
        <p:sp>
          <p:nvSpPr>
            <p:cNvPr id="13" name="타원 12"/>
            <p:cNvSpPr/>
            <p:nvPr/>
          </p:nvSpPr>
          <p:spPr>
            <a:xfrm>
              <a:off x="470443" y="4037710"/>
              <a:ext cx="234407" cy="234407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501117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7200000">
              <a:off x="634076" y="4163877"/>
              <a:ext cx="106606" cy="107716"/>
            </a:xfrm>
            <a:prstGeom prst="triangl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66720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628374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2225" y="3485376"/>
            <a:ext cx="396436" cy="32132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937020" y="3485376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도감</a:t>
            </a:r>
            <a:r>
              <a:rPr lang="en-US" altLang="ko-KR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원문</a:t>
            </a:r>
            <a:r>
              <a:rPr lang="en-US" altLang="ko-KR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4904" y="1283611"/>
            <a:ext cx="816935" cy="8779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45468" y="5573720"/>
            <a:ext cx="3845212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700"/>
              </a:lnSpc>
            </a:pP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아케론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탐사대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쟈스의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저서 </a:t>
            </a:r>
            <a:r>
              <a:rPr lang="ko-KR" altLang="en-US" sz="1050" b="1" dirty="0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암흑의 </a:t>
            </a:r>
            <a:r>
              <a:rPr lang="ko-KR" altLang="en-US" sz="1050" b="1" dirty="0" err="1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펠로우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중에서</a:t>
            </a:r>
            <a:endParaRPr lang="ko-KR" altLang="en-US" sz="1050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04760" y="3874250"/>
            <a:ext cx="6839128" cy="290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800"/>
              </a:lnSpc>
            </a:pPr>
            <a:endParaRPr lang="en-US" altLang="ko-KR" sz="900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04760" y="3874250"/>
            <a:ext cx="6839128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엘리쿠노가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왕자로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추앙받을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당시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잊혀진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드래곤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대지에서는 또 다른 생명의 기운이 맴돌기 시작한다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푸른 빛이 겉도는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엘리쿠노와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달리 어둠 속에서 태어난 존재가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리쿠이다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900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10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404760" y="2159328"/>
            <a:ext cx="1742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프라니아</a:t>
            </a:r>
            <a:endParaRPr lang="ko-KR" altLang="en-US" sz="3200" dirty="0">
              <a:solidFill>
                <a:schemeClr val="accent6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83740" y="2694340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정예</a:t>
            </a:r>
            <a:r>
              <a:rPr lang="en-US" altLang="ko-KR" sz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비행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-22247" y="2236598"/>
            <a:ext cx="2614457" cy="0"/>
          </a:xfrm>
          <a:prstGeom prst="line">
            <a:avLst/>
          </a:prstGeom>
          <a:ln w="31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511061" y="5564738"/>
            <a:ext cx="270794" cy="234407"/>
            <a:chOff x="470443" y="4037710"/>
            <a:chExt cx="270794" cy="234407"/>
          </a:xfrm>
        </p:grpSpPr>
        <p:sp>
          <p:nvSpPr>
            <p:cNvPr id="13" name="타원 12"/>
            <p:cNvSpPr/>
            <p:nvPr/>
          </p:nvSpPr>
          <p:spPr>
            <a:xfrm>
              <a:off x="470443" y="4037710"/>
              <a:ext cx="234407" cy="234407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501117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7200000">
              <a:off x="634076" y="4163877"/>
              <a:ext cx="106606" cy="107716"/>
            </a:xfrm>
            <a:prstGeom prst="triangl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66720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628374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2225" y="3485376"/>
            <a:ext cx="396436" cy="32132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937020" y="3485376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도감</a:t>
            </a:r>
            <a:r>
              <a:rPr lang="en-US" altLang="ko-KR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원문</a:t>
            </a:r>
            <a:r>
              <a:rPr lang="en-US" altLang="ko-KR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4904" y="1283611"/>
            <a:ext cx="816935" cy="8779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45468" y="5573720"/>
            <a:ext cx="3845212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700"/>
              </a:lnSpc>
            </a:pP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아케론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탐사대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쟈스의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저서 </a:t>
            </a:r>
            <a:r>
              <a:rPr lang="ko-KR" altLang="en-US" sz="1050" b="1" dirty="0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암흑의 </a:t>
            </a:r>
            <a:r>
              <a:rPr lang="ko-KR" altLang="en-US" sz="1050" b="1" dirty="0" err="1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펠로우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중에서</a:t>
            </a:r>
            <a:endParaRPr lang="ko-KR" altLang="en-US" sz="1050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04760" y="3874250"/>
            <a:ext cx="6839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프라니아는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수호 연합의 일원이었던 조화의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하얀용을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대표하는 존재로 잘 알려져 있다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검은 용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켈가리간에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의해 수호 연합의 수장이 죽음을 맞이하며 갑작스레 사라진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프라니아가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최근 성역에서 발견되고 있다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프라니아를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목격한 연구가들은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용족과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관련된 고문헌에 기록된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하얀용의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모습과 매우 흡사하다고 밝혔다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또한</a:t>
            </a:r>
            <a:r>
              <a:rPr lang="en-US" altLang="ko-KR" sz="900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알드바안의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죽음으로 큰 혼란을 겪으며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주인을 잃은 상실감에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정처없이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하늘 전역을 상공하는 것으로 추정된다고 전했다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994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404760" y="2159328"/>
            <a:ext cx="1742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포베이건</a:t>
            </a:r>
            <a:endParaRPr lang="ko-KR" altLang="en-US" sz="3200" dirty="0">
              <a:solidFill>
                <a:schemeClr val="accent6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83740" y="2694340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정예</a:t>
            </a:r>
            <a:r>
              <a:rPr lang="en-US" altLang="ko-KR" sz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비행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4760" y="3874250"/>
            <a:ext cx="6839128" cy="75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과거</a:t>
            </a:r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폭풍의 땅에서 벌어지는 전쟁 끝에 </a:t>
            </a:r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마신에게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 영원한 굴복을 선언한 폭풍의 용 일부는 의도를 감춘 채 복수를 꿈꾸고 있었다고 전해진다</a:t>
            </a:r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이들은 빛의 동맹 군대에게 크게 패하여 혼란한 틈을 타 </a:t>
            </a:r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마그마포라를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빠져나오는데</a:t>
            </a:r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이를 이끌었던 용들의 수장이 </a:t>
            </a:r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포베이건이다</a:t>
            </a:r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-22247" y="2236598"/>
            <a:ext cx="2614457" cy="0"/>
          </a:xfrm>
          <a:prstGeom prst="line">
            <a:avLst/>
          </a:prstGeom>
          <a:ln w="31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511061" y="5564738"/>
            <a:ext cx="270794" cy="234407"/>
            <a:chOff x="470443" y="4037710"/>
            <a:chExt cx="270794" cy="234407"/>
          </a:xfrm>
        </p:grpSpPr>
        <p:sp>
          <p:nvSpPr>
            <p:cNvPr id="13" name="타원 12"/>
            <p:cNvSpPr/>
            <p:nvPr/>
          </p:nvSpPr>
          <p:spPr>
            <a:xfrm>
              <a:off x="470443" y="4037710"/>
              <a:ext cx="234407" cy="234407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501117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7200000">
              <a:off x="634076" y="4163877"/>
              <a:ext cx="106606" cy="107716"/>
            </a:xfrm>
            <a:prstGeom prst="triangl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66720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628374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2225" y="3485376"/>
            <a:ext cx="396436" cy="32132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937020" y="3485376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도감</a:t>
            </a:r>
            <a:r>
              <a:rPr lang="en-US" altLang="ko-KR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원문</a:t>
            </a:r>
            <a:r>
              <a:rPr lang="en-US" altLang="ko-KR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4904" y="1283611"/>
            <a:ext cx="816935" cy="8779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45468" y="5573720"/>
            <a:ext cx="3845212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700"/>
              </a:lnSpc>
            </a:pP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아케론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탐사대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쟈스의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저서 </a:t>
            </a:r>
            <a:r>
              <a:rPr lang="ko-KR" altLang="en-US" sz="1050" b="1" dirty="0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암흑의 </a:t>
            </a:r>
            <a:r>
              <a:rPr lang="ko-KR" altLang="en-US" sz="1050" b="1" dirty="0" err="1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펠로우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중에서</a:t>
            </a:r>
            <a:endParaRPr lang="ko-KR" altLang="en-US" sz="1050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78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404760" y="2159328"/>
            <a:ext cx="2132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스카이티어</a:t>
            </a:r>
            <a:endParaRPr lang="ko-KR" altLang="en-US" sz="3200" dirty="0">
              <a:solidFill>
                <a:schemeClr val="accent6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83740" y="2694340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정예</a:t>
            </a:r>
            <a:r>
              <a:rPr lang="en-US" altLang="ko-KR" sz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비행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-22247" y="2236598"/>
            <a:ext cx="2614457" cy="0"/>
          </a:xfrm>
          <a:prstGeom prst="line">
            <a:avLst/>
          </a:prstGeom>
          <a:ln w="31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511061" y="5564738"/>
            <a:ext cx="270794" cy="234407"/>
            <a:chOff x="470443" y="4037710"/>
            <a:chExt cx="270794" cy="234407"/>
          </a:xfrm>
        </p:grpSpPr>
        <p:sp>
          <p:nvSpPr>
            <p:cNvPr id="13" name="타원 12"/>
            <p:cNvSpPr/>
            <p:nvPr/>
          </p:nvSpPr>
          <p:spPr>
            <a:xfrm>
              <a:off x="470443" y="4037710"/>
              <a:ext cx="234407" cy="234407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501117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7200000">
              <a:off x="634076" y="4163877"/>
              <a:ext cx="106606" cy="107716"/>
            </a:xfrm>
            <a:prstGeom prst="triangl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66720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628374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2225" y="3485376"/>
            <a:ext cx="396436" cy="32132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937020" y="3485376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도감</a:t>
            </a:r>
            <a:r>
              <a:rPr lang="en-US" altLang="ko-KR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원문</a:t>
            </a:r>
            <a:r>
              <a:rPr lang="en-US" altLang="ko-KR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4904" y="1283611"/>
            <a:ext cx="816935" cy="8779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45468" y="5573720"/>
            <a:ext cx="3845212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700"/>
              </a:lnSpc>
            </a:pP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아케론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탐사대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쟈스의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저서 </a:t>
            </a:r>
            <a:r>
              <a:rPr lang="ko-KR" altLang="en-US" sz="1050" b="1" dirty="0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암흑의 </a:t>
            </a:r>
            <a:r>
              <a:rPr lang="ko-KR" altLang="en-US" sz="1050" b="1" dirty="0" err="1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펠로우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중에서</a:t>
            </a:r>
            <a:endParaRPr lang="ko-KR" altLang="en-US" sz="1050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04760" y="3874250"/>
            <a:ext cx="6839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스카이티어의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 주 서식지는 공역이었으나</a:t>
            </a:r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무슨 이유인지 성역으로 서식지를 옮겼다</a:t>
            </a:r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물고기의 형태를 닮은 지느러미를 소유한 </a:t>
            </a:r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펠로우는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 대부분 공역에서 태어나 공역에 적합한 신체로 진화하는 것으로 알려져 있는데</a:t>
            </a:r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스카이티어는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 공역의 기운에 저항하는 능력을 갖지 못하여 성역으로 이동한 것으로 추정된다</a:t>
            </a:r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요동치는 마력의 기류로 인하여 공역에서 힘을 손실한 </a:t>
            </a:r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스카이티어는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 자신의 약해진 모습을 부정하려 더욱 날카로운 모습으로 진화하였다</a:t>
            </a:r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476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404760" y="2159328"/>
            <a:ext cx="3158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거대 악어 </a:t>
            </a:r>
            <a:r>
              <a:rPr lang="ko-KR" altLang="en-US" sz="3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크류엘</a:t>
            </a:r>
            <a:endParaRPr lang="ko-KR" altLang="en-US" sz="3200" dirty="0">
              <a:solidFill>
                <a:schemeClr val="accent6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83740" y="2694340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정예</a:t>
            </a:r>
            <a:r>
              <a:rPr lang="en-US" altLang="ko-KR" sz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지상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4760" y="3874250"/>
            <a:ext cx="6839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무리를 지어 이동하는 종족 중</a:t>
            </a:r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쉽게 물러서는 종족은 어디에서도 찾을 수 없다</a:t>
            </a:r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그 중</a:t>
            </a:r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사냥꾼들의 큰 관심을 얻는 존재가 거대 악어 </a:t>
            </a:r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크류엘이다</a:t>
            </a:r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크류엘과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 그가 이끄는 무리는 전형적인 육식 악어 종족으로</a:t>
            </a:r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 성역으로 이동하는 과정에서 수많은 인명피해를 발생시켰다고 전해진다</a:t>
            </a:r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이로 인해 악어 종족을 전문적으로 쫓는 사냥꾼이 생겨나기도 하였지만</a:t>
            </a:r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육중한 몸집과 위협적인 이빨에 도전하여 </a:t>
            </a:r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살아돌아온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 자는 없는 것으로 보인다</a:t>
            </a:r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크류엘에게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 지독한 원한을 품고 성역까지 그를 뒤쫓아온 사냥꾼들에 말에 의하면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-22247" y="2236598"/>
            <a:ext cx="2614457" cy="0"/>
          </a:xfrm>
          <a:prstGeom prst="line">
            <a:avLst/>
          </a:prstGeom>
          <a:ln w="31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511061" y="5564738"/>
            <a:ext cx="270794" cy="234407"/>
            <a:chOff x="470443" y="4037710"/>
            <a:chExt cx="270794" cy="234407"/>
          </a:xfrm>
        </p:grpSpPr>
        <p:sp>
          <p:nvSpPr>
            <p:cNvPr id="13" name="타원 12"/>
            <p:cNvSpPr/>
            <p:nvPr/>
          </p:nvSpPr>
          <p:spPr>
            <a:xfrm>
              <a:off x="470443" y="4037710"/>
              <a:ext cx="234407" cy="234407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501117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7200000">
              <a:off x="634076" y="4163877"/>
              <a:ext cx="106606" cy="107716"/>
            </a:xfrm>
            <a:prstGeom prst="triangl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66720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628374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2225" y="3485376"/>
            <a:ext cx="396436" cy="32132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937020" y="3485376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도감</a:t>
            </a:r>
            <a:r>
              <a:rPr lang="en-US" altLang="ko-KR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원문</a:t>
            </a:r>
            <a:r>
              <a:rPr lang="en-US" altLang="ko-KR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4904" y="1283611"/>
            <a:ext cx="816935" cy="8779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45468" y="5573720"/>
            <a:ext cx="3845212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700"/>
              </a:lnSpc>
            </a:pP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아케론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탐사대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쟈스의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저서 </a:t>
            </a:r>
            <a:r>
              <a:rPr lang="ko-KR" altLang="en-US" sz="1050" b="1" dirty="0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암흑의 </a:t>
            </a:r>
            <a:r>
              <a:rPr lang="ko-KR" altLang="en-US" sz="1050" b="1" dirty="0" err="1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펠로우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중에서</a:t>
            </a:r>
            <a:endParaRPr lang="ko-KR" altLang="en-US" sz="1050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473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404760" y="2159328"/>
            <a:ext cx="1742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자미누스</a:t>
            </a:r>
            <a:endParaRPr lang="ko-KR" altLang="en-US" sz="3200" dirty="0"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83740" y="2694340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7A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정예</a:t>
            </a:r>
            <a:r>
              <a:rPr lang="en-US" altLang="ko-KR" sz="1200" dirty="0" smtClean="0">
                <a:solidFill>
                  <a:srgbClr val="F7A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solidFill>
                  <a:srgbClr val="F7A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ED7A1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지상</a:t>
            </a:r>
            <a:endParaRPr lang="ko-KR" altLang="en-US" sz="1200" dirty="0">
              <a:solidFill>
                <a:srgbClr val="ED7A1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-22247" y="2236598"/>
            <a:ext cx="3049226" cy="0"/>
          </a:xfrm>
          <a:prstGeom prst="line">
            <a:avLst/>
          </a:prstGeom>
          <a:ln w="3175">
            <a:solidFill>
              <a:srgbClr val="F09456">
                <a:alpha val="55000"/>
              </a:srgbClr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511061" y="5314049"/>
            <a:ext cx="270794" cy="234407"/>
            <a:chOff x="470443" y="4037710"/>
            <a:chExt cx="270794" cy="234407"/>
          </a:xfrm>
        </p:grpSpPr>
        <p:sp>
          <p:nvSpPr>
            <p:cNvPr id="13" name="타원 12"/>
            <p:cNvSpPr/>
            <p:nvPr/>
          </p:nvSpPr>
          <p:spPr>
            <a:xfrm>
              <a:off x="470443" y="4037710"/>
              <a:ext cx="234407" cy="234407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501117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7200000">
              <a:off x="634076" y="4163877"/>
              <a:ext cx="106606" cy="107716"/>
            </a:xfrm>
            <a:prstGeom prst="triangl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66720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628374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2225" y="3485376"/>
            <a:ext cx="396436" cy="32132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937020" y="3485376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도감</a:t>
            </a:r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원문</a:t>
            </a:r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003"/>
          <a:stretch/>
        </p:blipFill>
        <p:spPr>
          <a:xfrm>
            <a:off x="1468019" y="1915015"/>
            <a:ext cx="902286" cy="25168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45468" y="5291495"/>
            <a:ext cx="3845212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700"/>
              </a:lnSpc>
            </a:pP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암흑 사냥꾼</a:t>
            </a:r>
            <a:r>
              <a:rPr lang="ko-KR" altLang="en-US" sz="1050" b="1" dirty="0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0" b="1" dirty="0" err="1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타라시오의</a:t>
            </a:r>
            <a:r>
              <a:rPr lang="ko-KR" altLang="en-US" sz="1050" b="1" dirty="0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일기 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중에서</a:t>
            </a:r>
            <a:endParaRPr lang="ko-KR" altLang="en-US" sz="1050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555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45468" y="5964525"/>
            <a:ext cx="3845212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700"/>
              </a:lnSpc>
            </a:pP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아케론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탐사대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0" b="1" dirty="0" err="1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페리아의</a:t>
            </a:r>
            <a:r>
              <a:rPr lang="ko-KR" altLang="en-US" sz="1050" b="1" dirty="0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보고서 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중에서</a:t>
            </a:r>
            <a:endParaRPr lang="ko-KR" altLang="en-US" sz="1050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511061" y="5955543"/>
            <a:ext cx="270794" cy="234407"/>
            <a:chOff x="470443" y="4037710"/>
            <a:chExt cx="270794" cy="234407"/>
          </a:xfrm>
        </p:grpSpPr>
        <p:sp>
          <p:nvSpPr>
            <p:cNvPr id="13" name="타원 12"/>
            <p:cNvSpPr/>
            <p:nvPr/>
          </p:nvSpPr>
          <p:spPr>
            <a:xfrm>
              <a:off x="470443" y="4037710"/>
              <a:ext cx="234407" cy="234407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501117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7200000">
              <a:off x="634076" y="4163877"/>
              <a:ext cx="106606" cy="107716"/>
            </a:xfrm>
            <a:prstGeom prst="triangl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66720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628374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2225" y="3485376"/>
            <a:ext cx="396436" cy="32132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937020" y="3485376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도감</a:t>
            </a:r>
            <a:r>
              <a:rPr lang="en-US" altLang="ko-KR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원문</a:t>
            </a:r>
            <a:r>
              <a:rPr lang="en-US" altLang="ko-KR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1061" y="1530679"/>
            <a:ext cx="1329043" cy="61574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404760" y="2167211"/>
            <a:ext cx="1353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바니체</a:t>
            </a:r>
            <a:endParaRPr lang="ko-KR" altLang="en-US" sz="3200" dirty="0"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-22247" y="2236598"/>
            <a:ext cx="3049226" cy="0"/>
          </a:xfrm>
          <a:prstGeom prst="line">
            <a:avLst/>
          </a:prstGeom>
          <a:ln w="3175">
            <a:solidFill>
              <a:srgbClr val="F09456">
                <a:alpha val="55000"/>
              </a:srgbClr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83740" y="2694340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7A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정예</a:t>
            </a:r>
            <a:r>
              <a:rPr lang="en-US" altLang="ko-KR" sz="1200" dirty="0" smtClean="0">
                <a:solidFill>
                  <a:srgbClr val="F7A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solidFill>
                  <a:srgbClr val="F7A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ED7A1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지상</a:t>
            </a:r>
            <a:endParaRPr lang="ko-KR" altLang="en-US" sz="1200" dirty="0">
              <a:solidFill>
                <a:srgbClr val="ED7A1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04760" y="3874250"/>
            <a:ext cx="6839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 주신의 권능으로 세계가 탄생하면서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미들라스에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발을 딛고 살아가는 모든 생명체 대부분은 성역에서 최초로 탄생한 피조물의 혈통을 이어받았던 것이다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중 일부는 새로운 모습으로 진화했고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일부는 멸종되어 역사에서 사라졌다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lnSpc>
                <a:spcPts val="1800"/>
              </a:lnSpc>
            </a:pP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중에서도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영활함을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뜻하는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엘프어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샴과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포유류를 뜻하는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엘프어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바니에서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비롯된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샴바니족은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라비니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혈통의 오랜 선조에 해당한다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수세기 동안 많은 변화를 겪어온 성역에서 서식하는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샴바니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족을 대표하는 존재가 바로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바니체이다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15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45468" y="5589486"/>
            <a:ext cx="3845212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700"/>
              </a:lnSpc>
            </a:pP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아케론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탐사대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쟈스의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저서 </a:t>
            </a:r>
            <a:r>
              <a:rPr lang="ko-KR" altLang="en-US" sz="1050" b="1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암흑의 </a:t>
            </a:r>
            <a:r>
              <a:rPr lang="ko-KR" altLang="en-US" sz="1050" b="1" dirty="0" err="1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펠로우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중에서</a:t>
            </a:r>
            <a:endParaRPr lang="ko-KR" altLang="en-US" sz="1050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511061" y="5580504"/>
            <a:ext cx="270794" cy="234407"/>
            <a:chOff x="470443" y="4037710"/>
            <a:chExt cx="270794" cy="234407"/>
          </a:xfrm>
        </p:grpSpPr>
        <p:sp>
          <p:nvSpPr>
            <p:cNvPr id="13" name="타원 12"/>
            <p:cNvSpPr/>
            <p:nvPr/>
          </p:nvSpPr>
          <p:spPr>
            <a:xfrm>
              <a:off x="470443" y="4037710"/>
              <a:ext cx="234407" cy="234407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501117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7200000">
              <a:off x="634076" y="4163877"/>
              <a:ext cx="106606" cy="107716"/>
            </a:xfrm>
            <a:prstGeom prst="triangl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66720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628374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2225" y="3485376"/>
            <a:ext cx="396436" cy="32132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937020" y="3485376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도감</a:t>
            </a:r>
            <a:r>
              <a:rPr lang="en-US" altLang="ko-KR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원문</a:t>
            </a:r>
            <a:r>
              <a:rPr lang="en-US" altLang="ko-KR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512225" y="1349622"/>
            <a:ext cx="790532" cy="81176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404760" y="2159328"/>
            <a:ext cx="1353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엔자니</a:t>
            </a:r>
            <a:endParaRPr lang="ko-KR" altLang="en-US" sz="3200" dirty="0"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-22247" y="2236598"/>
            <a:ext cx="3049226" cy="0"/>
          </a:xfrm>
          <a:prstGeom prst="line">
            <a:avLst/>
          </a:prstGeom>
          <a:ln w="3175">
            <a:solidFill>
              <a:srgbClr val="F09456">
                <a:alpha val="55000"/>
              </a:srgbClr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83740" y="2694340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7A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정예</a:t>
            </a:r>
            <a:r>
              <a:rPr lang="en-US" altLang="ko-KR" sz="1200" dirty="0" smtClean="0">
                <a:solidFill>
                  <a:srgbClr val="F7A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solidFill>
                  <a:srgbClr val="F7A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ED7A1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지상</a:t>
            </a:r>
            <a:endParaRPr lang="ko-KR" altLang="en-US" sz="1200" dirty="0">
              <a:solidFill>
                <a:srgbClr val="ED7A1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04760" y="3874250"/>
            <a:ext cx="68391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성역에서도 가장 오랜 혈통으로 유명한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샴바니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족은 귀여운 외형과 달리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폭급한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성향이 있다고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알려져있다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중에서도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샴바니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족의 수장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바니체를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따르는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엔자니는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샴바니</a:t>
            </a:r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 가장 저돌적인 존재이다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최근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성역에 퍼진 혼돈 기운에 의해 더욱 극단적인 모습을 드러내는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엔자니는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지치지 않는 체력이 큰 특징이다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900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835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04760" y="3874250"/>
            <a:ext cx="6839128" cy="290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800"/>
              </a:lnSpc>
            </a:pPr>
            <a:endParaRPr lang="en-US" altLang="ko-KR" sz="900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511061" y="5399202"/>
            <a:ext cx="270794" cy="234407"/>
            <a:chOff x="470443" y="4037710"/>
            <a:chExt cx="270794" cy="234407"/>
          </a:xfrm>
        </p:grpSpPr>
        <p:sp>
          <p:nvSpPr>
            <p:cNvPr id="13" name="타원 12"/>
            <p:cNvSpPr/>
            <p:nvPr/>
          </p:nvSpPr>
          <p:spPr>
            <a:xfrm>
              <a:off x="470443" y="4037710"/>
              <a:ext cx="234407" cy="234407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501117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7200000">
              <a:off x="634076" y="4163877"/>
              <a:ext cx="106606" cy="107716"/>
            </a:xfrm>
            <a:prstGeom prst="triangl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66720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628374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2225" y="3485376"/>
            <a:ext cx="396436" cy="32132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937020" y="3485376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도감</a:t>
            </a:r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원문</a:t>
            </a:r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1978" y="1255287"/>
            <a:ext cx="749873" cy="90228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45468" y="5408184"/>
            <a:ext cx="3845212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700"/>
              </a:lnSpc>
            </a:pP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아케론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탐사대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쟈스의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저서 </a:t>
            </a:r>
            <a:r>
              <a:rPr lang="ko-KR" altLang="en-US" sz="1050" b="1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암흑의 </a:t>
            </a:r>
            <a:r>
              <a:rPr lang="ko-KR" altLang="en-US" sz="1050" b="1" dirty="0" err="1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펠로우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중에서</a:t>
            </a:r>
            <a:endParaRPr lang="ko-KR" altLang="en-US" sz="1050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04760" y="2159328"/>
            <a:ext cx="1353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테카닌</a:t>
            </a:r>
            <a:endParaRPr lang="ko-KR" altLang="en-US" sz="3200" dirty="0"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-22247" y="2236598"/>
            <a:ext cx="3049226" cy="0"/>
          </a:xfrm>
          <a:prstGeom prst="line">
            <a:avLst/>
          </a:prstGeom>
          <a:ln w="3175">
            <a:solidFill>
              <a:srgbClr val="F09456">
                <a:alpha val="55000"/>
              </a:srgbClr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83740" y="2694340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7A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정예</a:t>
            </a:r>
            <a:r>
              <a:rPr lang="en-US" altLang="ko-KR" sz="1200" dirty="0" smtClean="0">
                <a:solidFill>
                  <a:srgbClr val="F7A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solidFill>
                  <a:srgbClr val="F7A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ED7A1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지상</a:t>
            </a:r>
            <a:endParaRPr lang="ko-KR" altLang="en-US" sz="1200" dirty="0">
              <a:solidFill>
                <a:srgbClr val="ED7A1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740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511061" y="5548975"/>
            <a:ext cx="270794" cy="234407"/>
            <a:chOff x="470443" y="4037710"/>
            <a:chExt cx="270794" cy="234407"/>
          </a:xfrm>
        </p:grpSpPr>
        <p:sp>
          <p:nvSpPr>
            <p:cNvPr id="13" name="타원 12"/>
            <p:cNvSpPr/>
            <p:nvPr/>
          </p:nvSpPr>
          <p:spPr>
            <a:xfrm>
              <a:off x="470443" y="4037710"/>
              <a:ext cx="234407" cy="234407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501117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7200000">
              <a:off x="634076" y="4163877"/>
              <a:ext cx="106606" cy="107716"/>
            </a:xfrm>
            <a:prstGeom prst="triangl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66720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628374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2225" y="3485376"/>
            <a:ext cx="396436" cy="32132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937020" y="3485376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도감</a:t>
            </a:r>
            <a:r>
              <a:rPr lang="en-US" altLang="ko-KR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원문</a:t>
            </a:r>
            <a:r>
              <a:rPr lang="en-US" altLang="ko-KR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1978" y="1255287"/>
            <a:ext cx="749873" cy="90228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45468" y="5557957"/>
            <a:ext cx="3845212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700"/>
              </a:lnSpc>
            </a:pP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아케론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탐사대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쟈스의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저서 </a:t>
            </a:r>
            <a:r>
              <a:rPr lang="ko-KR" altLang="en-US" sz="1050" b="1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암흑의 </a:t>
            </a:r>
            <a:r>
              <a:rPr lang="ko-KR" altLang="en-US" sz="1050" b="1" dirty="0" err="1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펠로우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중에서</a:t>
            </a:r>
            <a:endParaRPr lang="ko-KR" altLang="en-US" sz="1050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04760" y="3874250"/>
            <a:ext cx="683912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 성역에 퍼진 강력한 혼돈 기운을 뒤로하고 오로지 자신의 영역을 위해 고대의 숲으로 향한 존재가 바로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딕툼이다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깊숙한 곳에서 은거하는 습성이 있는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딕툼은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고대의 숲 깊숙한 곳에 본인만의 구덩이를 만들어 절대 그곳을 벗어나지 않는다고 한다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콜렉터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들은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딕툼에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대해서 커다란 뿔과 위협적인 꼬리에 비해 매우 온순하고 순종적인 성격을 소유하고 있지만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마치 숲 속을 연상케 하는 외형으로 자세히 보지 않으면 찾을 수 없다고 말했다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마치 주인을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잃은듯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숲에만 의존하여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고고히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사는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딕툼을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길들이기 위해선 </a:t>
            </a:r>
            <a:r>
              <a:rPr lang="en-US" altLang="ko-KR" sz="900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필요할 것이라고 덧붙였다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04760" y="2159328"/>
            <a:ext cx="963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딕툼</a:t>
            </a:r>
            <a:endParaRPr lang="ko-KR" altLang="en-US" sz="3200" dirty="0"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-22247" y="2236598"/>
            <a:ext cx="3049226" cy="0"/>
          </a:xfrm>
          <a:prstGeom prst="line">
            <a:avLst/>
          </a:prstGeom>
          <a:ln w="3175">
            <a:solidFill>
              <a:srgbClr val="F09456">
                <a:alpha val="55000"/>
              </a:srgbClr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83740" y="2694340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7A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정예</a:t>
            </a:r>
            <a:r>
              <a:rPr lang="en-US" altLang="ko-KR" sz="1200" dirty="0" smtClean="0">
                <a:solidFill>
                  <a:srgbClr val="F7A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solidFill>
                  <a:srgbClr val="F7A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ED7A1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지상</a:t>
            </a:r>
            <a:endParaRPr lang="ko-KR" altLang="en-US" sz="1200" dirty="0">
              <a:solidFill>
                <a:srgbClr val="ED7A1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42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511061" y="5564738"/>
            <a:ext cx="270794" cy="234407"/>
            <a:chOff x="470443" y="4037710"/>
            <a:chExt cx="270794" cy="234407"/>
          </a:xfrm>
        </p:grpSpPr>
        <p:sp>
          <p:nvSpPr>
            <p:cNvPr id="13" name="타원 12"/>
            <p:cNvSpPr/>
            <p:nvPr/>
          </p:nvSpPr>
          <p:spPr>
            <a:xfrm>
              <a:off x="470443" y="4037710"/>
              <a:ext cx="234407" cy="234407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501117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7200000">
              <a:off x="634076" y="4163877"/>
              <a:ext cx="106606" cy="107716"/>
            </a:xfrm>
            <a:prstGeom prst="triangl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66720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628374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2225" y="3485376"/>
            <a:ext cx="396436" cy="32132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937020" y="3485376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도감</a:t>
            </a:r>
            <a:r>
              <a:rPr lang="en-US" altLang="ko-KR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원문</a:t>
            </a:r>
            <a:r>
              <a:rPr lang="en-US" altLang="ko-KR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4904" y="1283611"/>
            <a:ext cx="816935" cy="8779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45468" y="5573720"/>
            <a:ext cx="3845212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700"/>
              </a:lnSpc>
            </a:pP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아케론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탐사대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쟈스의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저서 </a:t>
            </a:r>
            <a:r>
              <a:rPr lang="ko-KR" altLang="en-US" sz="1050" b="1" dirty="0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암흑의 </a:t>
            </a:r>
            <a:r>
              <a:rPr lang="ko-KR" altLang="en-US" sz="1050" b="1" dirty="0" err="1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펠로우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중에서</a:t>
            </a:r>
            <a:endParaRPr lang="ko-KR" altLang="en-US" sz="1050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04760" y="3874250"/>
            <a:ext cx="683912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엘리쿠노는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라이쿠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종족 사이에서 왕자로 불려지는 존재다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lnSpc>
                <a:spcPts val="1800"/>
              </a:lnSpc>
            </a:pP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잊혀진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드래곤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대지에 잠들어있던 용의 유해에 불어넣은 생명의 기운을 받아 태어난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라이쿠들은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번식력이 뛰어나다고 전해진다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라이쿠들의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종류가 다양해지고 개체수가 불어나자 그들은 규합하여 종족을 만들었다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당시 태어난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엘리쿠노는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어둡고 붉은 색의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라이쿠들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사이에서 태어난 푸른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드래곤으로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날카롭지 않은 두 개의 작은 뿔로 대지를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밝힌다하여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라이쿠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종족을 대표하는 왕자로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추앙받았다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04760" y="2159328"/>
            <a:ext cx="1742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엘리쿠노</a:t>
            </a:r>
            <a:endParaRPr lang="ko-KR" altLang="en-US" sz="3200" dirty="0"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-22247" y="2236598"/>
            <a:ext cx="3049226" cy="0"/>
          </a:xfrm>
          <a:prstGeom prst="line">
            <a:avLst/>
          </a:prstGeom>
          <a:ln w="3175">
            <a:solidFill>
              <a:srgbClr val="F09456">
                <a:alpha val="55000"/>
              </a:srgbClr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83740" y="2694340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7A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정예</a:t>
            </a:r>
            <a:r>
              <a:rPr lang="en-US" altLang="ko-KR" sz="1200" dirty="0" smtClean="0">
                <a:solidFill>
                  <a:srgbClr val="F7A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solidFill>
                  <a:srgbClr val="F7A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ED7A1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지상</a:t>
            </a:r>
            <a:endParaRPr lang="ko-KR" altLang="en-US" sz="1200" dirty="0">
              <a:solidFill>
                <a:srgbClr val="ED7A1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79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511061" y="5564738"/>
            <a:ext cx="270794" cy="234407"/>
            <a:chOff x="470443" y="4037710"/>
            <a:chExt cx="270794" cy="234407"/>
          </a:xfrm>
        </p:grpSpPr>
        <p:sp>
          <p:nvSpPr>
            <p:cNvPr id="13" name="타원 12"/>
            <p:cNvSpPr/>
            <p:nvPr/>
          </p:nvSpPr>
          <p:spPr>
            <a:xfrm>
              <a:off x="470443" y="4037710"/>
              <a:ext cx="234407" cy="234407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501117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7200000">
              <a:off x="634076" y="4163877"/>
              <a:ext cx="106606" cy="107716"/>
            </a:xfrm>
            <a:prstGeom prst="triangl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66720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628374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2225" y="3485376"/>
            <a:ext cx="396436" cy="32132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937020" y="3485376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도감</a:t>
            </a:r>
            <a:r>
              <a:rPr lang="en-US" altLang="ko-KR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원문</a:t>
            </a:r>
            <a:r>
              <a:rPr lang="en-US" altLang="ko-KR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4904" y="1283611"/>
            <a:ext cx="816935" cy="8779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45468" y="5573720"/>
            <a:ext cx="3845212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700"/>
              </a:lnSpc>
            </a:pP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아케론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탐사대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쟈스의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저서 </a:t>
            </a:r>
            <a:r>
              <a:rPr lang="ko-KR" altLang="en-US" sz="1050" b="1" dirty="0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암흑의 </a:t>
            </a:r>
            <a:r>
              <a:rPr lang="ko-KR" altLang="en-US" sz="1050" b="1" dirty="0" err="1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펠로우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중에서</a:t>
            </a:r>
            <a:endParaRPr lang="ko-KR" altLang="en-US" sz="1050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04760" y="2159328"/>
            <a:ext cx="1742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클루투스</a:t>
            </a:r>
            <a:endParaRPr lang="ko-KR" altLang="en-US" sz="3200" dirty="0"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-22247" y="2236598"/>
            <a:ext cx="3049226" cy="0"/>
          </a:xfrm>
          <a:prstGeom prst="line">
            <a:avLst/>
          </a:prstGeom>
          <a:ln w="3175">
            <a:solidFill>
              <a:srgbClr val="F09456">
                <a:alpha val="55000"/>
              </a:srgbClr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83740" y="2694340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7A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정예</a:t>
            </a:r>
            <a:r>
              <a:rPr lang="en-US" altLang="ko-KR" sz="1200" dirty="0" smtClean="0">
                <a:solidFill>
                  <a:srgbClr val="F7A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solidFill>
                  <a:srgbClr val="F7A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ED7A1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지상</a:t>
            </a:r>
            <a:endParaRPr lang="ko-KR" altLang="en-US" sz="1200" dirty="0">
              <a:solidFill>
                <a:srgbClr val="ED7A1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4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511061" y="5564738"/>
            <a:ext cx="270794" cy="234407"/>
            <a:chOff x="470443" y="4037710"/>
            <a:chExt cx="270794" cy="234407"/>
          </a:xfrm>
        </p:grpSpPr>
        <p:sp>
          <p:nvSpPr>
            <p:cNvPr id="13" name="타원 12"/>
            <p:cNvSpPr/>
            <p:nvPr/>
          </p:nvSpPr>
          <p:spPr>
            <a:xfrm>
              <a:off x="470443" y="4037710"/>
              <a:ext cx="234407" cy="234407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501117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7200000">
              <a:off x="634076" y="4163877"/>
              <a:ext cx="106606" cy="107716"/>
            </a:xfrm>
            <a:prstGeom prst="triangl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66720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628374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2225" y="3485376"/>
            <a:ext cx="396436" cy="32132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937020" y="3485376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도감</a:t>
            </a:r>
            <a:r>
              <a:rPr lang="en-US" altLang="ko-KR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원문</a:t>
            </a:r>
            <a:r>
              <a:rPr lang="en-US" altLang="ko-KR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4904" y="1283611"/>
            <a:ext cx="816935" cy="8779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45468" y="5573720"/>
            <a:ext cx="3845212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700"/>
              </a:lnSpc>
            </a:pP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아케론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탐사대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쟈스의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저서 </a:t>
            </a:r>
            <a:r>
              <a:rPr lang="ko-KR" altLang="en-US" sz="1050" b="1" dirty="0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암흑의 </a:t>
            </a:r>
            <a:r>
              <a:rPr lang="ko-KR" altLang="en-US" sz="1050" b="1" dirty="0" err="1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펠로우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중에서</a:t>
            </a:r>
            <a:endParaRPr lang="ko-KR" altLang="en-US" sz="1050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04760" y="2159328"/>
            <a:ext cx="1742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베누투스</a:t>
            </a:r>
            <a:endParaRPr lang="ko-KR" altLang="en-US" sz="3200" dirty="0"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-22247" y="2236598"/>
            <a:ext cx="3049226" cy="0"/>
          </a:xfrm>
          <a:prstGeom prst="line">
            <a:avLst/>
          </a:prstGeom>
          <a:ln w="3175">
            <a:solidFill>
              <a:srgbClr val="F09456">
                <a:alpha val="55000"/>
              </a:srgbClr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83740" y="2694340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7A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정예</a:t>
            </a:r>
            <a:r>
              <a:rPr lang="en-US" altLang="ko-KR" sz="1200" dirty="0" smtClean="0">
                <a:solidFill>
                  <a:srgbClr val="F7A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solidFill>
                  <a:srgbClr val="F7A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ED7A1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지상</a:t>
            </a:r>
            <a:endParaRPr lang="ko-KR" altLang="en-US" sz="1200" dirty="0">
              <a:solidFill>
                <a:srgbClr val="ED7A1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844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3246</TotalTime>
  <Words>1168</Words>
  <Application>Microsoft Office PowerPoint</Application>
  <PresentationFormat>화면 슬라이드 쇼(4:3)</PresentationFormat>
  <Paragraphs>124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Calibri</vt:lpstr>
      <vt:lpstr>나눔명조 ExtraBold</vt:lpstr>
      <vt:lpstr>Arial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박성은</dc:creator>
  <cp:lastModifiedBy>wemade</cp:lastModifiedBy>
  <cp:revision>137</cp:revision>
  <dcterms:created xsi:type="dcterms:W3CDTF">2015-02-06T08:24:02Z</dcterms:created>
  <dcterms:modified xsi:type="dcterms:W3CDTF">2015-04-01T05:17:26Z</dcterms:modified>
</cp:coreProperties>
</file>