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Slab"/>
      <p:regular r:id="rId25"/>
      <p:bold r:id="rId26"/>
    </p:embeddedFont>
    <p:embeddedFont>
      <p:font typeface="Roboto"/>
      <p:regular r:id="rId27"/>
      <p:bold r:id="rId28"/>
      <p:italic r:id="rId29"/>
      <p:boldItalic r:id="rId30"/>
    </p:embeddedFont>
    <p:embeddedFont>
      <p:font typeface="Pacifico"/>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bold.fntdata"/><Relationship Id="rId25" Type="http://schemas.openxmlformats.org/officeDocument/2006/relationships/font" Target="fonts/RobotoSlab-regular.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acifico-regular.fntdata"/><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9955532d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9955532d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99b2e0ba8_1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99b2e0ba8_1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9955532d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9955532d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9955532d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9955532d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99b2e0ba8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99b2e0ba8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99b2e0ba8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99b2e0ba8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9955532d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9955532d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Austin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9a233555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9a233555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Austin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9955532d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9955532d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9955532d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9955532d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9955532d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9955532d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99b2e0ba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99b2e0ba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99b2e0ba8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99b2e0ba8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99b2e0ba8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99b2e0ba8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99b2e0ba8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99b2e0ba8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99b2e0ba8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99b2e0ba8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9955532d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9955532d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9955532d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9955532d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ithub.com/timid-one/cs-146-final-project.git" TargetMode="External"/><Relationship Id="rId4" Type="http://schemas.openxmlformats.org/officeDocument/2006/relationships/image" Target="../media/image4.png"/><Relationship Id="rId5"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youtube.com/watch?v=MQl7r2F--Pk" TargetMode="Externa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938150"/>
            <a:ext cx="5783400" cy="19587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MartinGarrixFans.com</a:t>
            </a:r>
            <a:endParaRPr/>
          </a:p>
          <a:p>
            <a:pPr indent="0" lvl="0" marL="0" rtl="0" algn="ctr">
              <a:lnSpc>
                <a:spcPct val="150000"/>
              </a:lnSpc>
              <a:spcBef>
                <a:spcPts val="0"/>
              </a:spcBef>
              <a:spcAft>
                <a:spcPts val="0"/>
              </a:spcAft>
              <a:buNone/>
            </a:pPr>
            <a:r>
              <a:rPr lang="en"/>
              <a:t>Team #3</a:t>
            </a:r>
            <a:endParaRPr/>
          </a:p>
        </p:txBody>
      </p:sp>
      <p:sp>
        <p:nvSpPr>
          <p:cNvPr id="64" name="Google Shape;64;p13"/>
          <p:cNvSpPr txBox="1"/>
          <p:nvPr>
            <p:ph idx="1" type="subTitle"/>
          </p:nvPr>
        </p:nvSpPr>
        <p:spPr>
          <a:xfrm>
            <a:off x="1680302" y="29732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800">
                <a:solidFill>
                  <a:srgbClr val="FFFFFF"/>
                </a:solidFill>
                <a:latin typeface="Arial"/>
                <a:ea typeface="Arial"/>
                <a:cs typeface="Arial"/>
                <a:sym typeface="Arial"/>
              </a:rPr>
              <a:t>Pat Besser, </a:t>
            </a:r>
            <a:r>
              <a:rPr lang="en" sz="2800">
                <a:solidFill>
                  <a:schemeClr val="dk1"/>
                </a:solidFill>
                <a:latin typeface="Arial"/>
                <a:ea typeface="Arial"/>
                <a:cs typeface="Arial"/>
                <a:sym typeface="Arial"/>
              </a:rPr>
              <a:t>Andrew Chinique, Javier Diaz, Austin Kim,</a:t>
            </a:r>
            <a:r>
              <a:rPr lang="en">
                <a:solidFill>
                  <a:schemeClr val="dk1"/>
                </a:solidFill>
              </a:rPr>
              <a:t> and</a:t>
            </a:r>
            <a:endParaRPr>
              <a:solidFill>
                <a:schemeClr val="dk1"/>
              </a:solidFill>
            </a:endParaRPr>
          </a:p>
          <a:p>
            <a:pPr indent="0" lvl="0" marL="0" rtl="0" algn="ctr">
              <a:spcBef>
                <a:spcPts val="0"/>
              </a:spcBef>
              <a:spcAft>
                <a:spcPts val="0"/>
              </a:spcAft>
              <a:buClr>
                <a:srgbClr val="000000"/>
              </a:buClr>
              <a:buSzPts val="1100"/>
              <a:buFont typeface="Arial"/>
              <a:buNone/>
            </a:pPr>
            <a:r>
              <a:rPr lang="en" sz="2800">
                <a:solidFill>
                  <a:srgbClr val="FFFFFF"/>
                </a:solidFill>
                <a:latin typeface="Arial"/>
                <a:ea typeface="Arial"/>
                <a:cs typeface="Arial"/>
                <a:sym typeface="Arial"/>
              </a:rPr>
              <a:t>Shay McCarthy</a:t>
            </a:r>
            <a:endParaRPr>
              <a:solidFill>
                <a:srgbClr val="FFFFFF"/>
              </a:solidFill>
            </a:endParaRPr>
          </a:p>
        </p:txBody>
      </p:sp>
      <p:sp>
        <p:nvSpPr>
          <p:cNvPr id="65" name="Google Shape;65;p13"/>
          <p:cNvSpPr txBox="1"/>
          <p:nvPr/>
        </p:nvSpPr>
        <p:spPr>
          <a:xfrm>
            <a:off x="307450" y="4636625"/>
            <a:ext cx="8035200" cy="42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chemeClr val="lt2"/>
                </a:solidFill>
                <a:latin typeface="Pacifico"/>
                <a:ea typeface="Pacifico"/>
                <a:cs typeface="Pacifico"/>
                <a:sym typeface="Pacifico"/>
              </a:rPr>
              <a:t>I pledge my honor that I have abided by the Stevens Honor System.</a:t>
            </a:r>
            <a:endParaRPr i="1">
              <a:solidFill>
                <a:schemeClr val="lt2"/>
              </a:solidFill>
              <a:latin typeface="Pacifico"/>
              <a:ea typeface="Pacifico"/>
              <a:cs typeface="Pacifico"/>
              <a:sym typeface="Pacific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HTML Element Discussion</a:t>
            </a:r>
            <a:endParaRPr/>
          </a:p>
        </p:txBody>
      </p:sp>
      <p:sp>
        <p:nvSpPr>
          <p:cNvPr id="120" name="Google Shape;120;p22"/>
          <p:cNvSpPr txBox="1"/>
          <p:nvPr>
            <p:ph idx="1" type="body"/>
          </p:nvPr>
        </p:nvSpPr>
        <p:spPr>
          <a:xfrm>
            <a:off x="768900" y="1489825"/>
            <a:ext cx="17130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&lt;head&gt;</a:t>
            </a:r>
            <a:endParaRPr/>
          </a:p>
          <a:p>
            <a:pPr indent="-342900" lvl="0" marL="457200" rtl="0" algn="l">
              <a:spcBef>
                <a:spcPts val="0"/>
              </a:spcBef>
              <a:spcAft>
                <a:spcPts val="0"/>
              </a:spcAft>
              <a:buSzPts val="1800"/>
              <a:buChar char="●"/>
            </a:pPr>
            <a:r>
              <a:rPr lang="en"/>
              <a:t>&lt;body&gt;</a:t>
            </a:r>
            <a:endParaRPr/>
          </a:p>
          <a:p>
            <a:pPr indent="-342900" lvl="0" marL="457200" rtl="0" algn="l">
              <a:spcBef>
                <a:spcPts val="0"/>
              </a:spcBef>
              <a:spcAft>
                <a:spcPts val="0"/>
              </a:spcAft>
              <a:buSzPts val="1800"/>
              <a:buChar char="●"/>
            </a:pPr>
            <a:r>
              <a:rPr lang="en"/>
              <a:t>&lt;title&gt;</a:t>
            </a:r>
            <a:endParaRPr/>
          </a:p>
          <a:p>
            <a:pPr indent="-342900" lvl="0" marL="457200" rtl="0" algn="l">
              <a:spcBef>
                <a:spcPts val="0"/>
              </a:spcBef>
              <a:spcAft>
                <a:spcPts val="0"/>
              </a:spcAft>
              <a:buSzPts val="1800"/>
              <a:buChar char="●"/>
            </a:pPr>
            <a:r>
              <a:rPr lang="en"/>
              <a:t>&lt;div&gt;</a:t>
            </a:r>
            <a:endParaRPr/>
          </a:p>
          <a:p>
            <a:pPr indent="-342900" lvl="0" marL="457200" rtl="0" algn="l">
              <a:spcBef>
                <a:spcPts val="0"/>
              </a:spcBef>
              <a:spcAft>
                <a:spcPts val="0"/>
              </a:spcAft>
              <a:buSzPts val="1800"/>
              <a:buChar char="●"/>
            </a:pPr>
            <a:r>
              <a:rPr lang="en"/>
              <a:t>&lt;ul&gt;</a:t>
            </a:r>
            <a:endParaRPr/>
          </a:p>
          <a:p>
            <a:pPr indent="-342900" lvl="0" marL="457200" rtl="0" algn="l">
              <a:spcBef>
                <a:spcPts val="0"/>
              </a:spcBef>
              <a:spcAft>
                <a:spcPts val="0"/>
              </a:spcAft>
              <a:buSzPts val="1800"/>
              <a:buChar char="●"/>
            </a:pPr>
            <a:r>
              <a:rPr lang="en"/>
              <a:t>&lt;li&gt;</a:t>
            </a:r>
            <a:endParaRPr/>
          </a:p>
          <a:p>
            <a:pPr indent="-342900" lvl="0" marL="457200" rtl="0" algn="l">
              <a:spcBef>
                <a:spcPts val="0"/>
              </a:spcBef>
              <a:spcAft>
                <a:spcPts val="0"/>
              </a:spcAft>
              <a:buSzPts val="1800"/>
              <a:buChar char="●"/>
            </a:pPr>
            <a:r>
              <a:rPr lang="en"/>
              <a:t>&lt;figure&gt;</a:t>
            </a:r>
            <a:endParaRPr/>
          </a:p>
          <a:p>
            <a:pPr indent="-342900" lvl="0" marL="457200" rtl="0" algn="l">
              <a:spcBef>
                <a:spcPts val="0"/>
              </a:spcBef>
              <a:spcAft>
                <a:spcPts val="0"/>
              </a:spcAft>
              <a:buSzPts val="1800"/>
              <a:buChar char="●"/>
            </a:pPr>
            <a:r>
              <a:rPr lang="en"/>
              <a:t>&lt;img&gt;</a:t>
            </a:r>
            <a:endParaRPr/>
          </a:p>
          <a:p>
            <a:pPr indent="-342900" lvl="0" marL="457200" rtl="0" algn="l">
              <a:spcBef>
                <a:spcPts val="0"/>
              </a:spcBef>
              <a:spcAft>
                <a:spcPts val="0"/>
              </a:spcAft>
              <a:buSzPts val="1800"/>
              <a:buChar char="●"/>
            </a:pPr>
            <a:r>
              <a:rPr lang="en"/>
              <a:t>&lt;br&gt;</a:t>
            </a:r>
            <a:endParaRPr/>
          </a:p>
          <a:p>
            <a:pPr indent="0" lvl="0" marL="457200" rtl="0" algn="l">
              <a:spcBef>
                <a:spcPts val="1600"/>
              </a:spcBef>
              <a:spcAft>
                <a:spcPts val="1600"/>
              </a:spcAft>
              <a:buNone/>
            </a:pPr>
            <a:r>
              <a:t/>
            </a:r>
            <a:endParaRPr/>
          </a:p>
        </p:txBody>
      </p:sp>
      <p:sp>
        <p:nvSpPr>
          <p:cNvPr id="121" name="Google Shape;121;p22"/>
          <p:cNvSpPr txBox="1"/>
          <p:nvPr>
            <p:ph idx="1" type="body"/>
          </p:nvPr>
        </p:nvSpPr>
        <p:spPr>
          <a:xfrm>
            <a:off x="3355500" y="1489825"/>
            <a:ext cx="20010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&lt;figcaption&gt;</a:t>
            </a:r>
            <a:endParaRPr/>
          </a:p>
          <a:p>
            <a:pPr indent="-342900" lvl="0" marL="457200" rtl="0" algn="l">
              <a:spcBef>
                <a:spcPts val="0"/>
              </a:spcBef>
              <a:spcAft>
                <a:spcPts val="0"/>
              </a:spcAft>
              <a:buSzPts val="1800"/>
              <a:buChar char="●"/>
            </a:pPr>
            <a:r>
              <a:rPr lang="en"/>
              <a:t>&lt;h1&gt;</a:t>
            </a:r>
            <a:endParaRPr/>
          </a:p>
          <a:p>
            <a:pPr indent="-342900" lvl="0" marL="457200" rtl="0" algn="l">
              <a:spcBef>
                <a:spcPts val="0"/>
              </a:spcBef>
              <a:spcAft>
                <a:spcPts val="0"/>
              </a:spcAft>
              <a:buSzPts val="1800"/>
              <a:buChar char="●"/>
            </a:pPr>
            <a:r>
              <a:rPr lang="en"/>
              <a:t>&lt;h2&gt;</a:t>
            </a:r>
            <a:endParaRPr/>
          </a:p>
          <a:p>
            <a:pPr indent="-342900" lvl="0" marL="457200" rtl="0" algn="l">
              <a:spcBef>
                <a:spcPts val="0"/>
              </a:spcBef>
              <a:spcAft>
                <a:spcPts val="0"/>
              </a:spcAft>
              <a:buSzPts val="1800"/>
              <a:buChar char="●"/>
            </a:pPr>
            <a:r>
              <a:rPr lang="en"/>
              <a:t>&lt;h3&gt;</a:t>
            </a:r>
            <a:endParaRPr/>
          </a:p>
          <a:p>
            <a:pPr indent="-342900" lvl="0" marL="457200" rtl="0" algn="l">
              <a:spcBef>
                <a:spcPts val="0"/>
              </a:spcBef>
              <a:spcAft>
                <a:spcPts val="0"/>
              </a:spcAft>
              <a:buSzPts val="1800"/>
              <a:buChar char="●"/>
            </a:pPr>
            <a:r>
              <a:rPr lang="en"/>
              <a:t>&lt;slider&gt;</a:t>
            </a:r>
            <a:endParaRPr/>
          </a:p>
          <a:p>
            <a:pPr indent="-342900" lvl="0" marL="457200" rtl="0" algn="l">
              <a:spcBef>
                <a:spcPts val="0"/>
              </a:spcBef>
              <a:spcAft>
                <a:spcPts val="0"/>
              </a:spcAft>
              <a:buSzPts val="1800"/>
              <a:buChar char="●"/>
            </a:pPr>
            <a:r>
              <a:rPr lang="en"/>
              <a:t>&lt;slide&gt;</a:t>
            </a:r>
            <a:endParaRPr/>
          </a:p>
          <a:p>
            <a:pPr indent="-342900" lvl="0" marL="457200" rtl="0" algn="l">
              <a:spcBef>
                <a:spcPts val="0"/>
              </a:spcBef>
              <a:spcAft>
                <a:spcPts val="0"/>
              </a:spcAft>
              <a:buSzPts val="1800"/>
              <a:buChar char="●"/>
            </a:pPr>
            <a:r>
              <a:rPr lang="en"/>
              <a:t>&lt;iframe&gt;</a:t>
            </a:r>
            <a:endParaRPr/>
          </a:p>
          <a:p>
            <a:pPr indent="-342900" lvl="0" marL="457200" rtl="0" algn="l">
              <a:spcBef>
                <a:spcPts val="0"/>
              </a:spcBef>
              <a:spcAft>
                <a:spcPts val="0"/>
              </a:spcAft>
              <a:buSzPts val="1800"/>
              <a:buChar char="●"/>
            </a:pPr>
            <a:r>
              <a:rPr lang="en"/>
              <a:t>&lt;table&gt;</a:t>
            </a:r>
            <a:endParaRPr/>
          </a:p>
          <a:p>
            <a:pPr indent="-342900" lvl="0" marL="457200" rtl="0" algn="l">
              <a:spcBef>
                <a:spcPts val="0"/>
              </a:spcBef>
              <a:spcAft>
                <a:spcPts val="0"/>
              </a:spcAft>
              <a:buSzPts val="1800"/>
              <a:buChar char="●"/>
            </a:pPr>
            <a:r>
              <a:rPr lang="en"/>
              <a:t>&lt;tr&gt;</a:t>
            </a:r>
            <a:endParaRPr/>
          </a:p>
          <a:p>
            <a:pPr indent="0" lvl="0" marL="457200" rtl="0" algn="l">
              <a:spcBef>
                <a:spcPts val="1600"/>
              </a:spcBef>
              <a:spcAft>
                <a:spcPts val="1600"/>
              </a:spcAft>
              <a:buNone/>
            </a:pPr>
            <a:r>
              <a:t/>
            </a:r>
            <a:endParaRPr/>
          </a:p>
        </p:txBody>
      </p:sp>
      <p:sp>
        <p:nvSpPr>
          <p:cNvPr id="122" name="Google Shape;122;p22"/>
          <p:cNvSpPr txBox="1"/>
          <p:nvPr>
            <p:ph idx="1" type="body"/>
          </p:nvPr>
        </p:nvSpPr>
        <p:spPr>
          <a:xfrm>
            <a:off x="6154175" y="1489825"/>
            <a:ext cx="20010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&lt;td&gt;</a:t>
            </a:r>
            <a:endParaRPr/>
          </a:p>
          <a:p>
            <a:pPr indent="-342900" lvl="0" marL="457200" rtl="0" algn="l">
              <a:spcBef>
                <a:spcPts val="0"/>
              </a:spcBef>
              <a:spcAft>
                <a:spcPts val="0"/>
              </a:spcAft>
              <a:buSzPts val="1800"/>
              <a:buChar char="●"/>
            </a:pPr>
            <a:r>
              <a:rPr lang="en"/>
              <a:t>&lt;th&gt;</a:t>
            </a:r>
            <a:endParaRPr/>
          </a:p>
          <a:p>
            <a:pPr indent="-342900" lvl="0" marL="457200" rtl="0" algn="l">
              <a:spcBef>
                <a:spcPts val="0"/>
              </a:spcBef>
              <a:spcAft>
                <a:spcPts val="0"/>
              </a:spcAft>
              <a:buSzPts val="1800"/>
              <a:buChar char="●"/>
            </a:pPr>
            <a:r>
              <a:rPr lang="en"/>
              <a:t>&lt;button&gt;</a:t>
            </a:r>
            <a:endParaRPr/>
          </a:p>
          <a:p>
            <a:pPr indent="-342900" lvl="0" marL="457200" rtl="0" algn="l">
              <a:spcBef>
                <a:spcPts val="0"/>
              </a:spcBef>
              <a:spcAft>
                <a:spcPts val="0"/>
              </a:spcAft>
              <a:buSzPts val="1800"/>
              <a:buChar char="●"/>
            </a:pPr>
            <a:r>
              <a:rPr lang="en"/>
              <a:t>&lt;input&gt;</a:t>
            </a:r>
            <a:endParaRPr/>
          </a:p>
          <a:p>
            <a:pPr indent="-342900" lvl="0" marL="457200" rtl="0" algn="l">
              <a:spcBef>
                <a:spcPts val="0"/>
              </a:spcBef>
              <a:spcAft>
                <a:spcPts val="0"/>
              </a:spcAft>
              <a:buSzPts val="1800"/>
              <a:buChar char="●"/>
            </a:pPr>
            <a:r>
              <a:rPr lang="en"/>
              <a:t>&lt;p&gt;</a:t>
            </a:r>
            <a:endParaRPr/>
          </a:p>
          <a:p>
            <a:pPr indent="-342900" lvl="0" marL="457200" rtl="0" algn="l">
              <a:spcBef>
                <a:spcPts val="0"/>
              </a:spcBef>
              <a:spcAft>
                <a:spcPts val="0"/>
              </a:spcAft>
              <a:buSzPts val="1800"/>
              <a:buChar char="●"/>
            </a:pPr>
            <a:r>
              <a:rPr lang="en"/>
              <a:t>&lt;script&gt;</a:t>
            </a:r>
            <a:endParaRPr/>
          </a:p>
          <a:p>
            <a:pPr indent="-342900" lvl="0" marL="457200" rtl="0" algn="l">
              <a:spcBef>
                <a:spcPts val="0"/>
              </a:spcBef>
              <a:spcAft>
                <a:spcPts val="0"/>
              </a:spcAft>
              <a:buSzPts val="1800"/>
              <a:buChar char="●"/>
            </a:pPr>
            <a:r>
              <a:rPr lang="en"/>
              <a:t>&lt;a&gt;</a:t>
            </a:r>
            <a:endParaRPr/>
          </a:p>
          <a:p>
            <a:pPr indent="-342900" lvl="0" marL="457200" rtl="0" algn="l">
              <a:spcBef>
                <a:spcPts val="0"/>
              </a:spcBef>
              <a:spcAft>
                <a:spcPts val="0"/>
              </a:spcAft>
              <a:buSzPts val="1800"/>
              <a:buChar char="●"/>
            </a:pPr>
            <a:r>
              <a:rPr lang="en"/>
              <a:t>&lt;link&gt;</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HTML Element Discussion</a:t>
            </a:r>
            <a:endParaRPr/>
          </a:p>
        </p:txBody>
      </p:sp>
      <p:sp>
        <p:nvSpPr>
          <p:cNvPr id="128" name="Google Shape;128;p23"/>
          <p:cNvSpPr txBox="1"/>
          <p:nvPr>
            <p:ph idx="1" type="body"/>
          </p:nvPr>
        </p:nvSpPr>
        <p:spPr>
          <a:xfrm>
            <a:off x="768900" y="1489825"/>
            <a:ext cx="74664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&lt;div&gt;</a:t>
            </a:r>
            <a:endParaRPr/>
          </a:p>
          <a:p>
            <a:pPr indent="-317500" lvl="1" marL="914400" rtl="0" algn="l">
              <a:spcBef>
                <a:spcPts val="0"/>
              </a:spcBef>
              <a:spcAft>
                <a:spcPts val="0"/>
              </a:spcAft>
              <a:buSzPts val="1400"/>
              <a:buChar char="○"/>
            </a:pPr>
            <a:r>
              <a:rPr lang="en"/>
              <a:t>Used</a:t>
            </a:r>
            <a:r>
              <a:rPr lang="en"/>
              <a:t> to </a:t>
            </a:r>
            <a:r>
              <a:rPr lang="en"/>
              <a:t>divide html code into manageable sections and maximize responsiveness.</a:t>
            </a:r>
            <a:endParaRPr/>
          </a:p>
          <a:p>
            <a:pPr indent="-342900" lvl="0" marL="457200" rtl="0" algn="l">
              <a:spcBef>
                <a:spcPts val="0"/>
              </a:spcBef>
              <a:spcAft>
                <a:spcPts val="0"/>
              </a:spcAft>
              <a:buSzPts val="1800"/>
              <a:buChar char="●"/>
            </a:pPr>
            <a:r>
              <a:rPr lang="en"/>
              <a:t>&lt;ul&gt;,&lt;li&gt;</a:t>
            </a:r>
            <a:endParaRPr/>
          </a:p>
          <a:p>
            <a:pPr indent="-317500" lvl="1" marL="914400" rtl="0" algn="l">
              <a:spcBef>
                <a:spcPts val="0"/>
              </a:spcBef>
              <a:spcAft>
                <a:spcPts val="0"/>
              </a:spcAft>
              <a:buSzPts val="1400"/>
              <a:buChar char="○"/>
            </a:pPr>
            <a:r>
              <a:rPr lang="en"/>
              <a:t>Used to create the navigation bar featured on all web pages.</a:t>
            </a:r>
            <a:endParaRPr/>
          </a:p>
          <a:p>
            <a:pPr indent="-342900" lvl="0" marL="457200" rtl="0" algn="l">
              <a:spcBef>
                <a:spcPts val="0"/>
              </a:spcBef>
              <a:spcAft>
                <a:spcPts val="0"/>
              </a:spcAft>
              <a:buSzPts val="1800"/>
              <a:buChar char="●"/>
            </a:pPr>
            <a:r>
              <a:rPr lang="en"/>
              <a:t>&lt;img&gt;</a:t>
            </a:r>
            <a:endParaRPr/>
          </a:p>
          <a:p>
            <a:pPr indent="-317500" lvl="1" marL="914400" rtl="0" algn="l">
              <a:spcBef>
                <a:spcPts val="0"/>
              </a:spcBef>
              <a:spcAft>
                <a:spcPts val="0"/>
              </a:spcAft>
              <a:buSzPts val="1400"/>
              <a:buChar char="○"/>
            </a:pPr>
            <a:r>
              <a:rPr lang="en"/>
              <a:t>Used to display media.</a:t>
            </a:r>
            <a:endParaRPr/>
          </a:p>
          <a:p>
            <a:pPr indent="-342900" lvl="0" marL="457200" rtl="0" algn="l">
              <a:spcBef>
                <a:spcPts val="0"/>
              </a:spcBef>
              <a:spcAft>
                <a:spcPts val="0"/>
              </a:spcAft>
              <a:buSzPts val="1800"/>
              <a:buChar char="●"/>
            </a:pPr>
            <a:r>
              <a:rPr lang="en"/>
              <a:t>&lt;a&gt;</a:t>
            </a:r>
            <a:endParaRPr/>
          </a:p>
          <a:p>
            <a:pPr indent="-317500" lvl="1" marL="914400" rtl="0" algn="l">
              <a:spcBef>
                <a:spcPts val="0"/>
              </a:spcBef>
              <a:spcAft>
                <a:spcPts val="0"/>
              </a:spcAft>
              <a:buSzPts val="1400"/>
              <a:buChar char="○"/>
            </a:pPr>
            <a:r>
              <a:rPr lang="en"/>
              <a:t>Used to create hyperlinks to external websites.</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Google Shape;133;p24"/>
          <p:cNvPicPr preferRelativeResize="0"/>
          <p:nvPr/>
        </p:nvPicPr>
        <p:blipFill>
          <a:blip r:embed="rId3">
            <a:alphaModFix amt="56000"/>
          </a:blip>
          <a:stretch>
            <a:fillRect/>
          </a:stretch>
        </p:blipFill>
        <p:spPr>
          <a:xfrm>
            <a:off x="-66075" y="0"/>
            <a:ext cx="9210075" cy="5174900"/>
          </a:xfrm>
          <a:prstGeom prst="rect">
            <a:avLst/>
          </a:prstGeom>
          <a:noFill/>
          <a:ln>
            <a:noFill/>
          </a:ln>
        </p:spPr>
      </p:pic>
      <p:pic>
        <p:nvPicPr>
          <p:cNvPr id="134" name="Google Shape;134;p24"/>
          <p:cNvPicPr preferRelativeResize="0"/>
          <p:nvPr/>
        </p:nvPicPr>
        <p:blipFill>
          <a:blip r:embed="rId4">
            <a:alphaModFix/>
          </a:blip>
          <a:stretch>
            <a:fillRect/>
          </a:stretch>
        </p:blipFill>
        <p:spPr>
          <a:xfrm>
            <a:off x="387900" y="0"/>
            <a:ext cx="6904451" cy="5143500"/>
          </a:xfrm>
          <a:prstGeom prst="rect">
            <a:avLst/>
          </a:prstGeom>
          <a:noFill/>
          <a:ln>
            <a:noFill/>
          </a:ln>
        </p:spPr>
      </p:pic>
      <p:sp>
        <p:nvSpPr>
          <p:cNvPr id="135" name="Google Shape;135;p24"/>
          <p:cNvSpPr txBox="1"/>
          <p:nvPr>
            <p:ph type="title"/>
          </p:nvPr>
        </p:nvSpPr>
        <p:spPr>
          <a:xfrm>
            <a:off x="4572000" y="422850"/>
            <a:ext cx="4572000" cy="161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200"/>
              <a:t>DOM Diagram Illustration</a:t>
            </a:r>
            <a:endParaRPr sz="5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CSS-Based Formatting Discussion</a:t>
            </a:r>
            <a:endParaRPr/>
          </a:p>
        </p:txBody>
      </p:sp>
      <p:sp>
        <p:nvSpPr>
          <p:cNvPr id="141" name="Google Shape;141;p25"/>
          <p:cNvSpPr txBox="1"/>
          <p:nvPr>
            <p:ph idx="1" type="body"/>
          </p:nvPr>
        </p:nvSpPr>
        <p:spPr>
          <a:xfrm>
            <a:off x="311700" y="1413625"/>
            <a:ext cx="4047900" cy="307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align-items</a:t>
            </a:r>
            <a:endParaRPr sz="1600"/>
          </a:p>
          <a:p>
            <a:pPr indent="-330200" lvl="0" marL="457200" rtl="0" algn="l">
              <a:spcBef>
                <a:spcPts val="0"/>
              </a:spcBef>
              <a:spcAft>
                <a:spcPts val="0"/>
              </a:spcAft>
              <a:buSzPts val="1600"/>
              <a:buChar char="●"/>
            </a:pPr>
            <a:r>
              <a:rPr lang="en" sz="1600"/>
              <a:t>animation</a:t>
            </a:r>
            <a:endParaRPr sz="1600"/>
          </a:p>
          <a:p>
            <a:pPr indent="-330200" lvl="0" marL="457200" rtl="0" algn="l">
              <a:spcBef>
                <a:spcPts val="0"/>
              </a:spcBef>
              <a:spcAft>
                <a:spcPts val="0"/>
              </a:spcAft>
              <a:buSzPts val="1600"/>
              <a:buChar char="●"/>
            </a:pPr>
            <a:r>
              <a:rPr lang="en" sz="1600"/>
              <a:t>animation-delay</a:t>
            </a:r>
            <a:endParaRPr sz="1600"/>
          </a:p>
          <a:p>
            <a:pPr indent="-330200" lvl="0" marL="457200" rtl="0" algn="l">
              <a:spcBef>
                <a:spcPts val="0"/>
              </a:spcBef>
              <a:spcAft>
                <a:spcPts val="0"/>
              </a:spcAft>
              <a:buSzPts val="1600"/>
              <a:buChar char="●"/>
            </a:pPr>
            <a:r>
              <a:rPr lang="en" sz="1600"/>
              <a:t>background-color</a:t>
            </a:r>
            <a:endParaRPr sz="1600"/>
          </a:p>
          <a:p>
            <a:pPr indent="-330200" lvl="0" marL="457200" rtl="0" algn="l">
              <a:spcBef>
                <a:spcPts val="0"/>
              </a:spcBef>
              <a:spcAft>
                <a:spcPts val="0"/>
              </a:spcAft>
              <a:buSzPts val="1600"/>
              <a:buChar char="●"/>
            </a:pPr>
            <a:r>
              <a:rPr lang="en" sz="1600"/>
              <a:t>background-attachment</a:t>
            </a:r>
            <a:endParaRPr sz="1600"/>
          </a:p>
          <a:p>
            <a:pPr indent="-330200" lvl="0" marL="457200" rtl="0" algn="l">
              <a:spcBef>
                <a:spcPts val="0"/>
              </a:spcBef>
              <a:spcAft>
                <a:spcPts val="0"/>
              </a:spcAft>
              <a:buSzPts val="1600"/>
              <a:buChar char="●"/>
            </a:pPr>
            <a:r>
              <a:rPr lang="en" sz="1600"/>
              <a:t>background-image</a:t>
            </a:r>
            <a:endParaRPr sz="1600"/>
          </a:p>
          <a:p>
            <a:pPr indent="-330200" lvl="0" marL="457200" rtl="0" algn="l">
              <a:spcBef>
                <a:spcPts val="0"/>
              </a:spcBef>
              <a:spcAft>
                <a:spcPts val="0"/>
              </a:spcAft>
              <a:buSzPts val="1600"/>
              <a:buChar char="●"/>
            </a:pPr>
            <a:r>
              <a:rPr lang="en" sz="1600"/>
              <a:t>background-size</a:t>
            </a:r>
            <a:endParaRPr sz="1600"/>
          </a:p>
          <a:p>
            <a:pPr indent="-330200" lvl="0" marL="457200" rtl="0" algn="l">
              <a:spcBef>
                <a:spcPts val="0"/>
              </a:spcBef>
              <a:spcAft>
                <a:spcPts val="0"/>
              </a:spcAft>
              <a:buSzPts val="1600"/>
              <a:buChar char="●"/>
            </a:pPr>
            <a:r>
              <a:rPr lang="en" sz="1600"/>
              <a:t>background-repeat</a:t>
            </a:r>
            <a:endParaRPr sz="1600"/>
          </a:p>
          <a:p>
            <a:pPr indent="-330200" lvl="0" marL="457200" rtl="0" algn="l">
              <a:spcBef>
                <a:spcPts val="0"/>
              </a:spcBef>
              <a:spcAft>
                <a:spcPts val="0"/>
              </a:spcAft>
              <a:buSzPts val="1600"/>
              <a:buChar char="●"/>
            </a:pPr>
            <a:r>
              <a:rPr lang="en" sz="1600"/>
              <a:t>background-position</a:t>
            </a:r>
            <a:endParaRPr sz="1600"/>
          </a:p>
          <a:p>
            <a:pPr indent="-330200" lvl="0" marL="457200" rtl="0" algn="l">
              <a:spcBef>
                <a:spcPts val="0"/>
              </a:spcBef>
              <a:spcAft>
                <a:spcPts val="0"/>
              </a:spcAft>
              <a:buSzPts val="1600"/>
              <a:buChar char="●"/>
            </a:pPr>
            <a:r>
              <a:rPr lang="en" sz="1600"/>
              <a:t>border</a:t>
            </a:r>
            <a:endParaRPr sz="1600"/>
          </a:p>
          <a:p>
            <a:pPr indent="-330200" lvl="0" marL="457200" rtl="0" algn="l">
              <a:spcBef>
                <a:spcPts val="0"/>
              </a:spcBef>
              <a:spcAft>
                <a:spcPts val="0"/>
              </a:spcAft>
              <a:buSzPts val="1600"/>
              <a:buChar char="●"/>
            </a:pPr>
            <a:r>
              <a:rPr lang="en" sz="1600"/>
              <a:t>border-bottom</a:t>
            </a:r>
            <a:endParaRPr sz="1600"/>
          </a:p>
          <a:p>
            <a:pPr indent="-330200" lvl="0" marL="457200" rtl="0" algn="l">
              <a:spcBef>
                <a:spcPts val="0"/>
              </a:spcBef>
              <a:spcAft>
                <a:spcPts val="0"/>
              </a:spcAft>
              <a:buSzPts val="1600"/>
              <a:buChar char="●"/>
            </a:pPr>
            <a:r>
              <a:rPr lang="en" sz="1600"/>
              <a:t>border-collapse</a:t>
            </a:r>
            <a:endParaRPr sz="1600"/>
          </a:p>
        </p:txBody>
      </p:sp>
      <p:sp>
        <p:nvSpPr>
          <p:cNvPr id="142" name="Google Shape;142;p25"/>
          <p:cNvSpPr txBox="1"/>
          <p:nvPr>
            <p:ph idx="1" type="body"/>
          </p:nvPr>
        </p:nvSpPr>
        <p:spPr>
          <a:xfrm>
            <a:off x="4731300" y="1413625"/>
            <a:ext cx="4047900" cy="307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box-shadow</a:t>
            </a:r>
            <a:endParaRPr sz="1600"/>
          </a:p>
          <a:p>
            <a:pPr indent="-330200" lvl="0" marL="457200" rtl="0" algn="l">
              <a:spcBef>
                <a:spcPts val="0"/>
              </a:spcBef>
              <a:spcAft>
                <a:spcPts val="0"/>
              </a:spcAft>
              <a:buSzPts val="1600"/>
              <a:buChar char="●"/>
            </a:pPr>
            <a:r>
              <a:rPr lang="en" sz="1600"/>
              <a:t>color</a:t>
            </a:r>
            <a:endParaRPr sz="1600"/>
          </a:p>
          <a:p>
            <a:pPr indent="-330200" lvl="0" marL="457200" rtl="0" algn="l">
              <a:spcBef>
                <a:spcPts val="0"/>
              </a:spcBef>
              <a:spcAft>
                <a:spcPts val="0"/>
              </a:spcAft>
              <a:buSzPts val="1600"/>
              <a:buChar char="●"/>
            </a:pPr>
            <a:r>
              <a:rPr lang="en" sz="1600"/>
              <a:t>display</a:t>
            </a:r>
            <a:endParaRPr sz="1600"/>
          </a:p>
          <a:p>
            <a:pPr indent="-330200" lvl="0" marL="457200" rtl="0" algn="l">
              <a:spcBef>
                <a:spcPts val="0"/>
              </a:spcBef>
              <a:spcAft>
                <a:spcPts val="0"/>
              </a:spcAft>
              <a:buSzPts val="1600"/>
              <a:buChar char="●"/>
            </a:pPr>
            <a:r>
              <a:rPr lang="en" sz="1600"/>
              <a:t>flex-wrap</a:t>
            </a:r>
            <a:endParaRPr sz="1600"/>
          </a:p>
          <a:p>
            <a:pPr indent="-330200" lvl="0" marL="457200" rtl="0" algn="l">
              <a:spcBef>
                <a:spcPts val="0"/>
              </a:spcBef>
              <a:spcAft>
                <a:spcPts val="0"/>
              </a:spcAft>
              <a:buSzPts val="1600"/>
              <a:buChar char="●"/>
            </a:pPr>
            <a:r>
              <a:rPr lang="en" sz="1600"/>
              <a:t>flex-direction</a:t>
            </a:r>
            <a:endParaRPr sz="1600"/>
          </a:p>
          <a:p>
            <a:pPr indent="-330200" lvl="0" marL="457200" rtl="0" algn="l">
              <a:spcBef>
                <a:spcPts val="0"/>
              </a:spcBef>
              <a:spcAft>
                <a:spcPts val="0"/>
              </a:spcAft>
              <a:buSzPts val="1600"/>
              <a:buChar char="●"/>
            </a:pPr>
            <a:r>
              <a:rPr lang="en" sz="1600"/>
              <a:t>float</a:t>
            </a:r>
            <a:endParaRPr sz="1600"/>
          </a:p>
          <a:p>
            <a:pPr indent="-330200" lvl="0" marL="457200" rtl="0" algn="l">
              <a:spcBef>
                <a:spcPts val="0"/>
              </a:spcBef>
              <a:spcAft>
                <a:spcPts val="0"/>
              </a:spcAft>
              <a:buSzPts val="1600"/>
              <a:buChar char="●"/>
            </a:pPr>
            <a:r>
              <a:rPr lang="en" sz="1600"/>
              <a:t>font-size</a:t>
            </a:r>
            <a:endParaRPr sz="1600"/>
          </a:p>
          <a:p>
            <a:pPr indent="-330200" lvl="0" marL="457200" rtl="0" algn="l">
              <a:spcBef>
                <a:spcPts val="0"/>
              </a:spcBef>
              <a:spcAft>
                <a:spcPts val="0"/>
              </a:spcAft>
              <a:buSzPts val="1600"/>
              <a:buChar char="●"/>
            </a:pPr>
            <a:r>
              <a:rPr lang="en" sz="1600"/>
              <a:t>font-family</a:t>
            </a:r>
            <a:endParaRPr sz="1600"/>
          </a:p>
          <a:p>
            <a:pPr indent="-330200" lvl="0" marL="457200" rtl="0" algn="l">
              <a:spcBef>
                <a:spcPts val="0"/>
              </a:spcBef>
              <a:spcAft>
                <a:spcPts val="0"/>
              </a:spcAft>
              <a:buSzPts val="1600"/>
              <a:buChar char="●"/>
            </a:pPr>
            <a:r>
              <a:rPr lang="en" sz="1600"/>
              <a:t>font-weight</a:t>
            </a:r>
            <a:endParaRPr sz="1600"/>
          </a:p>
          <a:p>
            <a:pPr indent="-330200" lvl="0" marL="457200" rtl="0" algn="l">
              <a:spcBef>
                <a:spcPts val="0"/>
              </a:spcBef>
              <a:spcAft>
                <a:spcPts val="0"/>
              </a:spcAft>
              <a:buSzPts val="1600"/>
              <a:buChar char="●"/>
            </a:pPr>
            <a:r>
              <a:rPr lang="en" sz="1600"/>
              <a:t>font-style</a:t>
            </a:r>
            <a:endParaRPr sz="1600"/>
          </a:p>
          <a:p>
            <a:pPr indent="-330200" lvl="0" marL="457200" rtl="0" algn="l">
              <a:spcBef>
                <a:spcPts val="0"/>
              </a:spcBef>
              <a:spcAft>
                <a:spcPts val="0"/>
              </a:spcAft>
              <a:buSzPts val="1600"/>
              <a:buChar char="●"/>
            </a:pPr>
            <a:r>
              <a:rPr lang="en" sz="1600"/>
              <a:t>grid-template-columns</a:t>
            </a:r>
            <a:endParaRPr sz="1600"/>
          </a:p>
          <a:p>
            <a:pPr indent="-330200" lvl="0" marL="457200" rtl="0" algn="l">
              <a:spcBef>
                <a:spcPts val="0"/>
              </a:spcBef>
              <a:spcAft>
                <a:spcPts val="0"/>
              </a:spcAft>
              <a:buSzPts val="1600"/>
              <a:buChar char="●"/>
            </a:pPr>
            <a:r>
              <a:rPr lang="en" sz="1600"/>
              <a:t>grid-template-rows</a:t>
            </a:r>
            <a:endParaRPr sz="1600"/>
          </a:p>
          <a:p>
            <a:pPr indent="0" lvl="0" marL="457200" rtl="0" algn="l">
              <a:spcBef>
                <a:spcPts val="1600"/>
              </a:spcBef>
              <a:spcAft>
                <a:spcPts val="1600"/>
              </a:spcAft>
              <a:buNone/>
            </a:pPr>
            <a:r>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CSS-Based Formatting Discussion</a:t>
            </a:r>
            <a:endParaRPr/>
          </a:p>
        </p:txBody>
      </p:sp>
      <p:sp>
        <p:nvSpPr>
          <p:cNvPr id="148" name="Google Shape;148;p26"/>
          <p:cNvSpPr txBox="1"/>
          <p:nvPr/>
        </p:nvSpPr>
        <p:spPr>
          <a:xfrm>
            <a:off x="304800" y="1600200"/>
            <a:ext cx="3000000" cy="30000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height</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justify-content</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left</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list-style-type</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overflow</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margin-right</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margin-left</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margin-top</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margin-bottom</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max-width</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max-height</a:t>
            </a:r>
            <a:endParaRPr sz="1600">
              <a:solidFill>
                <a:schemeClr val="dk1"/>
              </a:solidFill>
              <a:latin typeface="Roboto"/>
              <a:ea typeface="Roboto"/>
              <a:cs typeface="Roboto"/>
              <a:sym typeface="Roboto"/>
            </a:endParaRPr>
          </a:p>
        </p:txBody>
      </p:sp>
      <p:sp>
        <p:nvSpPr>
          <p:cNvPr id="149" name="Google Shape;149;p26"/>
          <p:cNvSpPr txBox="1"/>
          <p:nvPr/>
        </p:nvSpPr>
        <p:spPr>
          <a:xfrm>
            <a:off x="4724400" y="1600200"/>
            <a:ext cx="3000000" cy="30000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padding</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padding-top</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padding-bottom</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padding-right</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position</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text-align</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text-decoration</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top</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vertical-align</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width</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z-index</a:t>
            </a:r>
            <a:endParaRPr sz="1600">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CSS-Based Formatting Discussion</a:t>
            </a:r>
            <a:endParaRPr/>
          </a:p>
        </p:txBody>
      </p:sp>
      <p:sp>
        <p:nvSpPr>
          <p:cNvPr id="155" name="Google Shape;155;p27"/>
          <p:cNvSpPr txBox="1"/>
          <p:nvPr>
            <p:ph idx="1" type="body"/>
          </p:nvPr>
        </p:nvSpPr>
        <p:spPr>
          <a:xfrm>
            <a:off x="4502700" y="1489825"/>
            <a:ext cx="43884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a:t>
            </a:r>
            <a:r>
              <a:rPr lang="en"/>
              <a:t>rid-template  </a:t>
            </a:r>
            <a:endParaRPr/>
          </a:p>
          <a:p>
            <a:pPr indent="-317500" lvl="1" marL="914400" rtl="0" algn="l">
              <a:spcBef>
                <a:spcPts val="0"/>
              </a:spcBef>
              <a:spcAft>
                <a:spcPts val="0"/>
              </a:spcAft>
              <a:buSzPts val="1400"/>
              <a:buChar char="○"/>
            </a:pPr>
            <a:r>
              <a:rPr lang="en"/>
              <a:t>row and column used</a:t>
            </a:r>
            <a:endParaRPr/>
          </a:p>
          <a:p>
            <a:pPr indent="-317500" lvl="1" marL="914400" rtl="0" algn="l">
              <a:spcBef>
                <a:spcPts val="0"/>
              </a:spcBef>
              <a:spcAft>
                <a:spcPts val="0"/>
              </a:spcAft>
              <a:buSzPts val="1400"/>
              <a:buChar char="○"/>
            </a:pPr>
            <a:r>
              <a:rPr lang="en"/>
              <a:t>Specifies the number of heights and widths in a grid layout</a:t>
            </a:r>
            <a:endParaRPr/>
          </a:p>
          <a:p>
            <a:pPr indent="-342900" lvl="0" marL="457200" rtl="0" algn="l">
              <a:spcBef>
                <a:spcPts val="0"/>
              </a:spcBef>
              <a:spcAft>
                <a:spcPts val="0"/>
              </a:spcAft>
              <a:buSzPts val="1800"/>
              <a:buChar char="●"/>
            </a:pPr>
            <a:r>
              <a:rPr lang="en"/>
              <a:t>f</a:t>
            </a:r>
            <a:r>
              <a:rPr lang="en"/>
              <a:t>lex </a:t>
            </a:r>
            <a:endParaRPr/>
          </a:p>
          <a:p>
            <a:pPr indent="-317500" lvl="1" marL="914400" rtl="0" algn="l">
              <a:spcBef>
                <a:spcPts val="0"/>
              </a:spcBef>
              <a:spcAft>
                <a:spcPts val="0"/>
              </a:spcAft>
              <a:buSzPts val="1400"/>
              <a:buChar char="○"/>
            </a:pPr>
            <a:r>
              <a:rPr lang="en"/>
              <a:t>w</a:t>
            </a:r>
            <a:r>
              <a:rPr lang="en"/>
              <a:t>rap and direction used</a:t>
            </a:r>
            <a:endParaRPr/>
          </a:p>
          <a:p>
            <a:pPr indent="-317500" lvl="1" marL="914400" rtl="0" algn="l">
              <a:spcBef>
                <a:spcPts val="0"/>
              </a:spcBef>
              <a:spcAft>
                <a:spcPts val="0"/>
              </a:spcAft>
              <a:buSzPts val="1400"/>
              <a:buChar char="○"/>
            </a:pPr>
            <a:r>
              <a:rPr lang="en"/>
              <a:t>s</a:t>
            </a:r>
            <a:r>
              <a:rPr lang="en"/>
              <a:t>pecifies how a flex item will grow or shrink to fit the space available in its flex container</a:t>
            </a:r>
            <a:endParaRPr/>
          </a:p>
          <a:p>
            <a:pPr indent="0" lvl="0" marL="0" rtl="0" algn="l">
              <a:spcBef>
                <a:spcPts val="1600"/>
              </a:spcBef>
              <a:spcAft>
                <a:spcPts val="0"/>
              </a:spcAft>
              <a:buNone/>
            </a:pPr>
            <a:r>
              <a:t/>
            </a:r>
            <a:endParaRPr/>
          </a:p>
          <a:p>
            <a:pPr indent="0" lvl="0" marL="9144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56" name="Google Shape;156;p27"/>
          <p:cNvSpPr txBox="1"/>
          <p:nvPr>
            <p:ph idx="1" type="body"/>
          </p:nvPr>
        </p:nvSpPr>
        <p:spPr>
          <a:xfrm>
            <a:off x="83100" y="1489825"/>
            <a:ext cx="43884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a:t>
            </a:r>
            <a:r>
              <a:rPr lang="en"/>
              <a:t>nimation-delay </a:t>
            </a:r>
            <a:endParaRPr/>
          </a:p>
          <a:p>
            <a:pPr indent="-317500" lvl="1" marL="914400" rtl="0" algn="l">
              <a:spcBef>
                <a:spcPts val="0"/>
              </a:spcBef>
              <a:spcAft>
                <a:spcPts val="0"/>
              </a:spcAft>
              <a:buSzPts val="1400"/>
              <a:buChar char="○"/>
            </a:pPr>
            <a:r>
              <a:rPr lang="en"/>
              <a:t>specifies a delay for the start of an animation</a:t>
            </a:r>
            <a:endParaRPr/>
          </a:p>
          <a:p>
            <a:pPr indent="-317500" lvl="1" marL="914400" rtl="0" algn="l">
              <a:spcBef>
                <a:spcPts val="0"/>
              </a:spcBef>
              <a:spcAft>
                <a:spcPts val="0"/>
              </a:spcAft>
              <a:buSzPts val="1400"/>
              <a:buChar char="○"/>
            </a:pPr>
            <a:r>
              <a:rPr lang="en"/>
              <a:t>defined in seconds or milliseconds</a:t>
            </a:r>
            <a:endParaRPr/>
          </a:p>
          <a:p>
            <a:pPr indent="-342900" lvl="0" marL="457200" rtl="0" algn="l">
              <a:spcBef>
                <a:spcPts val="0"/>
              </a:spcBef>
              <a:spcAft>
                <a:spcPts val="0"/>
              </a:spcAft>
              <a:buSzPts val="1800"/>
              <a:buChar char="●"/>
            </a:pPr>
            <a:r>
              <a:rPr lang="en"/>
              <a:t>z</a:t>
            </a:r>
            <a:r>
              <a:rPr lang="en"/>
              <a:t>-index </a:t>
            </a:r>
            <a:endParaRPr/>
          </a:p>
          <a:p>
            <a:pPr indent="-317500" lvl="1" marL="914400" rtl="0" algn="l">
              <a:spcBef>
                <a:spcPts val="0"/>
              </a:spcBef>
              <a:spcAft>
                <a:spcPts val="0"/>
              </a:spcAft>
              <a:buSzPts val="1400"/>
              <a:buChar char="○"/>
            </a:pPr>
            <a:r>
              <a:rPr lang="en"/>
              <a:t>controls the vertical stacking order of elements that overlap</a:t>
            </a:r>
            <a:endParaRPr/>
          </a:p>
          <a:p>
            <a:pPr indent="-317500" lvl="1" marL="914400" rtl="0" algn="l">
              <a:spcBef>
                <a:spcPts val="0"/>
              </a:spcBef>
              <a:spcAft>
                <a:spcPts val="0"/>
              </a:spcAft>
              <a:buSzPts val="1400"/>
              <a:buChar char="○"/>
            </a:pPr>
            <a:r>
              <a:rPr lang="en"/>
              <a:t>only work on positioned elements</a:t>
            </a:r>
            <a:endParaRPr/>
          </a:p>
          <a:p>
            <a:pPr indent="-317500" lvl="1" marL="914400" rtl="0" algn="l">
              <a:spcBef>
                <a:spcPts val="0"/>
              </a:spcBef>
              <a:spcAft>
                <a:spcPts val="0"/>
              </a:spcAft>
              <a:buSzPts val="1400"/>
              <a:buChar char="○"/>
            </a:pPr>
            <a:r>
              <a:rPr lang="en"/>
              <a:t>higher the z-index the closer to the front it will appears</a:t>
            </a:r>
            <a:endParaRPr/>
          </a:p>
          <a:p>
            <a:pPr indent="-317500" lvl="1" marL="914400" rtl="0" algn="l">
              <a:spcBef>
                <a:spcPts val="0"/>
              </a:spcBef>
              <a:spcAft>
                <a:spcPts val="0"/>
              </a:spcAft>
              <a:buSzPts val="1400"/>
              <a:buChar char="○"/>
            </a:pPr>
            <a:r>
              <a:rPr lang="en"/>
              <a:t>values can be positive or negative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JavaScript Functionality Discussion</a:t>
            </a:r>
            <a:endParaRPr/>
          </a:p>
        </p:txBody>
      </p:sp>
      <p:sp>
        <p:nvSpPr>
          <p:cNvPr id="162" name="Google Shape;162;p28"/>
          <p:cNvSpPr txBox="1"/>
          <p:nvPr>
            <p:ph idx="1" type="body"/>
          </p:nvPr>
        </p:nvSpPr>
        <p:spPr>
          <a:xfrm>
            <a:off x="196075" y="1368925"/>
            <a:ext cx="8947800" cy="3774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u="sng"/>
              <a:t>Home Page</a:t>
            </a:r>
            <a:endParaRPr b="1" u="sng"/>
          </a:p>
          <a:p>
            <a:pPr indent="-342900" lvl="0" marL="457200" rtl="0" algn="l">
              <a:lnSpc>
                <a:spcPct val="100000"/>
              </a:lnSpc>
              <a:spcBef>
                <a:spcPts val="1600"/>
              </a:spcBef>
              <a:spcAft>
                <a:spcPts val="0"/>
              </a:spcAft>
              <a:buSzPts val="1800"/>
              <a:buChar char="●"/>
            </a:pPr>
            <a:r>
              <a:rPr lang="en"/>
              <a:t>Utilizes Javascript in order to display the gallery images in a lightbox when clicked on.</a:t>
            </a:r>
            <a:endParaRPr/>
          </a:p>
          <a:p>
            <a:pPr indent="-342900" lvl="0" marL="457200" rtl="0" algn="l">
              <a:lnSpc>
                <a:spcPct val="100000"/>
              </a:lnSpc>
              <a:spcBef>
                <a:spcPts val="0"/>
              </a:spcBef>
              <a:spcAft>
                <a:spcPts val="0"/>
              </a:spcAft>
              <a:buSzPts val="1800"/>
              <a:buChar char="●"/>
            </a:pPr>
            <a:r>
              <a:rPr i="1" lang="en" u="sng"/>
              <a:t>Functions Include:</a:t>
            </a:r>
            <a:endParaRPr i="1" u="sng"/>
          </a:p>
          <a:p>
            <a:pPr indent="-317500" lvl="1" marL="914400" rtl="0" algn="l">
              <a:lnSpc>
                <a:spcPct val="100000"/>
              </a:lnSpc>
              <a:spcBef>
                <a:spcPts val="0"/>
              </a:spcBef>
              <a:spcAft>
                <a:spcPts val="0"/>
              </a:spcAft>
              <a:buSzPts val="1400"/>
              <a:buChar char="○"/>
            </a:pPr>
            <a:r>
              <a:rPr lang="en"/>
              <a:t>openModal()	-	getElementById is applied to “myModal” to apply the style display=”block”</a:t>
            </a:r>
            <a:endParaRPr/>
          </a:p>
          <a:p>
            <a:pPr indent="-317500" lvl="1" marL="914400" rtl="0" algn="l">
              <a:lnSpc>
                <a:spcPct val="100000"/>
              </a:lnSpc>
              <a:spcBef>
                <a:spcPts val="0"/>
              </a:spcBef>
              <a:spcAft>
                <a:spcPts val="0"/>
              </a:spcAft>
              <a:buSzPts val="1400"/>
              <a:buChar char="○"/>
            </a:pPr>
            <a:r>
              <a:rPr lang="en"/>
              <a:t>closeModal()	-	</a:t>
            </a:r>
            <a:r>
              <a:rPr lang="en"/>
              <a:t>getElementById is applied to “myModal” to apply the style display=”none”</a:t>
            </a:r>
            <a:endParaRPr/>
          </a:p>
          <a:p>
            <a:pPr indent="-317500" lvl="1" marL="914400" rtl="0" algn="l">
              <a:lnSpc>
                <a:spcPct val="100000"/>
              </a:lnSpc>
              <a:spcBef>
                <a:spcPts val="0"/>
              </a:spcBef>
              <a:spcAft>
                <a:spcPts val="0"/>
              </a:spcAft>
              <a:buSzPts val="1400"/>
              <a:buChar char="○"/>
            </a:pPr>
            <a:r>
              <a:rPr lang="en"/>
              <a:t>plusSlides()	-	adds slides to the index of the showSlides() function</a:t>
            </a:r>
            <a:endParaRPr/>
          </a:p>
          <a:p>
            <a:pPr indent="-317500" lvl="1" marL="914400" rtl="0" algn="l">
              <a:lnSpc>
                <a:spcPct val="100000"/>
              </a:lnSpc>
              <a:spcBef>
                <a:spcPts val="0"/>
              </a:spcBef>
              <a:spcAft>
                <a:spcPts val="0"/>
              </a:spcAft>
              <a:buSzPts val="1400"/>
              <a:buChar char="○"/>
            </a:pPr>
            <a:r>
              <a:rPr lang="en"/>
              <a:t>currentSlide()	-	shows the current slide</a:t>
            </a:r>
            <a:endParaRPr/>
          </a:p>
          <a:p>
            <a:pPr indent="-317500" lvl="1" marL="914400" rtl="0" algn="l">
              <a:lnSpc>
                <a:spcPct val="100000"/>
              </a:lnSpc>
              <a:spcBef>
                <a:spcPts val="0"/>
              </a:spcBef>
              <a:spcAft>
                <a:spcPts val="0"/>
              </a:spcAft>
              <a:buSzPts val="1400"/>
              <a:buChar char="○"/>
            </a:pPr>
            <a:r>
              <a:rPr lang="en"/>
              <a:t>showSlides()	-	function used to change slides and displays.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JavaScript Functionality Discussion</a:t>
            </a:r>
            <a:endParaRPr/>
          </a:p>
        </p:txBody>
      </p:sp>
      <p:sp>
        <p:nvSpPr>
          <p:cNvPr id="168" name="Google Shape;168;p29"/>
          <p:cNvSpPr txBox="1"/>
          <p:nvPr>
            <p:ph idx="1" type="body"/>
          </p:nvPr>
        </p:nvSpPr>
        <p:spPr>
          <a:xfrm>
            <a:off x="160425" y="1288500"/>
            <a:ext cx="8983500" cy="330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u="sng"/>
              <a:t>Tour Page</a:t>
            </a:r>
            <a:endParaRPr b="1" u="sng"/>
          </a:p>
          <a:p>
            <a:pPr indent="-342900" lvl="0" marL="457200" rtl="0" algn="l">
              <a:lnSpc>
                <a:spcPct val="100000"/>
              </a:lnSpc>
              <a:spcBef>
                <a:spcPts val="1600"/>
              </a:spcBef>
              <a:spcAft>
                <a:spcPts val="0"/>
              </a:spcAft>
              <a:buSzPts val="1800"/>
              <a:buChar char="●"/>
            </a:pPr>
            <a:r>
              <a:rPr lang="en"/>
              <a:t>Inserts an anonymous comment section..</a:t>
            </a:r>
            <a:endParaRPr/>
          </a:p>
          <a:p>
            <a:pPr indent="-342900" lvl="0" marL="457200" rtl="0" algn="l">
              <a:lnSpc>
                <a:spcPct val="100000"/>
              </a:lnSpc>
              <a:spcBef>
                <a:spcPts val="0"/>
              </a:spcBef>
              <a:spcAft>
                <a:spcPts val="0"/>
              </a:spcAft>
              <a:buSzPts val="1800"/>
              <a:buChar char="●"/>
            </a:pPr>
            <a:r>
              <a:rPr lang="en"/>
              <a:t>Gives the user an option whether or not they want to view the average ticket price.</a:t>
            </a:r>
            <a:endParaRPr/>
          </a:p>
          <a:p>
            <a:pPr indent="-342900" lvl="0" marL="457200" rtl="0" algn="l">
              <a:lnSpc>
                <a:spcPct val="100000"/>
              </a:lnSpc>
              <a:spcBef>
                <a:spcPts val="0"/>
              </a:spcBef>
              <a:spcAft>
                <a:spcPts val="0"/>
              </a:spcAft>
              <a:buSzPts val="1800"/>
              <a:buChar char="●"/>
            </a:pPr>
            <a:r>
              <a:rPr lang="en"/>
              <a:t>Implemented a voting system to decide Martin Garrix’s next concert location.</a:t>
            </a:r>
            <a:endParaRPr/>
          </a:p>
          <a:p>
            <a:pPr indent="-342900" lvl="0" marL="457200" rtl="0" algn="l">
              <a:lnSpc>
                <a:spcPct val="100000"/>
              </a:lnSpc>
              <a:spcBef>
                <a:spcPts val="0"/>
              </a:spcBef>
              <a:spcAft>
                <a:spcPts val="0"/>
              </a:spcAft>
              <a:buSzPts val="1800"/>
              <a:buChar char="●"/>
            </a:pPr>
            <a:r>
              <a:rPr lang="en" u="sng"/>
              <a:t>Functions Include:</a:t>
            </a:r>
            <a:endParaRPr u="sng"/>
          </a:p>
          <a:p>
            <a:pPr indent="-317500" lvl="1" marL="914400" rtl="0" algn="l">
              <a:lnSpc>
                <a:spcPct val="100000"/>
              </a:lnSpc>
              <a:spcBef>
                <a:spcPts val="0"/>
              </a:spcBef>
              <a:spcAft>
                <a:spcPts val="0"/>
              </a:spcAft>
              <a:buSzPts val="1400"/>
              <a:buChar char="○"/>
            </a:pPr>
            <a:r>
              <a:rPr lang="en"/>
              <a:t>modifyBars()	-	adjusted the bars according to the percentages of the votes for each section</a:t>
            </a:r>
            <a:endParaRPr/>
          </a:p>
          <a:p>
            <a:pPr indent="-317500" lvl="1" marL="914400" rtl="0" algn="l">
              <a:lnSpc>
                <a:spcPct val="100000"/>
              </a:lnSpc>
              <a:spcBef>
                <a:spcPts val="0"/>
              </a:spcBef>
              <a:spcAft>
                <a:spcPts val="0"/>
              </a:spcAft>
              <a:buSzPts val="1400"/>
              <a:buChar char="○"/>
            </a:pPr>
            <a:r>
              <a:rPr lang="en"/>
              <a:t>UnitedStates() 	-	added a vote to the total and US votes</a:t>
            </a:r>
            <a:endParaRPr/>
          </a:p>
          <a:p>
            <a:pPr indent="-317500" lvl="1" marL="914400" rtl="0" algn="l">
              <a:lnSpc>
                <a:spcPct val="100000"/>
              </a:lnSpc>
              <a:spcBef>
                <a:spcPts val="0"/>
              </a:spcBef>
              <a:spcAft>
                <a:spcPts val="0"/>
              </a:spcAft>
              <a:buSzPts val="1400"/>
              <a:buChar char="○"/>
            </a:pPr>
            <a:r>
              <a:rPr lang="en"/>
              <a:t>Italy()			-	added a vote to the total and Italy votes</a:t>
            </a:r>
            <a:endParaRPr/>
          </a:p>
          <a:p>
            <a:pPr indent="-317500" lvl="1" marL="914400" rtl="0" algn="l">
              <a:lnSpc>
                <a:spcPct val="100000"/>
              </a:lnSpc>
              <a:spcBef>
                <a:spcPts val="0"/>
              </a:spcBef>
              <a:spcAft>
                <a:spcPts val="0"/>
              </a:spcAft>
              <a:buSzPts val="1400"/>
              <a:buChar char="○"/>
            </a:pPr>
            <a:r>
              <a:rPr lang="en"/>
              <a:t>France()		-	added a vote to the total and France votes</a:t>
            </a:r>
            <a:endParaRPr/>
          </a:p>
          <a:p>
            <a:pPr indent="-317500" lvl="1" marL="914400" rtl="0" algn="l">
              <a:lnSpc>
                <a:spcPct val="100000"/>
              </a:lnSpc>
              <a:spcBef>
                <a:spcPts val="0"/>
              </a:spcBef>
              <a:spcAft>
                <a:spcPts val="0"/>
              </a:spcAft>
              <a:buSzPts val="1400"/>
              <a:buChar char="○"/>
            </a:pPr>
            <a:r>
              <a:rPr lang="en"/>
              <a:t>displayprice()	-	alters the visibility of the average ticket price</a:t>
            </a:r>
            <a:endParaRPr/>
          </a:p>
          <a:p>
            <a:pPr indent="-317500" lvl="1" marL="914400" rtl="0" algn="l">
              <a:lnSpc>
                <a:spcPct val="100000"/>
              </a:lnSpc>
              <a:spcBef>
                <a:spcPts val="0"/>
              </a:spcBef>
              <a:spcAft>
                <a:spcPts val="0"/>
              </a:spcAft>
              <a:buSzPts val="1400"/>
              <a:buChar char="○"/>
            </a:pPr>
            <a:r>
              <a:rPr lang="en"/>
              <a:t>displayvotes()	-	displays the results of the votes</a:t>
            </a:r>
            <a:endParaRPr/>
          </a:p>
          <a:p>
            <a:pPr indent="-317500" lvl="1" marL="914400" rtl="0" algn="l">
              <a:lnSpc>
                <a:spcPct val="100000"/>
              </a:lnSpc>
              <a:spcBef>
                <a:spcPts val="0"/>
              </a:spcBef>
              <a:spcAft>
                <a:spcPts val="0"/>
              </a:spcAft>
              <a:buSzPts val="1400"/>
              <a:buChar char="○"/>
            </a:pPr>
            <a:r>
              <a:rPr lang="en"/>
              <a:t>submitComment()	allows for comment submissions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Contributions</a:t>
            </a:r>
            <a:endParaRPr/>
          </a:p>
        </p:txBody>
      </p:sp>
      <p:sp>
        <p:nvSpPr>
          <p:cNvPr id="174" name="Google Shape;174;p30"/>
          <p:cNvSpPr txBox="1"/>
          <p:nvPr>
            <p:ph idx="1" type="body"/>
          </p:nvPr>
        </p:nvSpPr>
        <p:spPr>
          <a:xfrm>
            <a:off x="0" y="1489825"/>
            <a:ext cx="39999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Pat</a:t>
            </a:r>
            <a:endParaRPr sz="1800"/>
          </a:p>
          <a:p>
            <a:pPr indent="-342900" lvl="1" marL="914400" rtl="0" algn="l">
              <a:spcBef>
                <a:spcPts val="0"/>
              </a:spcBef>
              <a:spcAft>
                <a:spcPts val="0"/>
              </a:spcAft>
              <a:buSzPts val="1800"/>
              <a:buChar char="○"/>
            </a:pPr>
            <a:r>
              <a:rPr lang="en" sz="1800"/>
              <a:t>Media page (HTML, CSS)</a:t>
            </a:r>
            <a:endParaRPr sz="1800"/>
          </a:p>
          <a:p>
            <a:pPr indent="-342900" lvl="1" marL="914400" rtl="0" algn="l">
              <a:spcBef>
                <a:spcPts val="0"/>
              </a:spcBef>
              <a:spcAft>
                <a:spcPts val="0"/>
              </a:spcAft>
              <a:buSzPts val="1800"/>
              <a:buChar char="○"/>
            </a:pPr>
            <a:r>
              <a:rPr lang="en" sz="1800"/>
              <a:t>High-level description</a:t>
            </a:r>
            <a:endParaRPr sz="1800"/>
          </a:p>
          <a:p>
            <a:pPr indent="-342900" lvl="1" marL="914400" rtl="0" algn="l">
              <a:spcBef>
                <a:spcPts val="0"/>
              </a:spcBef>
              <a:spcAft>
                <a:spcPts val="0"/>
              </a:spcAft>
              <a:buSzPts val="1800"/>
              <a:buChar char="○"/>
            </a:pPr>
            <a:r>
              <a:rPr lang="en" sz="1800"/>
              <a:t>DOM diagram</a:t>
            </a:r>
            <a:endParaRPr sz="1800"/>
          </a:p>
          <a:p>
            <a:pPr indent="-342900" lvl="0" marL="457200" rtl="0" algn="l">
              <a:spcBef>
                <a:spcPts val="0"/>
              </a:spcBef>
              <a:spcAft>
                <a:spcPts val="0"/>
              </a:spcAft>
              <a:buSzPts val="1800"/>
              <a:buChar char="●"/>
            </a:pPr>
            <a:r>
              <a:rPr lang="en" sz="1800"/>
              <a:t>Andrew</a:t>
            </a:r>
            <a:endParaRPr sz="1800"/>
          </a:p>
          <a:p>
            <a:pPr indent="-342900" lvl="1" marL="914400" rtl="0" algn="l">
              <a:spcBef>
                <a:spcPts val="0"/>
              </a:spcBef>
              <a:spcAft>
                <a:spcPts val="0"/>
              </a:spcAft>
              <a:buSzPts val="1800"/>
              <a:buChar char="○"/>
            </a:pPr>
            <a:r>
              <a:rPr lang="en" sz="1800"/>
              <a:t>Home page (HTML, CSS, JS)</a:t>
            </a:r>
            <a:endParaRPr sz="1800"/>
          </a:p>
          <a:p>
            <a:pPr indent="-342900" lvl="1" marL="914400" rtl="0" algn="l">
              <a:spcBef>
                <a:spcPts val="0"/>
              </a:spcBef>
              <a:spcAft>
                <a:spcPts val="0"/>
              </a:spcAft>
              <a:buSzPts val="1800"/>
              <a:buChar char="○"/>
            </a:pPr>
            <a:r>
              <a:rPr lang="en" sz="1800"/>
              <a:t>Standardized page style</a:t>
            </a:r>
            <a:endParaRPr sz="1800"/>
          </a:p>
          <a:p>
            <a:pPr indent="-342900" lvl="1" marL="914400" rtl="0" algn="l">
              <a:spcBef>
                <a:spcPts val="0"/>
              </a:spcBef>
              <a:spcAft>
                <a:spcPts val="0"/>
              </a:spcAft>
              <a:buSzPts val="1800"/>
              <a:buChar char="○"/>
            </a:pPr>
            <a:r>
              <a:rPr lang="en" sz="1800"/>
              <a:t>DOM diagram</a:t>
            </a:r>
            <a:endParaRPr sz="1800"/>
          </a:p>
          <a:p>
            <a:pPr indent="-342900" lvl="1" marL="914400" rtl="0" algn="l">
              <a:spcBef>
                <a:spcPts val="0"/>
              </a:spcBef>
              <a:spcAft>
                <a:spcPts val="0"/>
              </a:spcAft>
              <a:buSzPts val="1800"/>
              <a:buChar char="○"/>
            </a:pPr>
            <a:r>
              <a:rPr lang="en" sz="1800"/>
              <a:t>Github Repo Manager</a:t>
            </a:r>
            <a:endParaRPr sz="1800"/>
          </a:p>
        </p:txBody>
      </p:sp>
      <p:sp>
        <p:nvSpPr>
          <p:cNvPr id="175" name="Google Shape;175;p30"/>
          <p:cNvSpPr txBox="1"/>
          <p:nvPr>
            <p:ph idx="2" type="body"/>
          </p:nvPr>
        </p:nvSpPr>
        <p:spPr>
          <a:xfrm>
            <a:off x="3999900" y="1489825"/>
            <a:ext cx="51441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Javier</a:t>
            </a:r>
            <a:endParaRPr sz="1800"/>
          </a:p>
          <a:p>
            <a:pPr indent="-342900" lvl="1" marL="914400" rtl="0" algn="l">
              <a:spcBef>
                <a:spcPts val="0"/>
              </a:spcBef>
              <a:spcAft>
                <a:spcPts val="0"/>
              </a:spcAft>
              <a:buSzPts val="1800"/>
              <a:buChar char="○"/>
            </a:pPr>
            <a:r>
              <a:rPr lang="en" sz="1800"/>
              <a:t>Tour Page (HTML, CSS, JS)</a:t>
            </a:r>
            <a:endParaRPr sz="1800"/>
          </a:p>
          <a:p>
            <a:pPr indent="-342900" lvl="1" marL="914400" rtl="0" algn="l">
              <a:spcBef>
                <a:spcPts val="0"/>
              </a:spcBef>
              <a:spcAft>
                <a:spcPts val="0"/>
              </a:spcAft>
              <a:buSzPts val="1800"/>
              <a:buChar char="○"/>
            </a:pPr>
            <a:r>
              <a:rPr lang="en" sz="1800"/>
              <a:t>Navigation Bar</a:t>
            </a:r>
            <a:endParaRPr sz="1800"/>
          </a:p>
          <a:p>
            <a:pPr indent="-342900" lvl="1" marL="914400" rtl="0" algn="l">
              <a:spcBef>
                <a:spcPts val="0"/>
              </a:spcBef>
              <a:spcAft>
                <a:spcPts val="0"/>
              </a:spcAft>
              <a:buSzPts val="1800"/>
              <a:buChar char="○"/>
            </a:pPr>
            <a:r>
              <a:rPr lang="en" sz="1800"/>
              <a:t>High-Level Description</a:t>
            </a:r>
            <a:endParaRPr sz="1800"/>
          </a:p>
          <a:p>
            <a:pPr indent="-342900" lvl="0" marL="457200" rtl="0" algn="l">
              <a:spcBef>
                <a:spcPts val="0"/>
              </a:spcBef>
              <a:spcAft>
                <a:spcPts val="0"/>
              </a:spcAft>
              <a:buSzPts val="1800"/>
              <a:buChar char="●"/>
            </a:pPr>
            <a:r>
              <a:rPr lang="en" sz="1800"/>
              <a:t>Austin</a:t>
            </a:r>
            <a:endParaRPr sz="1800"/>
          </a:p>
          <a:p>
            <a:pPr indent="-342900" lvl="1" marL="914400" rtl="0" algn="l">
              <a:spcBef>
                <a:spcPts val="0"/>
              </a:spcBef>
              <a:spcAft>
                <a:spcPts val="0"/>
              </a:spcAft>
              <a:buSzPts val="1800"/>
              <a:buChar char="○"/>
            </a:pPr>
            <a:r>
              <a:rPr lang="en" sz="1800"/>
              <a:t>Shop page (HTML, CSS)</a:t>
            </a:r>
            <a:endParaRPr sz="1800"/>
          </a:p>
          <a:p>
            <a:pPr indent="-342900" lvl="1" marL="914400" rtl="0" algn="l">
              <a:spcBef>
                <a:spcPts val="0"/>
              </a:spcBef>
              <a:spcAft>
                <a:spcPts val="0"/>
              </a:spcAft>
              <a:buSzPts val="1800"/>
              <a:buChar char="○"/>
            </a:pPr>
            <a:r>
              <a:rPr lang="en" sz="1800"/>
              <a:t>JavaScript Functionality Discussion</a:t>
            </a:r>
            <a:endParaRPr sz="1800"/>
          </a:p>
          <a:p>
            <a:pPr indent="-342900" lvl="0" marL="457200" rtl="0" algn="l">
              <a:spcBef>
                <a:spcPts val="0"/>
              </a:spcBef>
              <a:spcAft>
                <a:spcPts val="0"/>
              </a:spcAft>
              <a:buSzPts val="1800"/>
              <a:buChar char="●"/>
            </a:pPr>
            <a:r>
              <a:rPr lang="en" sz="1800"/>
              <a:t>Shay</a:t>
            </a:r>
            <a:endParaRPr sz="1800"/>
          </a:p>
          <a:p>
            <a:pPr indent="-342900" lvl="1" marL="914400" rtl="0" algn="l">
              <a:spcBef>
                <a:spcPts val="0"/>
              </a:spcBef>
              <a:spcAft>
                <a:spcPts val="0"/>
              </a:spcAft>
              <a:buSzPts val="1800"/>
              <a:buChar char="○"/>
            </a:pPr>
            <a:r>
              <a:rPr lang="en" sz="1800"/>
              <a:t>Music page (HTML, CSS)</a:t>
            </a:r>
            <a:endParaRPr sz="1800"/>
          </a:p>
          <a:p>
            <a:pPr indent="-342900" lvl="1" marL="914400" rtl="0" algn="l">
              <a:spcBef>
                <a:spcPts val="0"/>
              </a:spcBef>
              <a:spcAft>
                <a:spcPts val="0"/>
              </a:spcAft>
              <a:buSzPts val="1800"/>
              <a:buChar char="○"/>
            </a:pPr>
            <a:r>
              <a:rPr lang="en" sz="1800"/>
              <a:t>CSS-Based Formatting Discussion</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Github Repository</a:t>
            </a:r>
            <a:endParaRPr/>
          </a:p>
        </p:txBody>
      </p:sp>
      <p:sp>
        <p:nvSpPr>
          <p:cNvPr id="181" name="Google Shape;181;p31"/>
          <p:cNvSpPr txBox="1"/>
          <p:nvPr>
            <p:ph idx="1" type="body"/>
          </p:nvPr>
        </p:nvSpPr>
        <p:spPr>
          <a:xfrm>
            <a:off x="4256000" y="1817125"/>
            <a:ext cx="4500000" cy="11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https://github.com/timid-one/cs-146-final-project.git</a:t>
            </a:r>
            <a:endParaRPr/>
          </a:p>
          <a:p>
            <a:pPr indent="0" lvl="0" marL="0" rtl="0" algn="l">
              <a:spcBef>
                <a:spcPts val="1600"/>
              </a:spcBef>
              <a:spcAft>
                <a:spcPts val="1600"/>
              </a:spcAft>
              <a:buNone/>
            </a:pPr>
            <a:r>
              <a:t/>
            </a:r>
            <a:endParaRPr/>
          </a:p>
        </p:txBody>
      </p:sp>
      <p:pic>
        <p:nvPicPr>
          <p:cNvPr id="182" name="Google Shape;182;p31"/>
          <p:cNvPicPr preferRelativeResize="0"/>
          <p:nvPr/>
        </p:nvPicPr>
        <p:blipFill>
          <a:blip r:embed="rId4">
            <a:alphaModFix/>
          </a:blip>
          <a:stretch>
            <a:fillRect/>
          </a:stretch>
        </p:blipFill>
        <p:spPr>
          <a:xfrm>
            <a:off x="387900" y="1349347"/>
            <a:ext cx="3910400" cy="1603275"/>
          </a:xfrm>
          <a:prstGeom prst="rect">
            <a:avLst/>
          </a:prstGeom>
          <a:noFill/>
          <a:ln>
            <a:noFill/>
          </a:ln>
        </p:spPr>
      </p:pic>
      <p:pic>
        <p:nvPicPr>
          <p:cNvPr id="183" name="Google Shape;183;p31"/>
          <p:cNvPicPr preferRelativeResize="0"/>
          <p:nvPr/>
        </p:nvPicPr>
        <p:blipFill>
          <a:blip r:embed="rId5">
            <a:alphaModFix/>
          </a:blip>
          <a:stretch>
            <a:fillRect/>
          </a:stretch>
        </p:blipFill>
        <p:spPr>
          <a:xfrm>
            <a:off x="1470300" y="2952622"/>
            <a:ext cx="1745603" cy="1745603"/>
          </a:xfrm>
          <a:prstGeom prst="rect">
            <a:avLst/>
          </a:prstGeom>
          <a:noFill/>
          <a:ln>
            <a:noFill/>
          </a:ln>
        </p:spPr>
      </p:pic>
      <p:sp>
        <p:nvSpPr>
          <p:cNvPr id="184" name="Google Shape;184;p31"/>
          <p:cNvSpPr txBox="1"/>
          <p:nvPr>
            <p:ph idx="1" type="body"/>
          </p:nvPr>
        </p:nvSpPr>
        <p:spPr>
          <a:xfrm>
            <a:off x="4256000" y="3625625"/>
            <a:ext cx="4500000" cy="84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Tested in Chrome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High-Level Description</a:t>
            </a:r>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Navigation Bar</a:t>
            </a:r>
            <a:endParaRPr sz="2000"/>
          </a:p>
          <a:p>
            <a:pPr indent="-330200" lvl="1" marL="914400" rtl="0" algn="l">
              <a:spcBef>
                <a:spcPts val="0"/>
              </a:spcBef>
              <a:spcAft>
                <a:spcPts val="0"/>
              </a:spcAft>
              <a:buSzPts val="1600"/>
              <a:buChar char="○"/>
            </a:pPr>
            <a:r>
              <a:rPr lang="en" sz="1600"/>
              <a:t>Due to the fact that our website consists of multiple pages, we decided to include a navigation bar which allows for users to freely switch pages easily.</a:t>
            </a:r>
            <a:r>
              <a:rPr lang="en" sz="1600"/>
              <a:t> </a:t>
            </a:r>
            <a:endParaRPr sz="1600"/>
          </a:p>
          <a:p>
            <a:pPr indent="-330200" lvl="1" marL="914400" rtl="0" algn="l">
              <a:spcBef>
                <a:spcPts val="0"/>
              </a:spcBef>
              <a:spcAft>
                <a:spcPts val="0"/>
              </a:spcAft>
              <a:buSzPts val="1600"/>
              <a:buChar char="○"/>
            </a:pPr>
            <a:r>
              <a:rPr lang="en" sz="1600"/>
              <a:t>We used the &lt;ul&gt; </a:t>
            </a:r>
            <a:r>
              <a:rPr lang="en" sz="1600"/>
              <a:t>attribute</a:t>
            </a:r>
            <a:r>
              <a:rPr lang="en" sz="1600"/>
              <a:t> to create the nav bar and implemented CSS to make noteable what you are on.</a:t>
            </a:r>
            <a:endParaRPr sz="1600"/>
          </a:p>
          <a:p>
            <a:pPr indent="-355600" lvl="0" marL="457200" rtl="0" algn="l">
              <a:spcBef>
                <a:spcPts val="1000"/>
              </a:spcBef>
              <a:spcAft>
                <a:spcPts val="0"/>
              </a:spcAft>
              <a:buSzPts val="2000"/>
              <a:buChar char="●"/>
            </a:pPr>
            <a:r>
              <a:rPr lang="en" sz="2000"/>
              <a:t>Color Scheme</a:t>
            </a:r>
            <a:endParaRPr sz="2000"/>
          </a:p>
          <a:p>
            <a:pPr indent="-330200" lvl="1" marL="914400" rtl="0" algn="l">
              <a:spcBef>
                <a:spcPts val="0"/>
              </a:spcBef>
              <a:spcAft>
                <a:spcPts val="0"/>
              </a:spcAft>
              <a:buSzPts val="1600"/>
              <a:buChar char="○"/>
            </a:pPr>
            <a:r>
              <a:rPr lang="en" sz="1600"/>
              <a:t>We chose a color scheme of black, grey, and white because it does not cause any problems with legibility.</a:t>
            </a:r>
            <a:endParaRPr sz="1600"/>
          </a:p>
          <a:p>
            <a:pPr indent="-330200" lvl="1" marL="914400" rtl="0" algn="l">
              <a:spcBef>
                <a:spcPts val="0"/>
              </a:spcBef>
              <a:spcAft>
                <a:spcPts val="0"/>
              </a:spcAft>
              <a:buSzPts val="1600"/>
              <a:buChar char="○"/>
            </a:pPr>
            <a:r>
              <a:rPr lang="en" sz="1600"/>
              <a:t>By </a:t>
            </a:r>
            <a:r>
              <a:rPr lang="en" sz="1600"/>
              <a:t>applying</a:t>
            </a:r>
            <a:r>
              <a:rPr lang="en" sz="1600"/>
              <a:t> the color scheme to all of our pages it creates a sense of cohesiveness.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High-Level Description</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Home Page - Andrew Chinique</a:t>
            </a:r>
            <a:endParaRPr sz="2500"/>
          </a:p>
          <a:p>
            <a:pPr indent="-361950" lvl="1" marL="914400" rtl="0" algn="l">
              <a:spcBef>
                <a:spcPts val="0"/>
              </a:spcBef>
              <a:spcAft>
                <a:spcPts val="0"/>
              </a:spcAft>
              <a:buSzPts val="2100"/>
              <a:buChar char="○"/>
            </a:pPr>
            <a:r>
              <a:rPr lang="en" sz="2100"/>
              <a:t>Includes a small gallery of photos, a short biography of Martin Garrix, and links to all of his social media accounts.</a:t>
            </a:r>
            <a:endParaRPr sz="2100"/>
          </a:p>
          <a:p>
            <a:pPr indent="-361950" lvl="1" marL="914400" rtl="0" algn="l">
              <a:spcBef>
                <a:spcPts val="0"/>
              </a:spcBef>
              <a:spcAft>
                <a:spcPts val="0"/>
              </a:spcAft>
              <a:buSzPts val="2100"/>
              <a:buChar char="○"/>
            </a:pPr>
            <a:r>
              <a:rPr lang="en" sz="2100"/>
              <a:t>When clicked, the images in the gallery are shown within a lightbox. This was done by adding the event “onClick” to the image attribute which then calls a function in the external JavaScript file.</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High-Level Description</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Media Page - Patrick Besser</a:t>
            </a:r>
            <a:endParaRPr sz="2500"/>
          </a:p>
          <a:p>
            <a:pPr indent="-349250" lvl="1" marL="914400" rtl="0" algn="l">
              <a:spcBef>
                <a:spcPts val="0"/>
              </a:spcBef>
              <a:spcAft>
                <a:spcPts val="0"/>
              </a:spcAft>
              <a:buSzPts val="1900"/>
              <a:buChar char="○"/>
            </a:pPr>
            <a:r>
              <a:rPr lang="en" sz="1900"/>
              <a:t>Includes a carousel of images that have dynamic caption. This allows for users to be able to read the caption on any size display.</a:t>
            </a:r>
            <a:endParaRPr sz="1900"/>
          </a:p>
          <a:p>
            <a:pPr indent="-349250" lvl="1" marL="914400" rtl="0" algn="l">
              <a:spcBef>
                <a:spcPts val="0"/>
              </a:spcBef>
              <a:spcAft>
                <a:spcPts val="0"/>
              </a:spcAft>
              <a:buSzPts val="1900"/>
              <a:buChar char="○"/>
            </a:pPr>
            <a:r>
              <a:rPr lang="en" sz="1900"/>
              <a:t>The media page also features videos of Garrix embedded in it which are resized responsively to fit any screen.</a:t>
            </a:r>
            <a:endParaRPr sz="1900"/>
          </a:p>
          <a:p>
            <a:pPr indent="-349250" lvl="1" marL="914400" rtl="0" algn="l">
              <a:spcBef>
                <a:spcPts val="0"/>
              </a:spcBef>
              <a:spcAft>
                <a:spcPts val="0"/>
              </a:spcAft>
              <a:buSzPts val="1900"/>
              <a:buChar char="○"/>
            </a:pPr>
            <a:r>
              <a:rPr lang="en" sz="1900"/>
              <a:t>Used CSS to run the image carousel on a time interval and manage the size of the caption text automatically based on the display size </a:t>
            </a:r>
            <a:endParaRPr sz="1900"/>
          </a:p>
          <a:p>
            <a:pPr indent="0" lvl="0" marL="0" rtl="0" algn="l">
              <a:spcBef>
                <a:spcPts val="1600"/>
              </a:spcBef>
              <a:spcAft>
                <a:spcPts val="1600"/>
              </a:spcAft>
              <a:buNone/>
            </a:pPr>
            <a:r>
              <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High-Level Description</a:t>
            </a:r>
            <a:endParaRPr/>
          </a:p>
        </p:txBody>
      </p:sp>
      <p:sp>
        <p:nvSpPr>
          <p:cNvPr id="89" name="Google Shape;89;p17"/>
          <p:cNvSpPr txBox="1"/>
          <p:nvPr>
            <p:ph idx="1" type="body"/>
          </p:nvPr>
        </p:nvSpPr>
        <p:spPr>
          <a:xfrm>
            <a:off x="387900" y="1489825"/>
            <a:ext cx="8368200" cy="323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Tour Page - Javier Diaz</a:t>
            </a:r>
            <a:endParaRPr/>
          </a:p>
          <a:p>
            <a:pPr indent="-330200" lvl="1" marL="914400" rtl="0" algn="l">
              <a:spcBef>
                <a:spcPts val="0"/>
              </a:spcBef>
              <a:spcAft>
                <a:spcPts val="0"/>
              </a:spcAft>
              <a:buSzPts val="1600"/>
              <a:buChar char="○"/>
            </a:pPr>
            <a:r>
              <a:rPr lang="en" sz="1600"/>
              <a:t>Used HTML to create a table that contains information related to what country Garrix will be performing in, along with the date and location. Also, to create buttons that allow the user to interact with the webpage.</a:t>
            </a:r>
            <a:endParaRPr sz="1600"/>
          </a:p>
          <a:p>
            <a:pPr indent="-330200" lvl="1" marL="914400" rtl="0" algn="l">
              <a:spcBef>
                <a:spcPts val="0"/>
              </a:spcBef>
              <a:spcAft>
                <a:spcPts val="0"/>
              </a:spcAft>
              <a:buSzPts val="1600"/>
              <a:buChar char="○"/>
            </a:pPr>
            <a:r>
              <a:rPr lang="en" sz="1600"/>
              <a:t> Used CSS to style the page to match the color scheme and create flex containers which allow the elements to be placed next to each other. Also, I added media queries to make the web page responsive.</a:t>
            </a:r>
            <a:endParaRPr sz="1600"/>
          </a:p>
          <a:p>
            <a:pPr indent="-330200" lvl="1" marL="914400" rtl="0" algn="l">
              <a:spcBef>
                <a:spcPts val="0"/>
              </a:spcBef>
              <a:spcAft>
                <a:spcPts val="0"/>
              </a:spcAft>
              <a:buSzPts val="1600"/>
              <a:buChar char="○"/>
            </a:pPr>
            <a:r>
              <a:rPr lang="en" sz="1600"/>
              <a:t>Used JavaScript to give the user the option whether they want to display the average ticket price inside the table mentioned previously, to allow users to comment on the web page anonymously, and to create an interactive voting system.</a:t>
            </a:r>
            <a:endParaRPr sz="1600"/>
          </a:p>
          <a:p>
            <a:pPr indent="0" lvl="0" marL="9144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High-Level Description</a:t>
            </a:r>
            <a:endParaRPr/>
          </a:p>
        </p:txBody>
      </p:sp>
      <p:sp>
        <p:nvSpPr>
          <p:cNvPr id="95" name="Google Shape;95;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Music Page - </a:t>
            </a:r>
            <a:r>
              <a:rPr lang="en" sz="2400">
                <a:latin typeface="Arial"/>
                <a:ea typeface="Arial"/>
                <a:cs typeface="Arial"/>
                <a:sym typeface="Arial"/>
              </a:rPr>
              <a:t>Shay McCarthy</a:t>
            </a:r>
            <a:endParaRPr sz="24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Features images of Martin Garrix with the artists he has collaborated with over the years, through the use of HTML.</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Used CSS to enlarge the images when the user hovers their mouse over them.</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Also, embedded in the webpage is Martin’s soundcloud stream where users can find all of his music in one place.</a:t>
            </a:r>
            <a:endParaRPr sz="20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High-Level Description</a:t>
            </a:r>
            <a:endParaRPr/>
          </a:p>
        </p:txBody>
      </p:sp>
      <p:sp>
        <p:nvSpPr>
          <p:cNvPr id="101" name="Google Shape;101;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Shop Page - Austin Kim</a:t>
            </a:r>
            <a:endParaRPr sz="2200"/>
          </a:p>
          <a:p>
            <a:pPr indent="-342900" lvl="1" marL="914400" rtl="0" algn="l">
              <a:spcBef>
                <a:spcPts val="0"/>
              </a:spcBef>
              <a:spcAft>
                <a:spcPts val="0"/>
              </a:spcAft>
              <a:buSzPts val="1800"/>
              <a:buChar char="○"/>
            </a:pPr>
            <a:r>
              <a:rPr lang="en" sz="1800"/>
              <a:t>Used HTML to link the action of clicking on an article of clothing to the redirection of the user to a site to purchase the item. This function allows the images to act as URLs which makes the page more appealing to the user.</a:t>
            </a:r>
            <a:endParaRPr sz="1800"/>
          </a:p>
          <a:p>
            <a:pPr indent="-342900" lvl="1" marL="914400" rtl="0" algn="l">
              <a:spcBef>
                <a:spcPts val="0"/>
              </a:spcBef>
              <a:spcAft>
                <a:spcPts val="0"/>
              </a:spcAft>
              <a:buSzPts val="1800"/>
              <a:buChar char="○"/>
            </a:pPr>
            <a:r>
              <a:rPr lang="en" sz="1800"/>
              <a:t>Minimalistic design was implemented in order to simplify the user-to-website interaction and allow quick and easy access to the merchandise.</a:t>
            </a:r>
            <a:endParaRPr sz="1800"/>
          </a:p>
          <a:p>
            <a:pPr indent="-342900" lvl="1" marL="914400" rtl="0" algn="l">
              <a:spcBef>
                <a:spcPts val="0"/>
              </a:spcBef>
              <a:spcAft>
                <a:spcPts val="0"/>
              </a:spcAft>
              <a:buSzPts val="1800"/>
              <a:buChar char="○"/>
            </a:pPr>
            <a:r>
              <a:rPr lang="en" sz="1800"/>
              <a:t>Hover action allows for highlighting of the merchandise to better indicate which item is being selected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Preliminary Sketch Design</a:t>
            </a:r>
            <a:endParaRPr/>
          </a:p>
        </p:txBody>
      </p:sp>
      <p:pic>
        <p:nvPicPr>
          <p:cNvPr id="107" name="Google Shape;107;p20"/>
          <p:cNvPicPr preferRelativeResize="0"/>
          <p:nvPr/>
        </p:nvPicPr>
        <p:blipFill>
          <a:blip r:embed="rId3">
            <a:alphaModFix/>
          </a:blip>
          <a:stretch>
            <a:fillRect/>
          </a:stretch>
        </p:blipFill>
        <p:spPr>
          <a:xfrm>
            <a:off x="1400798" y="1282525"/>
            <a:ext cx="6469602" cy="3653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Demonstration Video</a:t>
            </a:r>
            <a:endParaRPr/>
          </a:p>
        </p:txBody>
      </p:sp>
      <p:sp>
        <p:nvSpPr>
          <p:cNvPr id="113" name="Google Shape;113;p21"/>
          <p:cNvSpPr txBox="1"/>
          <p:nvPr>
            <p:ph idx="1" type="body"/>
          </p:nvPr>
        </p:nvSpPr>
        <p:spPr>
          <a:xfrm flipH="1">
            <a:off x="9343775" y="3304550"/>
            <a:ext cx="763500" cy="152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Group 3 (Pat Besser, Andrew Chinique, Javier Diaz, Austin Kim, &amp; Shay McCarthy)&#10;Professor Dunn&#10;Introduction to Web Development and Project Management&#10;4 December 2018" id="114" name="Google Shape;114;p21" title="CS 146 Website Demo">
            <a:hlinkClick r:id="rId3"/>
          </p:cNvPr>
          <p:cNvPicPr preferRelativeResize="0"/>
          <p:nvPr/>
        </p:nvPicPr>
        <p:blipFill>
          <a:blip r:embed="rId4">
            <a:alphaModFix/>
          </a:blip>
          <a:stretch>
            <a:fillRect/>
          </a:stretch>
        </p:blipFill>
        <p:spPr>
          <a:xfrm>
            <a:off x="387891" y="1402550"/>
            <a:ext cx="4572000" cy="342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