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A749A0"/>
    <a:srgbClr val="99FF66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13204-A95F-45EA-905D-6A3BC52C8AAD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4C1E-F351-4E37-80DE-76CD79AF78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292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B11074-C793-49E3-94D5-7DD8096E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58FEC93-0183-4682-8295-8D226F10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7450A57-182E-4119-B5EC-C737E886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D4FFF9E-3031-4372-884F-ADCFD97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C9B9800-B697-4CA1-8449-7D5DB377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63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DC3C08-433C-423E-9A43-45AA6399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301BD9E-0B08-4C80-BC41-2491EF25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C1FF6C-2F19-4656-8288-95765840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7E73A4-2D05-4978-9A75-31855C5A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659EA6F-8C22-4E68-9B81-22C68D9C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4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C22EBA9D-3794-41A2-9A38-EA98602A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7791C87-0469-448D-B87D-8C68B7D7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C8DB7DC-5641-49F8-A16A-FCEAD525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9C5B45A-4F58-48AA-95C0-A70ED205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3BB79C3-BED5-4E41-9B6F-88D3D8BB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8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4CED8D-BB4F-47E9-87CC-ABD2F5A3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FD6B91-A11F-46F6-8547-491E5AFB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4C34EE-210A-4D7B-9BA0-7CA0AEEB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0100986-CA4A-42C1-B5C0-0FDD8825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BC364E2-E4EE-4059-A1C1-18E4ACA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319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D8ED29-6D9C-434D-A859-4D582D3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A18B4E9-1997-46A5-8CF5-256D9C2B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F9F2E0F-B2EC-4010-B62E-AB7463DF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5023EAA-4284-46A2-A5CB-EBC10DC4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9D2FC82-226E-472B-8BB2-AFEBE09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0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323E56-ED83-483A-A960-997D2BE3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98C7B0D-38B3-4E8A-BDCF-E31A37C0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889698B-5AB6-4A46-A896-3078750D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A6B544D-4811-4922-96F0-34F97829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6F9F6A7-8E05-4197-92B4-4198EE9C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1FDEF2B-1DCB-4A12-9C22-6B621FE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2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84E904-63A4-4261-9739-D01A32F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BF1A2C-9854-4E7C-8115-E00D1C30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1033899-D4D4-4144-9F0E-767B7330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16D1515-A852-4F12-BAD6-BF403475F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2703F17B-7234-4F4E-9065-898280E39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ECAA621-8AEF-4D13-8BAA-78FDA2EC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4A9E0BF-0E20-40D7-AF1C-C3962D1B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10AC0C41-49E5-435F-9607-8E97BFB4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9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3DBF67-CEBF-4B7E-AAFA-7C90DB2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60BEAA4-3622-42E8-B732-63ECB9E3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39A2027-FBAB-411B-A272-6ABB3240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42FEC4-C9C8-40F4-8FFB-7A4E5A8E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73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6A931BB-B935-4286-A218-0927E77D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7F3CC673-A668-402F-BBFE-1E1F2531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C38319E-98BA-4161-8DEF-851BF9C0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00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F21402-6552-4FF7-AE2D-A8B1FDFE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8B8907F-FF78-4000-BCB6-E7ECAD94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00D1E41-DC83-48CF-97D1-61262375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20E8C37-1FFB-41E4-9B4C-BE4A7A8C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395FB5A-3ADB-404B-B9D2-246AB8E6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7635700-82D0-424C-81AE-E149B663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95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53D206-8E3E-4D17-B4ED-7141386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D5672B72-570B-4FCC-B741-ABC73AE74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4131388-0CBE-4161-9579-649676E9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FF0425F-7F84-4FFE-BF30-134B0CA5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8E5C2F5-269A-4743-BF6C-810F75DC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D16D749-6E2C-4C23-9443-325F7BCD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9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1A21F44-BA9D-40A1-A5A1-84402D0A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BEA5E8-D5B6-41AD-B35F-28987251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A45BEBD-1F21-4007-A899-9C9B4EC6A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A024-4025-4C8D-B29A-A8123725FA56}" type="datetimeFigureOut">
              <a:rPr lang="bg-BG" smtClean="0"/>
              <a:t>7.10.2020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85A6DBA-D193-4DAE-BBA3-8691A35BD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A3CC591-618F-49BB-B07A-4085B900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36D5-08DE-4437-9D11-F4C1DE3873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52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045C89-D9EB-42B3-BCE8-296592DC5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660724"/>
            <a:ext cx="9144000" cy="2387600"/>
          </a:xfrm>
        </p:spPr>
        <p:txBody>
          <a:bodyPr>
            <a:normAutofit/>
          </a:bodyPr>
          <a:lstStyle/>
          <a:p>
            <a:r>
              <a:rPr lang="bg-BG" sz="4400" dirty="0"/>
              <a:t>Регулярни изрази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BBC3D1C-684B-4AA1-B63C-10753EF4D86F}"/>
              </a:ext>
            </a:extLst>
          </p:cNvPr>
          <p:cNvSpPr txBox="1"/>
          <p:nvPr/>
        </p:nvSpPr>
        <p:spPr>
          <a:xfrm>
            <a:off x="4844248" y="3163346"/>
            <a:ext cx="2716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(Regexes)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8417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9386CC-922E-47C3-925F-EB9C30E4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69816"/>
            <a:ext cx="10515600" cy="1325563"/>
          </a:xfrm>
        </p:spPr>
        <p:txBody>
          <a:bodyPr/>
          <a:lstStyle/>
          <a:p>
            <a:r>
              <a:rPr lang="bg-BG" u="sng" dirty="0"/>
              <a:t>Регулярен израз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4D986B-D405-43F4-AD6F-FD043B08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1408375"/>
            <a:ext cx="11128899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sz="2400" dirty="0"/>
              <a:t>Последователност от знаци, която създава образец за търсене</a:t>
            </a:r>
          </a:p>
          <a:p>
            <a:pPr>
              <a:buFontTx/>
              <a:buChar char="-"/>
            </a:pPr>
            <a:r>
              <a:rPr lang="bg-BG" sz="2400" dirty="0"/>
              <a:t>Този образец се използва от алгоритми за претърсване на низове</a:t>
            </a:r>
          </a:p>
          <a:p>
            <a:pPr>
              <a:buFontTx/>
              <a:buChar char="-"/>
            </a:pPr>
            <a:r>
              <a:rPr lang="bg-BG" sz="2400" dirty="0"/>
              <a:t>Просто им приложение на търсенето на дума изписана по различни начини</a:t>
            </a:r>
          </a:p>
          <a:p>
            <a:pPr>
              <a:buFontTx/>
              <a:buChar char="-"/>
            </a:pPr>
            <a:endParaRPr lang="bg-BG" sz="2400" dirty="0"/>
          </a:p>
          <a:p>
            <a:pPr>
              <a:buFontTx/>
              <a:buChar char="-"/>
            </a:pPr>
            <a:r>
              <a:rPr lang="bg-BG" sz="2400" dirty="0"/>
              <a:t>Използват се в:</a:t>
            </a:r>
          </a:p>
          <a:p>
            <a:pPr marL="0" indent="0">
              <a:buNone/>
            </a:pPr>
            <a:r>
              <a:rPr lang="bg-BG" sz="2400" dirty="0"/>
              <a:t>               търсачките          текстообработващи програми</a:t>
            </a:r>
          </a:p>
          <a:p>
            <a:pPr marL="0" indent="0">
              <a:buNone/>
            </a:pPr>
            <a:r>
              <a:rPr lang="bg-BG" sz="2400" dirty="0"/>
              <a:t>                   езици за програмиране (вградени в библиотеки)</a:t>
            </a:r>
          </a:p>
        </p:txBody>
      </p:sp>
    </p:spTree>
    <p:extLst>
      <p:ext uri="{BB962C8B-B14F-4D97-AF65-F5344CB8AC3E}">
        <p14:creationId xmlns:p14="http://schemas.microsoft.com/office/powerpoint/2010/main" val="27428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BAB2E9-4D5D-4862-B459-0DA2B4D5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160938"/>
            <a:ext cx="10515600" cy="1325563"/>
          </a:xfrm>
        </p:spPr>
        <p:txBody>
          <a:bodyPr>
            <a:normAutofit/>
          </a:bodyPr>
          <a:lstStyle/>
          <a:p>
            <a:r>
              <a:rPr lang="bg-BG" sz="4000" u="sng" dirty="0"/>
              <a:t>Регулярен израз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CC9369-29C9-41B3-B7AF-5A041306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50" y="1362311"/>
            <a:ext cx="10515600" cy="5237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Състои се от: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bg-BG" sz="2000" dirty="0"/>
              <a:t>    - литерал – обикновен знак от низа за търсене (в червен цвят)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bg-BG" sz="2000" dirty="0"/>
              <a:t>    - </a:t>
            </a:r>
            <a:r>
              <a:rPr lang="bg-BG" sz="2000" dirty="0" err="1"/>
              <a:t>метазнак</a:t>
            </a:r>
            <a:r>
              <a:rPr lang="bg-BG" sz="2000" dirty="0"/>
              <a:t> – символ със специално значение (в син цвят)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/>
              <a:t>С помощта на тези понятия е възможно да се опише текста на всеки шаблон и броя повторения на знак или група от знаци</a:t>
            </a:r>
          </a:p>
          <a:p>
            <a:pPr marL="0" indent="0">
              <a:spcBef>
                <a:spcPts val="1200"/>
              </a:spcBef>
              <a:buNone/>
            </a:pPr>
            <a:endParaRPr lang="bg-BG" sz="2000" dirty="0"/>
          </a:p>
          <a:p>
            <a:pPr marL="0" indent="0">
              <a:spcBef>
                <a:spcPts val="1200"/>
              </a:spcBef>
              <a:buNone/>
            </a:pPr>
            <a:r>
              <a:rPr lang="bg-BG" sz="2000" dirty="0" err="1"/>
              <a:t>Метазнаци</a:t>
            </a:r>
            <a:r>
              <a:rPr lang="bg-BG" sz="2000" dirty="0"/>
              <a:t> използвани при дефинирането на регулярен израз: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 ‘ </a:t>
            </a:r>
            <a:r>
              <a:rPr lang="en-US" sz="2000" dirty="0">
                <a:solidFill>
                  <a:srgbClr val="00B0F0"/>
                </a:solidFill>
              </a:rPr>
              <a:t>.</a:t>
            </a:r>
            <a:r>
              <a:rPr lang="en-US" sz="2000" dirty="0"/>
              <a:t> ’ </a:t>
            </a:r>
            <a:r>
              <a:rPr lang="bg-BG" sz="2000" dirty="0"/>
              <a:t>-</a:t>
            </a:r>
            <a:r>
              <a:rPr lang="en-US" sz="2000" dirty="0"/>
              <a:t> </a:t>
            </a:r>
            <a:r>
              <a:rPr lang="bg-BG" sz="2000" dirty="0"/>
              <a:t>замести </a:t>
            </a:r>
            <a:r>
              <a:rPr lang="bg-BG" sz="2000" dirty="0" err="1"/>
              <a:t>метазнака</a:t>
            </a:r>
            <a:r>
              <a:rPr lang="bg-BG" sz="2000" dirty="0"/>
              <a:t> с произволен знак, различен от нов ред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bg-BG" sz="2000" dirty="0"/>
              <a:t>     </a:t>
            </a:r>
            <a:r>
              <a:rPr lang="en-US" sz="2000" dirty="0"/>
              <a:t>‘</a:t>
            </a:r>
            <a:r>
              <a:rPr lang="bg-BG" sz="2000" dirty="0"/>
              <a:t> </a:t>
            </a:r>
            <a:r>
              <a:rPr lang="bg-BG" sz="2000" dirty="0">
                <a:solidFill>
                  <a:srgbClr val="00B0F0"/>
                </a:solidFill>
              </a:rPr>
              <a:t>( )</a:t>
            </a:r>
            <a:r>
              <a:rPr lang="bg-BG" sz="2000" dirty="0"/>
              <a:t> </a:t>
            </a:r>
            <a:r>
              <a:rPr lang="en-US" sz="2000" dirty="0"/>
              <a:t>’ - </a:t>
            </a:r>
            <a:r>
              <a:rPr lang="bg-BG" sz="2000" dirty="0"/>
              <a:t>групиране на други изрази</a:t>
            </a: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     ‘ </a:t>
            </a:r>
            <a:r>
              <a:rPr lang="en-US" sz="2000" dirty="0">
                <a:solidFill>
                  <a:srgbClr val="00B0F0"/>
                </a:solidFill>
              </a:rPr>
              <a:t>|</a:t>
            </a:r>
            <a:r>
              <a:rPr lang="bg-BG" sz="2000" dirty="0"/>
              <a:t> </a:t>
            </a:r>
            <a:r>
              <a:rPr lang="en-US" sz="2000" dirty="0"/>
              <a:t>’ -  </a:t>
            </a:r>
            <a:r>
              <a:rPr lang="bg-BG" sz="2000" dirty="0"/>
              <a:t>оператор за избор</a:t>
            </a:r>
          </a:p>
          <a:p>
            <a:pPr marL="0" indent="0">
              <a:lnSpc>
                <a:spcPct val="60000"/>
              </a:lnSpc>
              <a:spcBef>
                <a:spcPts val="1200"/>
              </a:spcBef>
              <a:buNone/>
            </a:pPr>
            <a:r>
              <a:rPr lang="bg-BG" sz="2000" dirty="0"/>
              <a:t>     </a:t>
            </a:r>
            <a:r>
              <a:rPr lang="en-US" sz="2000" dirty="0"/>
              <a:t>‘</a:t>
            </a:r>
            <a:r>
              <a:rPr lang="el-GR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ε</a:t>
            </a:r>
            <a:r>
              <a:rPr lang="en-US" sz="2000" dirty="0"/>
              <a:t> ’ - </a:t>
            </a:r>
            <a:r>
              <a:rPr lang="bg-BG" sz="2000" dirty="0"/>
              <a:t> „празна“ дума                     </a:t>
            </a:r>
            <a:r>
              <a:rPr lang="en-US" sz="2000" dirty="0"/>
              <a:t>       </a:t>
            </a:r>
            <a:r>
              <a:rPr lang="bg-BG" sz="2000" dirty="0"/>
              <a:t> </a:t>
            </a:r>
            <a:r>
              <a:rPr lang="en-US" sz="2000" dirty="0"/>
              <a:t>‘ </a:t>
            </a:r>
            <a:r>
              <a:rPr lang="bg-BG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∅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/>
              <a:t>’ - </a:t>
            </a:r>
            <a:r>
              <a:rPr lang="bg-BG" sz="2000" dirty="0"/>
              <a:t>празно множество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bg-BG" sz="2000" dirty="0"/>
              <a:t>     </a:t>
            </a:r>
            <a:r>
              <a:rPr lang="en-US" sz="2000" dirty="0"/>
              <a:t>‘</a:t>
            </a:r>
            <a:r>
              <a:rPr lang="en-US" sz="2400" dirty="0"/>
              <a:t>ab</a:t>
            </a:r>
            <a:r>
              <a:rPr lang="en-US" sz="2000" dirty="0"/>
              <a:t>’</a:t>
            </a:r>
            <a:r>
              <a:rPr lang="bg-BG" sz="2000" dirty="0"/>
              <a:t> </a:t>
            </a:r>
            <a:r>
              <a:rPr lang="en-US" sz="2000" dirty="0"/>
              <a:t>-</a:t>
            </a:r>
            <a:r>
              <a:rPr lang="bg-BG" sz="2000" dirty="0"/>
              <a:t> конкатенация (в зелен цвят)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bg-BG" sz="2000" dirty="0"/>
          </a:p>
          <a:p>
            <a:pPr marL="0" indent="0">
              <a:buNone/>
            </a:pPr>
            <a:r>
              <a:rPr lang="bg-BG" sz="2000" dirty="0"/>
              <a:t>Примерният регулярен израз съответства на низовете:  </a:t>
            </a:r>
            <a:r>
              <a:rPr lang="en-US" sz="2000" dirty="0"/>
              <a:t>‘</a:t>
            </a:r>
            <a:r>
              <a:rPr lang="en-US" sz="2000" dirty="0" err="1"/>
              <a:t>abq</a:t>
            </a:r>
            <a:r>
              <a:rPr lang="en-US" sz="2000" dirty="0"/>
              <a:t>’   ‘</a:t>
            </a:r>
            <a:r>
              <a:rPr lang="en-US" sz="2000" dirty="0" err="1"/>
              <a:t>abfc</a:t>
            </a:r>
            <a:r>
              <a:rPr lang="en-US" sz="2000" dirty="0"/>
              <a:t>’  ‘ab5’   ’ab9c’   ‘</a:t>
            </a:r>
            <a:r>
              <a:rPr lang="en-US" sz="2000" dirty="0" err="1"/>
              <a:t>abR</a:t>
            </a:r>
            <a:r>
              <a:rPr lang="en-US" sz="2000" dirty="0"/>
              <a:t>’  …</a:t>
            </a:r>
            <a:endParaRPr lang="bg-BG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endParaRPr lang="bg-BG" sz="24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CB96894-4741-4F5B-8571-2334FAE0B500}"/>
              </a:ext>
            </a:extLst>
          </p:cNvPr>
          <p:cNvSpPr txBox="1"/>
          <p:nvPr/>
        </p:nvSpPr>
        <p:spPr>
          <a:xfrm>
            <a:off x="6095999" y="527483"/>
            <a:ext cx="264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ab 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.(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l-GR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ε</a:t>
            </a:r>
            <a:r>
              <a:rPr lang="el-GR" sz="32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)</a:t>
            </a:r>
            <a:endParaRPr lang="bg-BG" sz="3200" dirty="0">
              <a:solidFill>
                <a:srgbClr val="00B0F0"/>
              </a:solidFill>
            </a:endParaRP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7C4FA956-2A9B-4EF9-B85C-6E3DF0912157}"/>
              </a:ext>
            </a:extLst>
          </p:cNvPr>
          <p:cNvSpPr/>
          <p:nvPr/>
        </p:nvSpPr>
        <p:spPr>
          <a:xfrm>
            <a:off x="5927322" y="380953"/>
            <a:ext cx="2648505" cy="853044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AC8BE4B1-9A21-4EE2-A06D-D9BD5C92FF6C}"/>
              </a:ext>
            </a:extLst>
          </p:cNvPr>
          <p:cNvSpPr/>
          <p:nvPr/>
        </p:nvSpPr>
        <p:spPr>
          <a:xfrm>
            <a:off x="6161104" y="565582"/>
            <a:ext cx="532660" cy="5085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26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160FEC-6BE8-44A8-A8AB-D1E7FC3B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249716"/>
            <a:ext cx="10515600" cy="1325563"/>
          </a:xfrm>
        </p:spPr>
        <p:txBody>
          <a:bodyPr>
            <a:normAutofit/>
          </a:bodyPr>
          <a:lstStyle/>
          <a:p>
            <a:r>
              <a:rPr lang="bg-BG" sz="3600" u="sng" dirty="0"/>
              <a:t>Други използвани </a:t>
            </a:r>
            <a:r>
              <a:rPr lang="bg-BG" sz="3600" u="sng" dirty="0" err="1"/>
              <a:t>метазнаци</a:t>
            </a:r>
            <a:endParaRPr lang="bg-BG" sz="3600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32030A-8A0D-400D-A4A0-198D75A7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1459870"/>
            <a:ext cx="11501762" cy="3556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Квантори – дефинират броя допускани срещания на знак или група от знаци по време на търсенето</a:t>
            </a:r>
          </a:p>
          <a:p>
            <a:pPr marL="0" indent="0">
              <a:buNone/>
            </a:pPr>
            <a:r>
              <a:rPr lang="en-US" sz="1800" dirty="0"/>
              <a:t>‘ </a:t>
            </a:r>
            <a:r>
              <a:rPr lang="en-US" sz="1800" dirty="0">
                <a:solidFill>
                  <a:srgbClr val="00B0F0"/>
                </a:solidFill>
              </a:rPr>
              <a:t>?</a:t>
            </a:r>
            <a:r>
              <a:rPr lang="en-US" sz="1800" dirty="0"/>
              <a:t> ’ – </a:t>
            </a:r>
            <a:r>
              <a:rPr lang="bg-BG" sz="1800" dirty="0"/>
              <a:t>нула или едно срещане на предходния знак             </a:t>
            </a:r>
            <a:r>
              <a:rPr lang="en-US" sz="1800" dirty="0"/>
              <a:t>    </a:t>
            </a:r>
            <a:r>
              <a:rPr lang="bg-BG" sz="1800" dirty="0"/>
              <a:t>   </a:t>
            </a:r>
            <a:r>
              <a:rPr lang="en-US" sz="1800" dirty="0" err="1"/>
              <a:t>batt</a:t>
            </a:r>
            <a:r>
              <a:rPr lang="en-US" sz="1800" dirty="0" err="1">
                <a:solidFill>
                  <a:srgbClr val="00B0F0"/>
                </a:solidFill>
              </a:rPr>
              <a:t>?</a:t>
            </a:r>
            <a:r>
              <a:rPr lang="en-US" sz="1800" dirty="0" err="1"/>
              <a:t>ery</a:t>
            </a:r>
            <a:r>
              <a:rPr lang="en-US" sz="1800" dirty="0"/>
              <a:t>   </a:t>
            </a:r>
            <a:r>
              <a:rPr lang="en-US" sz="1800" dirty="0">
                <a:sym typeface="Wingdings" panose="05000000000000000000" pitchFamily="2" charset="2"/>
              </a:rPr>
              <a:t>   battery      </a:t>
            </a:r>
            <a:r>
              <a:rPr lang="en-US" sz="1800" dirty="0" err="1">
                <a:sym typeface="Wingdings" panose="05000000000000000000" pitchFamily="2" charset="2"/>
              </a:rPr>
              <a:t>batery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‘ </a:t>
            </a:r>
            <a:r>
              <a:rPr lang="en-US" sz="1800" dirty="0">
                <a:solidFill>
                  <a:srgbClr val="00B0F0"/>
                </a:solidFill>
              </a:rPr>
              <a:t>*</a:t>
            </a:r>
            <a:r>
              <a:rPr lang="en-US" sz="1800" dirty="0"/>
              <a:t> ’</a:t>
            </a:r>
            <a:r>
              <a:rPr lang="bg-BG" sz="1800" dirty="0"/>
              <a:t> – нула или повече срещания на предходния знак</a:t>
            </a:r>
            <a:r>
              <a:rPr lang="en-US" sz="1800" dirty="0"/>
              <a:t>              la</a:t>
            </a:r>
            <a:r>
              <a:rPr lang="en-US" sz="1800" dirty="0">
                <a:solidFill>
                  <a:srgbClr val="00B0F0"/>
                </a:solidFill>
              </a:rPr>
              <a:t>*</a:t>
            </a:r>
            <a:r>
              <a:rPr lang="en-US" sz="1800" dirty="0" err="1"/>
              <a:t>mp</a:t>
            </a:r>
            <a:r>
              <a:rPr lang="en-US" sz="1800" dirty="0"/>
              <a:t>      </a:t>
            </a:r>
            <a:r>
              <a:rPr lang="en-US" sz="1800" dirty="0">
                <a:sym typeface="Wingdings" panose="05000000000000000000" pitchFamily="2" charset="2"/>
              </a:rPr>
              <a:t>  </a:t>
            </a:r>
            <a:r>
              <a:rPr lang="en-US" sz="1800" dirty="0" err="1">
                <a:sym typeface="Wingdings" panose="05000000000000000000" pitchFamily="2" charset="2"/>
              </a:rPr>
              <a:t>lmp</a:t>
            </a:r>
            <a:r>
              <a:rPr lang="en-US" sz="1800" dirty="0">
                <a:sym typeface="Wingdings" panose="05000000000000000000" pitchFamily="2" charset="2"/>
              </a:rPr>
              <a:t>    lamp  </a:t>
            </a:r>
            <a:r>
              <a:rPr lang="en-US" sz="1800" dirty="0" err="1">
                <a:sym typeface="Wingdings" panose="05000000000000000000" pitchFamily="2" charset="2"/>
              </a:rPr>
              <a:t>laamp</a:t>
            </a:r>
            <a:r>
              <a:rPr lang="en-US" sz="1800" dirty="0">
                <a:sym typeface="Wingdings" panose="05000000000000000000" pitchFamily="2" charset="2"/>
              </a:rPr>
              <a:t>  </a:t>
            </a:r>
            <a:r>
              <a:rPr lang="en-US" sz="1800" dirty="0" err="1">
                <a:sym typeface="Wingdings" panose="05000000000000000000" pitchFamily="2" charset="2"/>
              </a:rPr>
              <a:t>laaamp</a:t>
            </a:r>
            <a:r>
              <a:rPr lang="en-US" sz="1800" dirty="0">
                <a:sym typeface="Wingdings" panose="05000000000000000000" pitchFamily="2" charset="2"/>
              </a:rPr>
              <a:t>  </a:t>
            </a:r>
            <a:r>
              <a:rPr lang="en-US" sz="1800" dirty="0" err="1">
                <a:sym typeface="Wingdings" panose="05000000000000000000" pitchFamily="2" charset="2"/>
              </a:rPr>
              <a:t>laaaamp</a:t>
            </a:r>
            <a:r>
              <a:rPr lang="en-US" sz="1800" dirty="0">
                <a:sym typeface="Wingdings" panose="05000000000000000000" pitchFamily="2" charset="2"/>
              </a:rPr>
              <a:t> 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‘ </a:t>
            </a:r>
            <a:r>
              <a:rPr lang="en-US" sz="1800" dirty="0">
                <a:solidFill>
                  <a:srgbClr val="00B0F0"/>
                </a:solidFill>
              </a:rPr>
              <a:t>+</a:t>
            </a:r>
            <a:r>
              <a:rPr lang="en-US" sz="1800" dirty="0"/>
              <a:t> ’</a:t>
            </a:r>
            <a:r>
              <a:rPr lang="bg-BG" sz="1800" dirty="0"/>
              <a:t> – едно или повече срещания на предходния знак</a:t>
            </a:r>
            <a:r>
              <a:rPr lang="en-US" sz="1800" dirty="0"/>
              <a:t>             leaf</a:t>
            </a:r>
            <a:r>
              <a:rPr lang="en-US" sz="1800" dirty="0">
                <a:solidFill>
                  <a:srgbClr val="00B0F0"/>
                </a:solidFill>
              </a:rPr>
              <a:t>+</a:t>
            </a:r>
            <a:r>
              <a:rPr lang="en-US" sz="1800" dirty="0"/>
              <a:t>         </a:t>
            </a:r>
            <a:r>
              <a:rPr lang="en-US" sz="1800" dirty="0">
                <a:sym typeface="Wingdings" panose="05000000000000000000" pitchFamily="2" charset="2"/>
              </a:rPr>
              <a:t>  leaf    </a:t>
            </a:r>
            <a:r>
              <a:rPr lang="en-US" sz="1800" dirty="0" err="1">
                <a:sym typeface="Wingdings" panose="05000000000000000000" pitchFamily="2" charset="2"/>
              </a:rPr>
              <a:t>leaff</a:t>
            </a:r>
            <a:r>
              <a:rPr lang="en-US" sz="1800" dirty="0">
                <a:sym typeface="Wingdings" panose="05000000000000000000" pitchFamily="2" charset="2"/>
              </a:rPr>
              <a:t>    </a:t>
            </a:r>
            <a:r>
              <a:rPr lang="en-US" sz="1800" dirty="0" err="1">
                <a:sym typeface="Wingdings" panose="05000000000000000000" pitchFamily="2" charset="2"/>
              </a:rPr>
              <a:t>leafff</a:t>
            </a:r>
            <a:r>
              <a:rPr lang="en-US" sz="1800" dirty="0">
                <a:sym typeface="Wingdings" panose="05000000000000000000" pitchFamily="2" charset="2"/>
              </a:rPr>
              <a:t>   </a:t>
            </a:r>
            <a:r>
              <a:rPr lang="en-US" sz="1800" dirty="0" err="1">
                <a:sym typeface="Wingdings" panose="05000000000000000000" pitchFamily="2" charset="2"/>
              </a:rPr>
              <a:t>leaffff</a:t>
            </a:r>
            <a:r>
              <a:rPr lang="en-US" sz="1800" dirty="0">
                <a:sym typeface="Wingdings" panose="05000000000000000000" pitchFamily="2" charset="2"/>
              </a:rPr>
              <a:t>   …</a:t>
            </a:r>
            <a:endParaRPr lang="en-US" sz="1800" dirty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{x}</a:t>
            </a:r>
            <a:r>
              <a:rPr lang="bg-BG" sz="1800" dirty="0"/>
              <a:t> – допускат се само </a:t>
            </a:r>
            <a:r>
              <a:rPr lang="en-US" sz="1800" dirty="0"/>
              <a:t>‘</a:t>
            </a:r>
            <a:r>
              <a:rPr lang="bg-BG" sz="1800" dirty="0"/>
              <a:t>х</a:t>
            </a:r>
            <a:r>
              <a:rPr lang="en-US" sz="1800" dirty="0"/>
              <a:t>’</a:t>
            </a:r>
            <a:r>
              <a:rPr lang="bg-BG" sz="1800" dirty="0"/>
              <a:t> на брой срещания на предходния знак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gr</a:t>
            </a:r>
            <a:r>
              <a:rPr lang="en-US" sz="1800" dirty="0">
                <a:solidFill>
                  <a:srgbClr val="00B0F0"/>
                </a:solidFill>
              </a:rPr>
              <a:t>{2}</a:t>
            </a:r>
            <a:r>
              <a:rPr lang="en-US" sz="1800" dirty="0"/>
              <a:t>ay       </a:t>
            </a:r>
            <a:r>
              <a:rPr lang="en-US" sz="1800" dirty="0">
                <a:sym typeface="Wingdings" panose="05000000000000000000" pitchFamily="2" charset="2"/>
              </a:rPr>
              <a:t>       </a:t>
            </a:r>
            <a:r>
              <a:rPr lang="en-US" sz="1800" dirty="0" err="1">
                <a:sym typeface="Wingdings" panose="05000000000000000000" pitchFamily="2" charset="2"/>
              </a:rPr>
              <a:t>grray</a:t>
            </a:r>
            <a:r>
              <a:rPr lang="en-US" sz="1800" dirty="0">
                <a:sym typeface="Wingdings" panose="05000000000000000000" pitchFamily="2" charset="2"/>
              </a:rPr>
              <a:t>              b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{3}</a:t>
            </a:r>
            <a:r>
              <a:rPr lang="en-US" sz="1800" dirty="0">
                <a:sym typeface="Wingdings" panose="05000000000000000000" pitchFamily="2" charset="2"/>
              </a:rPr>
              <a:t>ed         </a:t>
            </a:r>
            <a:r>
              <a:rPr lang="en-US" sz="1800" dirty="0" err="1">
                <a:sym typeface="Wingdings" panose="05000000000000000000" pitchFamily="2" charset="2"/>
              </a:rPr>
              <a:t>bbbed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{min,}</a:t>
            </a:r>
            <a:r>
              <a:rPr lang="bg-BG" sz="1800" dirty="0">
                <a:solidFill>
                  <a:srgbClr val="00B0F0"/>
                </a:solidFill>
              </a:rPr>
              <a:t> </a:t>
            </a:r>
            <a:r>
              <a:rPr lang="bg-BG" sz="1800" dirty="0"/>
              <a:t>– допускат се минималният брой или повече срещания на предходния знак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tor</a:t>
            </a:r>
            <a:r>
              <a:rPr lang="en-US" sz="1800" dirty="0">
                <a:solidFill>
                  <a:srgbClr val="00B0F0"/>
                </a:solidFill>
              </a:rPr>
              <a:t>{3,}</a:t>
            </a:r>
            <a:r>
              <a:rPr lang="en-US" sz="1800" dirty="0" err="1"/>
              <a:t>ch</a:t>
            </a:r>
            <a:r>
              <a:rPr lang="en-US" sz="1800" dirty="0"/>
              <a:t>      </a:t>
            </a:r>
            <a:r>
              <a:rPr lang="en-US" sz="1800" dirty="0">
                <a:sym typeface="Wingdings" panose="05000000000000000000" pitchFamily="2" charset="2"/>
              </a:rPr>
              <a:t>      </a:t>
            </a:r>
            <a:r>
              <a:rPr lang="en-US" sz="1800" dirty="0" err="1">
                <a:sym typeface="Wingdings" panose="05000000000000000000" pitchFamily="2" charset="2"/>
              </a:rPr>
              <a:t>torrrch</a:t>
            </a:r>
            <a:r>
              <a:rPr lang="en-US" sz="1800" dirty="0">
                <a:sym typeface="Wingdings" panose="05000000000000000000" pitchFamily="2" charset="2"/>
              </a:rPr>
              <a:t>  ,      </a:t>
            </a:r>
            <a:r>
              <a:rPr lang="en-US" sz="1800" dirty="0" err="1">
                <a:sym typeface="Wingdings" panose="05000000000000000000" pitchFamily="2" charset="2"/>
              </a:rPr>
              <a:t>torrrrrrrch</a:t>
            </a:r>
            <a:r>
              <a:rPr lang="en-US" sz="1800" dirty="0">
                <a:sym typeface="Wingdings" panose="05000000000000000000" pitchFamily="2" charset="2"/>
              </a:rPr>
              <a:t>  , 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{</a:t>
            </a:r>
            <a:r>
              <a:rPr lang="en-US" sz="1800" dirty="0" err="1">
                <a:solidFill>
                  <a:srgbClr val="00B0F0"/>
                </a:solidFill>
              </a:rPr>
              <a:t>min,max</a:t>
            </a:r>
            <a:r>
              <a:rPr lang="en-US" sz="1800" dirty="0">
                <a:solidFill>
                  <a:srgbClr val="00B0F0"/>
                </a:solidFill>
              </a:rPr>
              <a:t>}</a:t>
            </a:r>
            <a:r>
              <a:rPr lang="bg-BG" sz="1800" dirty="0">
                <a:solidFill>
                  <a:srgbClr val="00B0F0"/>
                </a:solidFill>
              </a:rPr>
              <a:t> </a:t>
            </a:r>
            <a:r>
              <a:rPr lang="bg-BG" sz="1800" dirty="0"/>
              <a:t>– допускат се минималният брой но не и повече от максималния брой срещания на предходния знак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c</a:t>
            </a:r>
            <a:r>
              <a:rPr lang="en-US" sz="1800" dirty="0">
                <a:solidFill>
                  <a:srgbClr val="00B0F0"/>
                </a:solidFill>
              </a:rPr>
              <a:t>{2,4}</a:t>
            </a:r>
            <a:r>
              <a:rPr lang="en-US" sz="1800" dirty="0"/>
              <a:t>rea</a:t>
            </a:r>
            <a:r>
              <a:rPr lang="en-US" sz="1800" dirty="0">
                <a:solidFill>
                  <a:srgbClr val="00B0F0"/>
                </a:solidFill>
              </a:rPr>
              <a:t>{1,3}</a:t>
            </a:r>
            <a:r>
              <a:rPr lang="en-US" sz="1800" dirty="0"/>
              <a:t>m         </a:t>
            </a:r>
            <a:r>
              <a:rPr lang="en-US" sz="1800" dirty="0">
                <a:sym typeface="Wingdings" panose="05000000000000000000" pitchFamily="2" charset="2"/>
              </a:rPr>
              <a:t>      </a:t>
            </a:r>
            <a:r>
              <a:rPr lang="en-US" sz="1800" dirty="0" err="1">
                <a:sym typeface="Wingdings" panose="05000000000000000000" pitchFamily="2" charset="2"/>
              </a:rPr>
              <a:t>ccream</a:t>
            </a:r>
            <a:r>
              <a:rPr lang="en-US" sz="1800" dirty="0">
                <a:sym typeface="Wingdings" panose="05000000000000000000" pitchFamily="2" charset="2"/>
              </a:rPr>
              <a:t>  ,  </a:t>
            </a:r>
            <a:r>
              <a:rPr lang="en-US" sz="1800" dirty="0" err="1">
                <a:sym typeface="Wingdings" panose="05000000000000000000" pitchFamily="2" charset="2"/>
              </a:rPr>
              <a:t>ccreaam</a:t>
            </a:r>
            <a:r>
              <a:rPr lang="en-US" sz="1800" dirty="0">
                <a:sym typeface="Wingdings" panose="05000000000000000000" pitchFamily="2" charset="2"/>
              </a:rPr>
              <a:t>  ,   </a:t>
            </a:r>
            <a:r>
              <a:rPr lang="en-US" sz="1800" dirty="0" err="1">
                <a:sym typeface="Wingdings" panose="05000000000000000000" pitchFamily="2" charset="2"/>
              </a:rPr>
              <a:t>cccreaaam</a:t>
            </a:r>
            <a:r>
              <a:rPr lang="en-US" sz="1800" dirty="0">
                <a:sym typeface="Wingdings" panose="05000000000000000000" pitchFamily="2" charset="2"/>
              </a:rPr>
              <a:t>  , …</a:t>
            </a:r>
            <a:endParaRPr lang="en-US" sz="1800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37AC1C7-16B2-42B3-9125-194220C518A2}"/>
              </a:ext>
            </a:extLst>
          </p:cNvPr>
          <p:cNvSpPr txBox="1"/>
          <p:nvPr/>
        </p:nvSpPr>
        <p:spPr>
          <a:xfrm>
            <a:off x="304799" y="5003475"/>
            <a:ext cx="2219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Пример: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DE013F5-F3EE-4F7A-B9B5-2AEA13684D84}"/>
              </a:ext>
            </a:extLst>
          </p:cNvPr>
          <p:cNvSpPr txBox="1"/>
          <p:nvPr/>
        </p:nvSpPr>
        <p:spPr>
          <a:xfrm>
            <a:off x="648070" y="5398130"/>
            <a:ext cx="875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c|d</a:t>
            </a:r>
            <a:r>
              <a:rPr lang="en-US" dirty="0"/>
              <a:t>){2}(</a:t>
            </a:r>
            <a:r>
              <a:rPr lang="en-US" dirty="0" err="1"/>
              <a:t>a|b</a:t>
            </a:r>
            <a:r>
              <a:rPr lang="en-US" dirty="0"/>
              <a:t>)?..(</a:t>
            </a:r>
            <a:r>
              <a:rPr lang="en-US" dirty="0" err="1"/>
              <a:t>p|q</a:t>
            </a:r>
            <a:r>
              <a:rPr lang="en-US" dirty="0"/>
              <a:t>){1,2}[^(a-f)]*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 err="1">
                <a:sym typeface="Wingdings" panose="05000000000000000000" pitchFamily="2" charset="2"/>
              </a:rPr>
              <a:t>ddqqiiii</a:t>
            </a:r>
            <a:r>
              <a:rPr lang="en-US" dirty="0">
                <a:sym typeface="Wingdings" panose="05000000000000000000" pitchFamily="2" charset="2"/>
              </a:rPr>
              <a:t>          ccb78poooo  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667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48AD0E-801A-4A76-A77C-D5479766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2" y="223083"/>
            <a:ext cx="10515600" cy="1325563"/>
          </a:xfrm>
        </p:spPr>
        <p:txBody>
          <a:bodyPr>
            <a:normAutofit/>
          </a:bodyPr>
          <a:lstStyle/>
          <a:p>
            <a:r>
              <a:rPr lang="bg-BG" sz="3200" u="sng" dirty="0"/>
              <a:t>Други използвани </a:t>
            </a:r>
            <a:r>
              <a:rPr lang="bg-BG" sz="3200" u="sng" dirty="0" err="1"/>
              <a:t>метазнаци</a:t>
            </a:r>
            <a:endParaRPr lang="bg-BG" sz="3200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B3A38F-4B5A-4FD0-9D1F-2B88110D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2" y="1355109"/>
            <a:ext cx="11518776" cy="4743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‘</a:t>
            </a:r>
            <a:r>
              <a:rPr lang="en-US" sz="2000" dirty="0">
                <a:solidFill>
                  <a:srgbClr val="00B0F0"/>
                </a:solidFill>
              </a:rPr>
              <a:t> ^ </a:t>
            </a:r>
            <a:r>
              <a:rPr lang="en-US" sz="2000" dirty="0"/>
              <a:t>‘ - </a:t>
            </a:r>
            <a:r>
              <a:rPr lang="bg-BG" sz="2000" dirty="0"/>
              <a:t>търсене на съответствие в следващите знаци в началото на низа  </a:t>
            </a:r>
          </a:p>
          <a:p>
            <a:pPr marL="0" indent="0">
              <a:buNone/>
            </a:pPr>
            <a:r>
              <a:rPr lang="bg-BG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^</a:t>
            </a:r>
            <a:r>
              <a:rPr lang="en-US" sz="2000" dirty="0">
                <a:solidFill>
                  <a:srgbClr val="FF0000"/>
                </a:solidFill>
              </a:rPr>
              <a:t>Sc</a:t>
            </a:r>
            <a:r>
              <a:rPr lang="en-US" sz="2000" dirty="0"/>
              <a:t>    </a:t>
            </a:r>
            <a:r>
              <a:rPr lang="en-US" sz="2000" dirty="0">
                <a:sym typeface="Wingdings" panose="05000000000000000000" pitchFamily="2" charset="2"/>
              </a:rPr>
              <a:t> 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Sc</a:t>
            </a:r>
            <a:r>
              <a:rPr lang="en-US" sz="2000" dirty="0">
                <a:sym typeface="Wingdings" panose="05000000000000000000" pitchFamily="2" charset="2"/>
              </a:rPr>
              <a:t>anner </a:t>
            </a:r>
            <a:r>
              <a:rPr lang="en-US" sz="2000" dirty="0" err="1">
                <a:sym typeface="Wingdings" panose="05000000000000000000" pitchFamily="2" charset="2"/>
              </a:rPr>
              <a:t>scanner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Sc</a:t>
            </a:r>
            <a:r>
              <a:rPr lang="en-US" sz="2000" dirty="0">
                <a:sym typeface="Wingdings" panose="05000000000000000000" pitchFamily="2" charset="2"/>
              </a:rPr>
              <a:t>enario meaning 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Sc</a:t>
            </a:r>
            <a:r>
              <a:rPr lang="en-US" sz="2000" dirty="0">
                <a:sym typeface="Wingdings" panose="05000000000000000000" pitchFamily="2" charset="2"/>
              </a:rPr>
              <a:t>ope of contract  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Sc</a:t>
            </a:r>
            <a:r>
              <a:rPr lang="en-US" sz="2000" dirty="0">
                <a:sym typeface="Wingdings" panose="05000000000000000000" pitchFamily="2" charset="2"/>
              </a:rPr>
              <a:t>heme definition and usage  …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‘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 $</a:t>
            </a:r>
            <a:r>
              <a:rPr lang="en-US" sz="2000" dirty="0">
                <a:sym typeface="Wingdings" panose="05000000000000000000" pitchFamily="2" charset="2"/>
              </a:rPr>
              <a:t> ‘ - </a:t>
            </a:r>
            <a:r>
              <a:rPr lang="bg-BG" sz="2000" dirty="0">
                <a:sym typeface="Wingdings" panose="05000000000000000000" pitchFamily="2" charset="2"/>
              </a:rPr>
              <a:t>търсене на съответствие в следващите знаци в края на низа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one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$</a:t>
            </a:r>
            <a:r>
              <a:rPr lang="bg-BG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     Throw the st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one</a:t>
            </a:r>
            <a:r>
              <a:rPr lang="en-US" sz="2000" dirty="0">
                <a:sym typeface="Wingdings" panose="05000000000000000000" pitchFamily="2" charset="2"/>
              </a:rPr>
              <a:t>      Each human b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one</a:t>
            </a:r>
            <a:r>
              <a:rPr lang="en-US" sz="2000" dirty="0">
                <a:sym typeface="Wingdings" panose="05000000000000000000" pitchFamily="2" charset="2"/>
              </a:rPr>
              <a:t>     One of all geometric bodies is the c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one</a:t>
            </a:r>
            <a:r>
              <a:rPr lang="en-US" sz="2000" dirty="0">
                <a:sym typeface="Wingdings" panose="05000000000000000000" pitchFamily="2" charset="2"/>
              </a:rPr>
              <a:t>      Hi every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one</a:t>
            </a:r>
            <a:r>
              <a:rPr lang="en-US" sz="2000" dirty="0">
                <a:sym typeface="Wingdings" panose="05000000000000000000" pitchFamily="2" charset="2"/>
              </a:rPr>
              <a:t>  …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/>
              <a:t>‘</a:t>
            </a:r>
            <a:r>
              <a:rPr lang="en-US" sz="2000" dirty="0">
                <a:solidFill>
                  <a:srgbClr val="00B0F0"/>
                </a:solidFill>
              </a:rPr>
              <a:t> [ ] </a:t>
            </a:r>
            <a:r>
              <a:rPr lang="en-US" sz="2000" dirty="0"/>
              <a:t>‘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– </a:t>
            </a:r>
            <a:r>
              <a:rPr lang="bg-BG" sz="2000" dirty="0"/>
              <a:t>задава диапазон измежду, който се избира знак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scal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[ep]  </a:t>
            </a:r>
            <a:r>
              <a:rPr lang="en-US" sz="2000" dirty="0">
                <a:sym typeface="Wingdings" panose="05000000000000000000" pitchFamily="2" charset="2"/>
              </a:rPr>
              <a:t>  scal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   scal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sz="2000" dirty="0">
                <a:sym typeface="Wingdings" panose="05000000000000000000" pitchFamily="2" charset="2"/>
              </a:rPr>
              <a:t>     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 err="1">
                <a:solidFill>
                  <a:srgbClr val="00B0F0"/>
                </a:solidFill>
                <a:sym typeface="Wingdings" panose="05000000000000000000" pitchFamily="2" charset="2"/>
              </a:rPr>
              <a:t>+</a:t>
            </a:r>
            <a:r>
              <a:rPr lang="en-US" sz="2000" dirty="0" err="1"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[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-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sz="2000" dirty="0">
                <a:sym typeface="Wingdings" panose="05000000000000000000" pitchFamily="2" charset="2"/>
              </a:rPr>
              <a:t>]r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?</a:t>
            </a:r>
            <a:r>
              <a:rPr lang="en-US" sz="2000" dirty="0">
                <a:sym typeface="Wingdings" panose="05000000000000000000" pitchFamily="2" charset="2"/>
              </a:rPr>
              <a:t>  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>
                <a:sym typeface="Wingdings" panose="05000000000000000000" pitchFamily="2" charset="2"/>
              </a:rPr>
              <a:t>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r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>
                <a:sym typeface="Wingdings" panose="05000000000000000000" pitchFamily="2" charset="2"/>
              </a:rPr>
              <a:t>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000" dirty="0">
                <a:sym typeface="Wingdings" panose="05000000000000000000" pitchFamily="2" charset="2"/>
              </a:rPr>
              <a:t>r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>
                <a:sym typeface="Wingdings" panose="05000000000000000000" pitchFamily="2" charset="2"/>
              </a:rPr>
              <a:t>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000" dirty="0" err="1">
                <a:sym typeface="Wingdings" panose="05000000000000000000" pitchFamily="2" charset="2"/>
              </a:rPr>
              <a:t>e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000" dirty="0">
                <a:sym typeface="Wingdings" panose="05000000000000000000" pitchFamily="2" charset="2"/>
              </a:rPr>
              <a:t> 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bb</a:t>
            </a:r>
            <a:r>
              <a:rPr lang="en-US" sz="2000" dirty="0" err="1">
                <a:sym typeface="Wingdings" panose="05000000000000000000" pitchFamily="2" charset="2"/>
              </a:rPr>
              <a:t>e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000" dirty="0">
                <a:sym typeface="Wingdings" panose="05000000000000000000" pitchFamily="2" charset="2"/>
              </a:rPr>
              <a:t>  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bbb</a:t>
            </a:r>
            <a:r>
              <a:rPr lang="en-US" sz="2000" dirty="0" err="1">
                <a:sym typeface="Wingdings" panose="05000000000000000000" pitchFamily="2" charset="2"/>
              </a:rPr>
              <a:t>e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‘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-</a:t>
            </a:r>
            <a:r>
              <a:rPr lang="en-US" sz="2000" dirty="0">
                <a:sym typeface="Wingdings" panose="05000000000000000000" pitchFamily="2" charset="2"/>
              </a:rPr>
              <a:t> ’  - </a:t>
            </a:r>
            <a:r>
              <a:rPr lang="bg-BG" sz="2000" dirty="0">
                <a:sym typeface="Wingdings" panose="05000000000000000000" pitchFamily="2" charset="2"/>
              </a:rPr>
              <a:t>задава диапазон за търсене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[^</a:t>
            </a:r>
            <a:r>
              <a:rPr lang="bg-BG" sz="2000" dirty="0">
                <a:sym typeface="Wingdings" panose="05000000000000000000" pitchFamily="2" charset="2"/>
              </a:rPr>
              <a:t> (литерал)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]</a:t>
            </a:r>
            <a:r>
              <a:rPr lang="bg-BG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bg-BG" sz="2000" dirty="0">
                <a:sym typeface="Wingdings" panose="05000000000000000000" pitchFamily="2" charset="2"/>
              </a:rPr>
              <a:t>избери всеки друг знак без дефинирания в скобите</a:t>
            </a:r>
          </a:p>
          <a:p>
            <a:pPr marL="0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fla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[^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     fla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g</a:t>
            </a:r>
            <a:r>
              <a:rPr lang="en-US" sz="2000" dirty="0">
                <a:sym typeface="Wingdings" panose="05000000000000000000" pitchFamily="2" charset="2"/>
              </a:rPr>
              <a:t>   fla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w</a:t>
            </a:r>
            <a:r>
              <a:rPr lang="en-US" sz="2000" dirty="0">
                <a:sym typeface="Wingdings" panose="05000000000000000000" pitchFamily="2" charset="2"/>
              </a:rPr>
              <a:t>  fla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sz="2000" dirty="0">
                <a:sym typeface="Wingdings" panose="05000000000000000000" pitchFamily="2" charset="2"/>
              </a:rPr>
              <a:t>  fla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sz="2000" dirty="0">
                <a:sym typeface="Wingdings" panose="05000000000000000000" pitchFamily="2" charset="2"/>
              </a:rPr>
              <a:t>  </a:t>
            </a:r>
            <a:r>
              <a:rPr lang="bg-BG" sz="2000" dirty="0">
                <a:sym typeface="Wingdings" panose="05000000000000000000" pitchFamily="2" charset="2"/>
              </a:rPr>
              <a:t>(но не и </a:t>
            </a:r>
            <a:r>
              <a:rPr lang="en-US" sz="2000" dirty="0">
                <a:sym typeface="Wingdings" panose="05000000000000000000" pitchFamily="2" charset="2"/>
              </a:rPr>
              <a:t>flat</a:t>
            </a:r>
            <a:r>
              <a:rPr lang="bg-BG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6893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D48C13-418B-4DDA-A407-56717A3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169816"/>
            <a:ext cx="8483353" cy="1303877"/>
          </a:xfrm>
        </p:spPr>
        <p:txBody>
          <a:bodyPr>
            <a:normAutofit/>
          </a:bodyPr>
          <a:lstStyle/>
          <a:p>
            <a:r>
              <a:rPr lang="bg-BG" sz="3600" u="sng" dirty="0"/>
              <a:t>Екраниране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6DFC42-809D-49BE-AA94-EB8B297E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1253331"/>
            <a:ext cx="11528393" cy="490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‘ </a:t>
            </a:r>
            <a:r>
              <a:rPr lang="en-US" sz="2000" dirty="0">
                <a:solidFill>
                  <a:srgbClr val="00B0F0"/>
                </a:solidFill>
              </a:rPr>
              <a:t>\</a:t>
            </a:r>
            <a:r>
              <a:rPr lang="en-US" sz="2000" dirty="0"/>
              <a:t> ’ - </a:t>
            </a:r>
            <a:r>
              <a:rPr lang="bg-BG" sz="2000" dirty="0"/>
              <a:t>не интерпретирай следващия знак като </a:t>
            </a:r>
            <a:r>
              <a:rPr lang="bg-BG" sz="2000" dirty="0" err="1"/>
              <a:t>метазнак</a:t>
            </a:r>
            <a:r>
              <a:rPr lang="bg-BG" sz="2000" dirty="0"/>
              <a:t>  </a:t>
            </a:r>
          </a:p>
          <a:p>
            <a:pPr marL="0" indent="0">
              <a:buNone/>
            </a:pPr>
            <a:r>
              <a:rPr lang="bg-BG" sz="2000" dirty="0"/>
              <a:t>193</a:t>
            </a:r>
            <a:r>
              <a:rPr lang="en-US" sz="2000" dirty="0">
                <a:solidFill>
                  <a:srgbClr val="FF0000"/>
                </a:solidFill>
              </a:rPr>
              <a:t>\</a:t>
            </a:r>
            <a:r>
              <a:rPr lang="bg-BG" sz="2000" dirty="0"/>
              <a:t>.176</a:t>
            </a:r>
            <a:r>
              <a:rPr lang="en-US" sz="2000" dirty="0">
                <a:solidFill>
                  <a:srgbClr val="FF0000"/>
                </a:solidFill>
              </a:rPr>
              <a:t>\</a:t>
            </a:r>
            <a:r>
              <a:rPr lang="bg-BG" sz="2000" dirty="0"/>
              <a:t>.14</a:t>
            </a:r>
            <a:r>
              <a:rPr lang="en-US" sz="2000" dirty="0">
                <a:solidFill>
                  <a:srgbClr val="FF0000"/>
                </a:solidFill>
              </a:rPr>
              <a:t>\</a:t>
            </a:r>
            <a:r>
              <a:rPr lang="bg-BG" sz="2000" dirty="0"/>
              <a:t>.12</a:t>
            </a:r>
            <a:r>
              <a:rPr lang="en-US" sz="2000" dirty="0"/>
              <a:t>    </a:t>
            </a:r>
            <a:r>
              <a:rPr lang="en-US" sz="2000" dirty="0">
                <a:sym typeface="Wingdings" panose="05000000000000000000" pitchFamily="2" charset="2"/>
              </a:rPr>
              <a:t>   193.176.14.12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193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176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14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12            193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r>
              <a:rPr lang="en-US" sz="2000" dirty="0">
                <a:sym typeface="Wingdings" panose="05000000000000000000" pitchFamily="2" charset="2"/>
              </a:rPr>
              <a:t>176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3</a:t>
            </a:r>
            <a:r>
              <a:rPr lang="en-US" sz="2000" dirty="0">
                <a:sym typeface="Wingdings" panose="05000000000000000000" pitchFamily="2" charset="2"/>
              </a:rPr>
              <a:t>14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.</a:t>
            </a:r>
            <a:r>
              <a:rPr lang="en-US" sz="2000" dirty="0">
                <a:sym typeface="Wingdings" panose="05000000000000000000" pitchFamily="2" charset="2"/>
              </a:rPr>
              <a:t>12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\  - </a:t>
            </a:r>
            <a:r>
              <a:rPr lang="bg-BG" sz="2000" dirty="0">
                <a:sym typeface="Wingdings" panose="05000000000000000000" pitchFamily="2" charset="2"/>
              </a:rPr>
              <a:t>екраниране на наклонена черта        </a:t>
            </a:r>
            <a:r>
              <a:rPr lang="en-US" sz="2000" dirty="0">
                <a:sym typeface="Wingdings" panose="05000000000000000000" pitchFamily="2" charset="2"/>
              </a:rPr>
              <a:t>Please choose yes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\no:     Please choose yes\no:</a:t>
            </a:r>
            <a:endParaRPr lang="bg-BG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.   - </a:t>
            </a:r>
            <a:r>
              <a:rPr lang="bg-BG" sz="2000" dirty="0">
                <a:sym typeface="Wingdings" panose="05000000000000000000" pitchFamily="2" charset="2"/>
              </a:rPr>
              <a:t>екраниране на точка</a:t>
            </a:r>
            <a:r>
              <a:rPr lang="en-US" sz="2000" dirty="0">
                <a:sym typeface="Wingdings" panose="05000000000000000000" pitchFamily="2" charset="2"/>
              </a:rPr>
              <a:t>         The first two digits of pi() are: 3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.14  The first two digits of pi() are: 3.14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{   - </a:t>
            </a:r>
            <a:r>
              <a:rPr lang="bg-BG" sz="2000" dirty="0">
                <a:sym typeface="Wingdings" panose="05000000000000000000" pitchFamily="2" charset="2"/>
              </a:rPr>
              <a:t>екраниране на къдрава скоба</a:t>
            </a:r>
            <a:r>
              <a:rPr lang="en-US" sz="2000" dirty="0">
                <a:sym typeface="Wingdings" panose="05000000000000000000" pitchFamily="2" charset="2"/>
              </a:rPr>
              <a:t>        Some of the metacharacters used for defining regex are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{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} and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[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\</a:t>
            </a:r>
            <a:r>
              <a:rPr lang="en-US" sz="2000" dirty="0">
                <a:sym typeface="Wingdings" panose="05000000000000000000" pitchFamily="2" charset="2"/>
              </a:rPr>
              <a:t>[   - </a:t>
            </a:r>
            <a:r>
              <a:rPr lang="bg-BG" sz="2000" dirty="0">
                <a:sym typeface="Wingdings" panose="05000000000000000000" pitchFamily="2" charset="2"/>
              </a:rPr>
              <a:t>екраниране на квадратна скоба</a:t>
            </a:r>
            <a:r>
              <a:rPr lang="en-US" sz="2000" dirty="0">
                <a:sym typeface="Wingdings" panose="05000000000000000000" pitchFamily="2" charset="2"/>
              </a:rPr>
              <a:t>    Some of the metacharacters used for defining regex are {} and []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51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817FB3-BB1A-457B-B593-C7EF6F09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285226"/>
            <a:ext cx="10515600" cy="1325563"/>
          </a:xfrm>
        </p:spPr>
        <p:txBody>
          <a:bodyPr>
            <a:normAutofit/>
          </a:bodyPr>
          <a:lstStyle/>
          <a:p>
            <a:r>
              <a:rPr lang="bg-BG" sz="3600" u="sng" dirty="0"/>
              <a:t>Екраниране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48A8563-C8C8-4894-B641-55CBD809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Механизмът на екранирането се използва и за въвеждане на управляващи символи</a:t>
            </a:r>
            <a:r>
              <a:rPr lang="en-US" sz="2400" dirty="0"/>
              <a:t>      </a:t>
            </a:r>
            <a:r>
              <a:rPr lang="bg-BG" sz="2400" dirty="0"/>
              <a:t>(използваеми в </a:t>
            </a:r>
            <a:r>
              <a:rPr lang="en-US" sz="2400" dirty="0"/>
              <a:t>Java</a:t>
            </a:r>
            <a:r>
              <a:rPr lang="bg-BG" sz="2400" dirty="0"/>
              <a:t>)</a:t>
            </a:r>
          </a:p>
          <a:p>
            <a:pPr marL="0" indent="0">
              <a:buNone/>
            </a:pPr>
            <a:r>
              <a:rPr lang="ru-RU" sz="2000" dirty="0"/>
              <a:t>\d  – </a:t>
            </a:r>
            <a:r>
              <a:rPr lang="ru-RU" sz="2000" dirty="0" err="1"/>
              <a:t>обхваща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цифри</a:t>
            </a:r>
            <a:r>
              <a:rPr lang="ru-RU" sz="2000" dirty="0"/>
              <a:t> (</a:t>
            </a:r>
            <a:r>
              <a:rPr lang="ru-RU" sz="2000" dirty="0" err="1"/>
              <a:t>еквивалентно</a:t>
            </a:r>
            <a:r>
              <a:rPr lang="ru-RU" sz="2000" dirty="0"/>
              <a:t> на [0-9])</a:t>
            </a:r>
          </a:p>
          <a:p>
            <a:pPr marL="0" indent="0">
              <a:buNone/>
            </a:pPr>
            <a:r>
              <a:rPr lang="ru-RU" sz="2000" dirty="0"/>
              <a:t>\D   – </a:t>
            </a:r>
            <a:r>
              <a:rPr lang="ru-RU" sz="2000" dirty="0" err="1"/>
              <a:t>обхваща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, </a:t>
            </a:r>
            <a:r>
              <a:rPr lang="ru-RU" sz="2000" dirty="0" err="1"/>
              <a:t>които</a:t>
            </a:r>
            <a:r>
              <a:rPr lang="ru-RU" sz="2000" dirty="0"/>
              <a:t> не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цифри</a:t>
            </a:r>
            <a:r>
              <a:rPr lang="ru-RU" sz="2000" dirty="0"/>
              <a:t> (</a:t>
            </a:r>
            <a:r>
              <a:rPr lang="ru-RU" sz="2000" dirty="0" err="1"/>
              <a:t>еквивалентно</a:t>
            </a:r>
            <a:r>
              <a:rPr lang="ru-RU" sz="2000" dirty="0"/>
              <a:t> на [^0-9])</a:t>
            </a:r>
          </a:p>
          <a:p>
            <a:pPr marL="0" indent="0">
              <a:buNone/>
            </a:pPr>
            <a:r>
              <a:rPr lang="ru-RU" sz="2000" dirty="0"/>
              <a:t>\s    – знак за </a:t>
            </a:r>
            <a:r>
              <a:rPr lang="ru-RU" sz="2000" dirty="0" err="1"/>
              <a:t>интервали</a:t>
            </a:r>
            <a:r>
              <a:rPr lang="ru-RU" sz="2000" dirty="0"/>
              <a:t>: [ \t\n\x0B\f\r]</a:t>
            </a:r>
          </a:p>
          <a:p>
            <a:pPr marL="0" indent="0">
              <a:buNone/>
            </a:pPr>
            <a:r>
              <a:rPr lang="ru-RU" sz="2000" dirty="0"/>
              <a:t>\S   – 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знаци</a:t>
            </a:r>
            <a:r>
              <a:rPr lang="ru-RU" sz="2000" dirty="0"/>
              <a:t>, </a:t>
            </a:r>
            <a:r>
              <a:rPr lang="ru-RU" sz="2000" dirty="0" err="1"/>
              <a:t>освен</a:t>
            </a:r>
            <a:r>
              <a:rPr lang="ru-RU" sz="2000" dirty="0"/>
              <a:t> </a:t>
            </a:r>
            <a:r>
              <a:rPr lang="ru-RU" sz="2000" dirty="0" err="1"/>
              <a:t>тези</a:t>
            </a:r>
            <a:r>
              <a:rPr lang="ru-RU" sz="2000" dirty="0"/>
              <a:t> за </a:t>
            </a:r>
            <a:r>
              <a:rPr lang="ru-RU" sz="2000" dirty="0" err="1"/>
              <a:t>интервали</a:t>
            </a:r>
            <a:r>
              <a:rPr lang="ru-RU" sz="2000" dirty="0"/>
              <a:t>: [^\s]</a:t>
            </a:r>
          </a:p>
          <a:p>
            <a:pPr marL="0" indent="0">
              <a:buNone/>
            </a:pPr>
            <a:r>
              <a:rPr lang="ru-RU" sz="2000" dirty="0"/>
              <a:t>\w  – 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, </a:t>
            </a:r>
            <a:r>
              <a:rPr lang="ru-RU" sz="2000" dirty="0" err="1"/>
              <a:t>считани</a:t>
            </a:r>
            <a:r>
              <a:rPr lang="ru-RU" sz="2000" dirty="0"/>
              <a:t> за дума: [a-zA-Z_0-9]</a:t>
            </a:r>
          </a:p>
          <a:p>
            <a:pPr marL="0" indent="0">
              <a:buNone/>
            </a:pPr>
            <a:r>
              <a:rPr lang="ru-RU" sz="2000" dirty="0"/>
              <a:t>\W  – </a:t>
            </a:r>
            <a:r>
              <a:rPr lang="ru-RU" sz="2000" dirty="0" err="1"/>
              <a:t>еквивалентно</a:t>
            </a:r>
            <a:r>
              <a:rPr lang="ru-RU" sz="2000" dirty="0"/>
              <a:t> на [^\w]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D6F6DFF-9685-4A95-BAEE-8A627A9A97C6}"/>
              </a:ext>
            </a:extLst>
          </p:cNvPr>
          <p:cNvSpPr txBox="1"/>
          <p:nvPr/>
        </p:nvSpPr>
        <p:spPr>
          <a:xfrm>
            <a:off x="456460" y="505497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Пример:</a:t>
            </a:r>
            <a:r>
              <a:rPr lang="en-US" sz="2400" dirty="0"/>
              <a:t>                                                                                         </a:t>
            </a:r>
            <a:r>
              <a:rPr lang="en-US" sz="2400" dirty="0">
                <a:sym typeface="Wingdings" panose="05000000000000000000" pitchFamily="2" charset="2"/>
              </a:rPr>
              <a:t>    </a:t>
            </a:r>
            <a:r>
              <a:rPr lang="en-US" sz="2400" dirty="0" err="1">
                <a:sym typeface="Wingdings" panose="05000000000000000000" pitchFamily="2" charset="2"/>
              </a:rPr>
              <a:t>Output:Java</a:t>
            </a:r>
            <a:endParaRPr lang="bg-BG" sz="24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5FAD2C0-321E-4BE0-A17C-DDC24A4FFB04}"/>
              </a:ext>
            </a:extLst>
          </p:cNvPr>
          <p:cNvSpPr txBox="1"/>
          <p:nvPr/>
        </p:nvSpPr>
        <p:spPr>
          <a:xfrm>
            <a:off x="2441359" y="4500978"/>
            <a:ext cx="497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String example = “   Java  ”;</a:t>
            </a:r>
          </a:p>
          <a:p>
            <a:r>
              <a:rPr lang="en-US" dirty="0"/>
              <a:t>     example = </a:t>
            </a:r>
            <a:r>
              <a:rPr lang="en-US" dirty="0" err="1"/>
              <a:t>example.replaceAll</a:t>
            </a:r>
            <a:r>
              <a:rPr lang="en-US" dirty="0"/>
              <a:t>(“ </a:t>
            </a:r>
            <a:r>
              <a:rPr lang="en-US" dirty="0">
                <a:hlinkClick r:id="rId2" action="ppaction://hlinkfile"/>
              </a:rPr>
              <a:t>\\s</a:t>
            </a:r>
            <a:r>
              <a:rPr lang="en-US" dirty="0"/>
              <a:t>+ ”, “”);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(example);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4505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805</Words>
  <Application>Microsoft Office PowerPoint</Application>
  <PresentationFormat>Широк екран</PresentationFormat>
  <Paragraphs>82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на Office</vt:lpstr>
      <vt:lpstr>Регулярни изрази</vt:lpstr>
      <vt:lpstr>Регулярен израз</vt:lpstr>
      <vt:lpstr>Регулярен израз</vt:lpstr>
      <vt:lpstr>Други използвани метазнаци</vt:lpstr>
      <vt:lpstr>Други използвани метазнаци</vt:lpstr>
      <vt:lpstr>Екраниране</vt:lpstr>
      <vt:lpstr>Екраниране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creator>Vasil Manev</dc:creator>
  <cp:lastModifiedBy>Vasil Manev</cp:lastModifiedBy>
  <cp:revision>27</cp:revision>
  <dcterms:created xsi:type="dcterms:W3CDTF">2020-10-05T08:50:02Z</dcterms:created>
  <dcterms:modified xsi:type="dcterms:W3CDTF">2020-10-07T18:38:48Z</dcterms:modified>
</cp:coreProperties>
</file>