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24" autoAdjust="0"/>
  </p:normalViewPr>
  <p:slideViewPr>
    <p:cSldViewPr snapToGrid="0">
      <p:cViewPr varScale="1">
        <p:scale>
          <a:sx n="116" d="100"/>
          <a:sy n="116" d="100"/>
        </p:scale>
        <p:origin x="3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092AB-5AA0-4750-AA40-E7E9AE25F1FE}" type="datetimeFigureOut">
              <a:rPr lang="zh-CN" altLang="en-US" smtClean="0"/>
              <a:t>2018/9/26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55F51-F7B1-4E52-8CED-C7889AF86641}" type="slidenum">
              <a:rPr lang="zh-CN" altLang="en-US" smtClean="0"/>
              <a:t>‹#›</a:t>
            </a:fld>
            <a:endParaRPr lang="zh-CN" altLang="en-US"/>
          </a:p>
        </p:txBody>
      </p:sp>
    </p:spTree>
    <p:extLst>
      <p:ext uri="{BB962C8B-B14F-4D97-AF65-F5344CB8AC3E}">
        <p14:creationId xmlns:p14="http://schemas.microsoft.com/office/powerpoint/2010/main" val="241828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E55F51-F7B1-4E52-8CED-C7889AF86641}" type="slidenum">
              <a:rPr lang="zh-CN" altLang="en-US" smtClean="0"/>
              <a:t>1</a:t>
            </a:fld>
            <a:endParaRPr lang="zh-CN" altLang="en-US"/>
          </a:p>
        </p:txBody>
      </p:sp>
    </p:spTree>
    <p:extLst>
      <p:ext uri="{BB962C8B-B14F-4D97-AF65-F5344CB8AC3E}">
        <p14:creationId xmlns:p14="http://schemas.microsoft.com/office/powerpoint/2010/main" val="4568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E55F51-F7B1-4E52-8CED-C7889AF86641}" type="slidenum">
              <a:rPr lang="zh-CN" altLang="en-US" smtClean="0"/>
              <a:t>2</a:t>
            </a:fld>
            <a:endParaRPr lang="zh-CN" altLang="en-US"/>
          </a:p>
        </p:txBody>
      </p:sp>
    </p:spTree>
    <p:extLst>
      <p:ext uri="{BB962C8B-B14F-4D97-AF65-F5344CB8AC3E}">
        <p14:creationId xmlns:p14="http://schemas.microsoft.com/office/powerpoint/2010/main" val="22115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z="1600" smtClean="0"/>
              <a:t>后来</a:t>
            </a:r>
            <a:r>
              <a:rPr lang="en-US" altLang="zh-CN" sz="1600" dirty="0" smtClean="0"/>
              <a:t>SUN</a:t>
            </a:r>
            <a:r>
              <a:rPr lang="zh-CN" altLang="en-US" sz="1600" smtClean="0"/>
              <a:t>的设计师发现</a:t>
            </a:r>
            <a:r>
              <a:rPr lang="en-US" altLang="zh-CN" sz="1600" dirty="0" smtClean="0"/>
              <a:t>RMI</a:t>
            </a:r>
            <a:r>
              <a:rPr lang="zh-CN" altLang="en-US" sz="1600" smtClean="0"/>
              <a:t>很好用，但是不如</a:t>
            </a:r>
            <a:r>
              <a:rPr lang="en-US" altLang="zh-CN" sz="1600" dirty="0" smtClean="0"/>
              <a:t>CORBA</a:t>
            </a:r>
            <a:r>
              <a:rPr lang="zh-CN" altLang="en-US" sz="1600" smtClean="0"/>
              <a:t>广泛，于是开始思考能否基于</a:t>
            </a:r>
            <a:r>
              <a:rPr lang="en-US" altLang="zh-CN" sz="1600" dirty="0" smtClean="0"/>
              <a:t>CORBA</a:t>
            </a:r>
            <a:r>
              <a:rPr lang="zh-CN" altLang="en-US" sz="1600" smtClean="0"/>
              <a:t>做一些更好的设计呢？这样就产出了一个新的协议：</a:t>
            </a:r>
            <a:r>
              <a:rPr lang="en-US" altLang="zh-CN" sz="1600" dirty="0" smtClean="0"/>
              <a:t>RMI-IIOP</a:t>
            </a:r>
            <a:r>
              <a:rPr lang="zh-CN" altLang="en-US" sz="1600" smtClean="0"/>
              <a:t>协议。这个协议可以理解为把</a:t>
            </a:r>
            <a:r>
              <a:rPr lang="en-US" altLang="zh-CN" sz="1600" dirty="0" smtClean="0"/>
              <a:t>RMI</a:t>
            </a:r>
            <a:r>
              <a:rPr lang="zh-CN" altLang="en-US" sz="1600" smtClean="0"/>
              <a:t>和</a:t>
            </a:r>
            <a:r>
              <a:rPr lang="en-US" altLang="zh-CN" sz="1600" dirty="0" smtClean="0"/>
              <a:t>CORBA</a:t>
            </a:r>
            <a:r>
              <a:rPr lang="zh-CN" altLang="en-US" sz="1600" smtClean="0"/>
              <a:t>整合到了一块。而这个协议用在了</a:t>
            </a:r>
            <a:r>
              <a:rPr lang="en-US" altLang="zh-CN" sz="1600" dirty="0" smtClean="0"/>
              <a:t>EJB</a:t>
            </a:r>
          </a:p>
        </p:txBody>
      </p:sp>
      <p:sp>
        <p:nvSpPr>
          <p:cNvPr id="4" name="灯片编号占位符 3"/>
          <p:cNvSpPr>
            <a:spLocks noGrp="1"/>
          </p:cNvSpPr>
          <p:nvPr>
            <p:ph type="sldNum" sz="quarter" idx="10"/>
          </p:nvPr>
        </p:nvSpPr>
        <p:spPr/>
        <p:txBody>
          <a:bodyPr/>
          <a:lstStyle/>
          <a:p>
            <a:fld id="{CCE55F51-F7B1-4E52-8CED-C7889AF86641}" type="slidenum">
              <a:rPr lang="zh-CN" altLang="en-US" smtClean="0"/>
              <a:t>3</a:t>
            </a:fld>
            <a:endParaRPr lang="zh-CN" altLang="en-US"/>
          </a:p>
        </p:txBody>
      </p:sp>
    </p:spTree>
    <p:extLst>
      <p:ext uri="{BB962C8B-B14F-4D97-AF65-F5344CB8AC3E}">
        <p14:creationId xmlns:p14="http://schemas.microsoft.com/office/powerpoint/2010/main" val="370919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E55F51-F7B1-4E52-8CED-C7889AF86641}" type="slidenum">
              <a:rPr lang="zh-CN" altLang="en-US" smtClean="0"/>
              <a:t>4</a:t>
            </a:fld>
            <a:endParaRPr lang="zh-CN" altLang="en-US"/>
          </a:p>
        </p:txBody>
      </p:sp>
    </p:spTree>
    <p:extLst>
      <p:ext uri="{BB962C8B-B14F-4D97-AF65-F5344CB8AC3E}">
        <p14:creationId xmlns:p14="http://schemas.microsoft.com/office/powerpoint/2010/main" val="91177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E55F51-F7B1-4E52-8CED-C7889AF86641}" type="slidenum">
              <a:rPr lang="zh-CN" altLang="en-US" smtClean="0"/>
              <a:t>8</a:t>
            </a:fld>
            <a:endParaRPr lang="zh-CN" altLang="en-US"/>
          </a:p>
        </p:txBody>
      </p:sp>
    </p:spTree>
    <p:extLst>
      <p:ext uri="{BB962C8B-B14F-4D97-AF65-F5344CB8AC3E}">
        <p14:creationId xmlns:p14="http://schemas.microsoft.com/office/powerpoint/2010/main" val="3451082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E55F51-F7B1-4E52-8CED-C7889AF86641}" type="slidenum">
              <a:rPr lang="zh-CN" altLang="en-US" smtClean="0"/>
              <a:t>11</a:t>
            </a:fld>
            <a:endParaRPr lang="zh-CN" altLang="en-US"/>
          </a:p>
        </p:txBody>
      </p:sp>
    </p:spTree>
    <p:extLst>
      <p:ext uri="{BB962C8B-B14F-4D97-AF65-F5344CB8AC3E}">
        <p14:creationId xmlns:p14="http://schemas.microsoft.com/office/powerpoint/2010/main" val="3680257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E55F51-F7B1-4E52-8CED-C7889AF86641}" type="slidenum">
              <a:rPr lang="zh-CN" altLang="en-US" smtClean="0"/>
              <a:t>20</a:t>
            </a:fld>
            <a:endParaRPr lang="zh-CN" altLang="en-US"/>
          </a:p>
        </p:txBody>
      </p:sp>
    </p:spTree>
    <p:extLst>
      <p:ext uri="{BB962C8B-B14F-4D97-AF65-F5344CB8AC3E}">
        <p14:creationId xmlns:p14="http://schemas.microsoft.com/office/powerpoint/2010/main" val="99915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404841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85243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262651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342514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293568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111022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266300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15442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361372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336905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5B3E0B-9CD6-44E3-BBD9-3000D8820754}"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39154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B3E0B-9CD6-44E3-BBD9-3000D8820754}" type="datetimeFigureOut">
              <a:rPr lang="zh-CN" altLang="en-US" smtClean="0"/>
              <a:t>2018/9/26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92461-651A-4C30-AD42-AC6C65395A3E}" type="slidenum">
              <a:rPr lang="zh-CN" altLang="en-US" smtClean="0"/>
              <a:t>‹#›</a:t>
            </a:fld>
            <a:endParaRPr lang="zh-CN" altLang="en-US"/>
          </a:p>
        </p:txBody>
      </p:sp>
    </p:spTree>
    <p:extLst>
      <p:ext uri="{BB962C8B-B14F-4D97-AF65-F5344CB8AC3E}">
        <p14:creationId xmlns:p14="http://schemas.microsoft.com/office/powerpoint/2010/main" val="2845573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1.jp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2.jpg"/><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a:xfrm>
            <a:off x="1524000" y="2449901"/>
            <a:ext cx="9144000" cy="1060061"/>
          </a:xfrm>
        </p:spPr>
        <p:txBody>
          <a:bodyPr/>
          <a:lstStyle/>
          <a:p>
            <a:pPr lvl="0"/>
            <a:r>
              <a:rPr lang="zh-CN" altLang="zh-CN" smtClean="0"/>
              <a:t>Spring Cloud</a:t>
            </a:r>
            <a:r>
              <a:rPr lang="en-US" altLang="zh-CN" dirty="0" smtClean="0"/>
              <a:t> </a:t>
            </a:r>
            <a:r>
              <a:rPr lang="zh-CN" altLang="en-US" smtClean="0"/>
              <a:t>简明教程</a:t>
            </a:r>
            <a:endParaRPr lang="zh-CN" smtClean="0"/>
          </a:p>
        </p:txBody>
      </p:sp>
      <p:sp>
        <p:nvSpPr>
          <p:cNvPr id="3" name="副标题 2"/>
          <p:cNvSpPr>
            <a:spLocks noGrp="1"/>
          </p:cNvSpPr>
          <p:nvPr>
            <p:ph type="subTitle" idx="1"/>
          </p:nvPr>
        </p:nvSpPr>
        <p:spPr>
          <a:xfrm>
            <a:off x="1524000" y="3509962"/>
            <a:ext cx="9144000" cy="484068"/>
          </a:xfrm>
        </p:spPr>
        <p:txBody>
          <a:bodyPr>
            <a:normAutofit/>
          </a:bodyPr>
          <a:lstStyle/>
          <a:p>
            <a:r>
              <a:rPr lang="en-US" altLang="zh-CN" dirty="0" smtClean="0"/>
              <a:t>	</a:t>
            </a:r>
          </a:p>
          <a:p>
            <a:endParaRPr lang="zh-CN" altLang="en-US" smtClean="0"/>
          </a:p>
          <a:p>
            <a:endParaRPr lang="zh-CN" altLang="en-US"/>
          </a:p>
        </p:txBody>
      </p:sp>
    </p:spTree>
    <p:extLst>
      <p:ext uri="{BB962C8B-B14F-4D97-AF65-F5344CB8AC3E}">
        <p14:creationId xmlns:p14="http://schemas.microsoft.com/office/powerpoint/2010/main" val="3080606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Spring Cloud</a:t>
            </a:r>
            <a:endParaRPr lang="zh-CN" altLang="en-US"/>
          </a:p>
        </p:txBody>
      </p:sp>
      <p:sp>
        <p:nvSpPr>
          <p:cNvPr id="3" name="内容占位符 2"/>
          <p:cNvSpPr>
            <a:spLocks noGrp="1"/>
          </p:cNvSpPr>
          <p:nvPr>
            <p:ph idx="1"/>
          </p:nvPr>
        </p:nvSpPr>
        <p:spPr/>
        <p:txBody>
          <a:bodyPr>
            <a:normAutofit/>
          </a:bodyPr>
          <a:lstStyle/>
          <a:p>
            <a:r>
              <a:rPr lang="en-US" altLang="zh-CN" sz="1600" smtClean="0"/>
              <a:t>Spring Cloud </a:t>
            </a:r>
            <a:r>
              <a:rPr lang="zh-CN" altLang="en-US" sz="1600" smtClean="0"/>
              <a:t>整体的核心架构只有一点：</a:t>
            </a:r>
            <a:r>
              <a:rPr lang="en-US" altLang="zh-CN" sz="1600" smtClean="0"/>
              <a:t>Rest</a:t>
            </a:r>
            <a:r>
              <a:rPr lang="zh-CN" altLang="en-US" sz="1600" smtClean="0"/>
              <a:t>服务，也就是说在整个</a:t>
            </a:r>
            <a:r>
              <a:rPr lang="en-US" altLang="zh-CN" sz="1600" smtClean="0"/>
              <a:t>Spring Cloud</a:t>
            </a:r>
            <a:r>
              <a:rPr lang="zh-CN" altLang="en-US" sz="1600" smtClean="0"/>
              <a:t>配置过程之中所有的配置处理都是围绕着</a:t>
            </a:r>
            <a:r>
              <a:rPr lang="en-US" altLang="zh-CN" sz="1600" smtClean="0"/>
              <a:t>Rest</a:t>
            </a:r>
            <a:r>
              <a:rPr lang="zh-CN" altLang="en-US" sz="1600" smtClean="0"/>
              <a:t>完成的，在整个</a:t>
            </a:r>
            <a:r>
              <a:rPr lang="en-US" altLang="zh-CN" sz="1600" smtClean="0"/>
              <a:t>Rest</a:t>
            </a:r>
            <a:r>
              <a:rPr lang="zh-CN" altLang="en-US" sz="1600" smtClean="0"/>
              <a:t>处理之中，一定要有两个端：服务的提供者（</a:t>
            </a:r>
            <a:r>
              <a:rPr lang="en-US" altLang="zh-CN" sz="1600" smtClean="0"/>
              <a:t>Provider</a:t>
            </a:r>
            <a:r>
              <a:rPr lang="zh-CN" altLang="en-US" sz="1600" smtClean="0"/>
              <a:t>）、服务的消费者</a:t>
            </a:r>
            <a:r>
              <a:rPr lang="en-US" altLang="zh-CN" sz="1600" smtClean="0"/>
              <a:t>(Consumer),</a:t>
            </a:r>
            <a:r>
              <a:rPr lang="zh-CN" altLang="en-US" sz="1600" smtClean="0"/>
              <a:t>所以来讲对于整个</a:t>
            </a:r>
            <a:r>
              <a:rPr lang="en-US" altLang="zh-CN" sz="1600" smtClean="0"/>
              <a:t>Spring Cloud</a:t>
            </a:r>
            <a:r>
              <a:rPr lang="zh-CN" altLang="en-US" sz="1600" smtClean="0"/>
              <a:t>的基础结构就如下图所示</a:t>
            </a:r>
            <a:endParaRPr lang="zh-CN" altLang="en-US" sz="1600"/>
          </a:p>
        </p:txBody>
      </p:sp>
    </p:spTree>
    <p:extLst>
      <p:ext uri="{BB962C8B-B14F-4D97-AF65-F5344CB8AC3E}">
        <p14:creationId xmlns:p14="http://schemas.microsoft.com/office/powerpoint/2010/main" val="3726424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69350" y="1553887"/>
            <a:ext cx="3483864" cy="3776472"/>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98120" y="365125"/>
            <a:ext cx="10515600" cy="1325563"/>
          </a:xfrm>
        </p:spPr>
        <p:txBody>
          <a:bodyPr/>
          <a:lstStyle/>
          <a:p>
            <a:r>
              <a:rPr lang="en-US" altLang="zh-CN" smtClean="0"/>
              <a:t>Spring Cloud</a:t>
            </a:r>
            <a:r>
              <a:rPr lang="zh-CN" altLang="en-US" smtClean="0"/>
              <a:t>微服务</a:t>
            </a:r>
            <a:r>
              <a:rPr lang="en-US" altLang="zh-CN" smtClean="0"/>
              <a:t>=Rest</a:t>
            </a:r>
            <a:r>
              <a:rPr lang="zh-CN" altLang="en-US" smtClean="0"/>
              <a:t>服务</a:t>
            </a:r>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3327" y="1993742"/>
            <a:ext cx="1185529" cy="241009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714" y="4901012"/>
            <a:ext cx="582667" cy="292608"/>
          </a:xfrm>
          <a:prstGeom prst="rect">
            <a:avLst/>
          </a:prstGeom>
        </p:spPr>
      </p:pic>
      <p:sp>
        <p:nvSpPr>
          <p:cNvPr id="8" name="椭圆 7"/>
          <p:cNvSpPr/>
          <p:nvPr/>
        </p:nvSpPr>
        <p:spPr>
          <a:xfrm>
            <a:off x="7197979" y="1858852"/>
            <a:ext cx="1747402"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smtClean="0"/>
              <a:t>服务提供者：</a:t>
            </a:r>
            <a:r>
              <a:rPr lang="en-US" altLang="zh-CN" sz="1000" smtClean="0"/>
              <a:t>8001</a:t>
            </a:r>
            <a:endParaRPr lang="zh-CN" altLang="en-US" sz="1000"/>
          </a:p>
        </p:txBody>
      </p:sp>
      <p:sp>
        <p:nvSpPr>
          <p:cNvPr id="11" name="文本框 10"/>
          <p:cNvSpPr txBox="1"/>
          <p:nvPr/>
        </p:nvSpPr>
        <p:spPr>
          <a:xfrm>
            <a:off x="8744213" y="1809076"/>
            <a:ext cx="184731" cy="369332"/>
          </a:xfrm>
          <a:prstGeom prst="rect">
            <a:avLst/>
          </a:prstGeom>
          <a:noFill/>
        </p:spPr>
        <p:txBody>
          <a:bodyPr wrap="none" rtlCol="0">
            <a:spAutoFit/>
          </a:bodyPr>
          <a:lstStyle/>
          <a:p>
            <a:endParaRPr lang="zh-CN" altLang="en-US"/>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0661" y="1580960"/>
            <a:ext cx="1352739" cy="714475"/>
          </a:xfrm>
          <a:prstGeom prst="rect">
            <a:avLst/>
          </a:prstGeom>
        </p:spPr>
      </p:pic>
      <p:sp>
        <p:nvSpPr>
          <p:cNvPr id="14" name="椭圆 13"/>
          <p:cNvSpPr/>
          <p:nvPr/>
        </p:nvSpPr>
        <p:spPr>
          <a:xfrm>
            <a:off x="7197979" y="2572132"/>
            <a:ext cx="1747402"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smtClean="0"/>
              <a:t>服务提供者：</a:t>
            </a:r>
            <a:r>
              <a:rPr lang="en-US" altLang="zh-CN" sz="1000" smtClean="0"/>
              <a:t>8002</a:t>
            </a:r>
            <a:endParaRPr lang="zh-CN" altLang="en-US" sz="1000"/>
          </a:p>
        </p:txBody>
      </p:sp>
      <p:sp>
        <p:nvSpPr>
          <p:cNvPr id="15" name="椭圆 14"/>
          <p:cNvSpPr/>
          <p:nvPr/>
        </p:nvSpPr>
        <p:spPr>
          <a:xfrm>
            <a:off x="7197979" y="3442123"/>
            <a:ext cx="1747402"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smtClean="0"/>
              <a:t>服务提供者：</a:t>
            </a:r>
            <a:r>
              <a:rPr lang="en-US" altLang="zh-CN" sz="1000" smtClean="0"/>
              <a:t>8003</a:t>
            </a:r>
            <a:endParaRPr lang="zh-CN" altLang="en-US" sz="1000"/>
          </a:p>
        </p:txBody>
      </p:sp>
      <p:sp>
        <p:nvSpPr>
          <p:cNvPr id="16" name="椭圆 15"/>
          <p:cNvSpPr/>
          <p:nvPr/>
        </p:nvSpPr>
        <p:spPr>
          <a:xfrm>
            <a:off x="7181542" y="4301935"/>
            <a:ext cx="1747402"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smtClean="0"/>
              <a:t>服务提供者：</a:t>
            </a:r>
            <a:r>
              <a:rPr lang="en-US" altLang="zh-CN" sz="1000" smtClean="0"/>
              <a:t>8004</a:t>
            </a:r>
            <a:endParaRPr lang="zh-CN" altLang="en-US" sz="1000"/>
          </a:p>
        </p:txBody>
      </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0660" y="2551077"/>
            <a:ext cx="1352739" cy="714475"/>
          </a:xfrm>
          <a:prstGeom prst="rect">
            <a:avLst/>
          </a:prstGeom>
        </p:spPr>
      </p:pic>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0661" y="3323105"/>
            <a:ext cx="1352739" cy="714475"/>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0660" y="4306389"/>
            <a:ext cx="1352739" cy="714475"/>
          </a:xfrm>
          <a:prstGeom prst="rect">
            <a:avLst/>
          </a:prstGeom>
        </p:spPr>
      </p:pic>
      <p:cxnSp>
        <p:nvCxnSpPr>
          <p:cNvPr id="23" name="肘形连接符 22"/>
          <p:cNvCxnSpPr/>
          <p:nvPr/>
        </p:nvCxnSpPr>
        <p:spPr>
          <a:xfrm flipV="1">
            <a:off x="8994960" y="1945360"/>
            <a:ext cx="1665280" cy="158874"/>
          </a:xfrm>
          <a:prstGeom prst="bentConnector3">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7" name="肘形连接符 26"/>
          <p:cNvCxnSpPr>
            <a:stCxn id="14" idx="6"/>
          </p:cNvCxnSpPr>
          <p:nvPr/>
        </p:nvCxnSpPr>
        <p:spPr>
          <a:xfrm>
            <a:off x="8945381" y="2810352"/>
            <a:ext cx="1734811" cy="128837"/>
          </a:xfrm>
          <a:prstGeom prst="bentConnector3">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9" name="曲线连接符 28"/>
          <p:cNvCxnSpPr/>
          <p:nvPr/>
        </p:nvCxnSpPr>
        <p:spPr>
          <a:xfrm>
            <a:off x="8994960" y="3716849"/>
            <a:ext cx="1665280" cy="1"/>
          </a:xfrm>
          <a:prstGeom prst="curvedConnector3">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3" name="肘形连接符 32"/>
          <p:cNvCxnSpPr/>
          <p:nvPr/>
        </p:nvCxnSpPr>
        <p:spPr>
          <a:xfrm>
            <a:off x="8994961" y="4613496"/>
            <a:ext cx="1665279" cy="82483"/>
          </a:xfrm>
          <a:prstGeom prst="bentConnector3">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34" name="圆角矩形 33"/>
          <p:cNvSpPr/>
          <p:nvPr/>
        </p:nvSpPr>
        <p:spPr>
          <a:xfrm>
            <a:off x="1752853" y="4818931"/>
            <a:ext cx="3018345" cy="1668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pic>
        <p:nvPicPr>
          <p:cNvPr id="37" name="图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954" y="4945076"/>
            <a:ext cx="905001" cy="1289476"/>
          </a:xfrm>
          <a:prstGeom prst="rect">
            <a:avLst/>
          </a:prstGeom>
        </p:spPr>
      </p:pic>
      <p:sp>
        <p:nvSpPr>
          <p:cNvPr id="38" name="椭圆 37"/>
          <p:cNvSpPr/>
          <p:nvPr/>
        </p:nvSpPr>
        <p:spPr>
          <a:xfrm>
            <a:off x="2928818" y="4898378"/>
            <a:ext cx="1747402"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WEB</a:t>
            </a:r>
            <a:r>
              <a:rPr lang="zh-CN" altLang="en-US" sz="1000" smtClean="0"/>
              <a:t>微服务：</a:t>
            </a:r>
            <a:r>
              <a:rPr lang="en-US" altLang="zh-CN" sz="1000" smtClean="0"/>
              <a:t>8080</a:t>
            </a:r>
            <a:endParaRPr lang="zh-CN" altLang="en-US" sz="1000"/>
          </a:p>
        </p:txBody>
      </p:sp>
      <p:sp>
        <p:nvSpPr>
          <p:cNvPr id="39" name="椭圆 38"/>
          <p:cNvSpPr/>
          <p:nvPr/>
        </p:nvSpPr>
        <p:spPr>
          <a:xfrm>
            <a:off x="2901707" y="5491713"/>
            <a:ext cx="1747402" cy="4577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WEB</a:t>
            </a:r>
            <a:r>
              <a:rPr lang="zh-CN" altLang="en-US" sz="1000" smtClean="0"/>
              <a:t>微服务：</a:t>
            </a:r>
            <a:r>
              <a:rPr lang="en-US" altLang="zh-CN" sz="1000" smtClean="0"/>
              <a:t>8081</a:t>
            </a:r>
            <a:endParaRPr lang="zh-CN" altLang="en-US" sz="1000"/>
          </a:p>
        </p:txBody>
      </p:sp>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7419" y="6149064"/>
            <a:ext cx="582667" cy="292608"/>
          </a:xfrm>
          <a:prstGeom prst="rect">
            <a:avLst/>
          </a:prstGeom>
        </p:spPr>
      </p:pic>
      <p:sp>
        <p:nvSpPr>
          <p:cNvPr id="55" name="文本框 54"/>
          <p:cNvSpPr txBox="1"/>
          <p:nvPr/>
        </p:nvSpPr>
        <p:spPr>
          <a:xfrm>
            <a:off x="5704786" y="5751161"/>
            <a:ext cx="1079646" cy="246221"/>
          </a:xfrm>
          <a:prstGeom prst="rect">
            <a:avLst/>
          </a:prstGeom>
          <a:noFill/>
        </p:spPr>
        <p:txBody>
          <a:bodyPr wrap="square" rtlCol="0">
            <a:spAutoFit/>
          </a:bodyPr>
          <a:lstStyle/>
          <a:p>
            <a:r>
              <a:rPr lang="zh-CN" altLang="en-US" sz="1000" smtClean="0"/>
              <a:t>服务地址：端口</a:t>
            </a:r>
            <a:endParaRPr lang="zh-CN" altLang="en-US" sz="1000"/>
          </a:p>
        </p:txBody>
      </p:sp>
      <p:sp>
        <p:nvSpPr>
          <p:cNvPr id="56" name="文本框 55"/>
          <p:cNvSpPr txBox="1"/>
          <p:nvPr/>
        </p:nvSpPr>
        <p:spPr>
          <a:xfrm>
            <a:off x="5967662" y="5941030"/>
            <a:ext cx="1079646" cy="307777"/>
          </a:xfrm>
          <a:prstGeom prst="rect">
            <a:avLst/>
          </a:prstGeom>
          <a:noFill/>
        </p:spPr>
        <p:txBody>
          <a:bodyPr wrap="square" rtlCol="0">
            <a:spAutoFit/>
          </a:bodyPr>
          <a:lstStyle/>
          <a:p>
            <a:r>
              <a:rPr lang="en-US" altLang="zh-CN" sz="1400" smtClean="0"/>
              <a:t>Rset ful</a:t>
            </a:r>
            <a:endParaRPr lang="zh-CN" altLang="en-US" sz="1400"/>
          </a:p>
        </p:txBody>
      </p:sp>
      <p:pic>
        <p:nvPicPr>
          <p:cNvPr id="58" name="内容占位符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120" y="1737829"/>
            <a:ext cx="780288" cy="603504"/>
          </a:xfrm>
          <a:prstGeom prst="rect">
            <a:avLst/>
          </a:prstGeom>
        </p:spPr>
      </p:pic>
      <p:sp>
        <p:nvSpPr>
          <p:cNvPr id="67" name="矩形 66"/>
          <p:cNvSpPr/>
          <p:nvPr/>
        </p:nvSpPr>
        <p:spPr>
          <a:xfrm>
            <a:off x="988378" y="3022251"/>
            <a:ext cx="4023360" cy="6317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mtClean="0"/>
              <a:t>反向代理</a:t>
            </a:r>
            <a:endParaRPr lang="zh-CN" altLang="en-US"/>
          </a:p>
        </p:txBody>
      </p:sp>
      <p:cxnSp>
        <p:nvCxnSpPr>
          <p:cNvPr id="75" name="曲线连接符 74"/>
          <p:cNvCxnSpPr>
            <a:stCxn id="58" idx="3"/>
            <a:endCxn id="67" idx="0"/>
          </p:cNvCxnSpPr>
          <p:nvPr/>
        </p:nvCxnSpPr>
        <p:spPr>
          <a:xfrm>
            <a:off x="978408" y="2039581"/>
            <a:ext cx="2021650" cy="98267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4220535" y="3716849"/>
            <a:ext cx="0" cy="110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H="1">
            <a:off x="3593592" y="3680342"/>
            <a:ext cx="9144" cy="113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2752344" y="3680342"/>
            <a:ext cx="9144" cy="113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1989233" y="3680342"/>
            <a:ext cx="0" cy="122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297018" y="6544489"/>
            <a:ext cx="10732618" cy="646331"/>
          </a:xfrm>
          <a:prstGeom prst="rect">
            <a:avLst/>
          </a:prstGeom>
          <a:noFill/>
        </p:spPr>
        <p:txBody>
          <a:bodyPr wrap="none" rtlCol="0">
            <a:spAutoFit/>
          </a:bodyPr>
          <a:lstStyle/>
          <a:p>
            <a:r>
              <a:rPr lang="zh-CN" altLang="en-US" smtClean="0"/>
              <a:t>既然</a:t>
            </a:r>
            <a:r>
              <a:rPr lang="en-US" altLang="zh-CN" smtClean="0"/>
              <a:t>Spring Cloud</a:t>
            </a:r>
            <a:r>
              <a:rPr lang="zh-CN" altLang="en-US" smtClean="0"/>
              <a:t>的核心是</a:t>
            </a:r>
            <a:r>
              <a:rPr lang="en-US" altLang="zh-CN" smtClean="0"/>
              <a:t>Rsetful</a:t>
            </a:r>
            <a:r>
              <a:rPr lang="zh-CN" altLang="en-US" smtClean="0"/>
              <a:t>结构，那么如果要想更好地去</a:t>
            </a:r>
            <a:r>
              <a:rPr lang="en-US" altLang="zh-CN" smtClean="0"/>
              <a:t>Rest</a:t>
            </a:r>
            <a:r>
              <a:rPr lang="zh-CN" altLang="en-US" smtClean="0"/>
              <a:t>这些微服务还需要考虑如下几个问题：</a:t>
            </a:r>
            <a:endParaRPr lang="en-US" altLang="zh-CN" smtClean="0"/>
          </a:p>
          <a:p>
            <a:endParaRPr lang="zh-CN" altLang="en-US"/>
          </a:p>
        </p:txBody>
      </p:sp>
      <p:cxnSp>
        <p:nvCxnSpPr>
          <p:cNvPr id="112" name="肘形连接符 111"/>
          <p:cNvCxnSpPr>
            <a:stCxn id="34" idx="3"/>
            <a:endCxn id="7" idx="2"/>
          </p:cNvCxnSpPr>
          <p:nvPr/>
        </p:nvCxnSpPr>
        <p:spPr>
          <a:xfrm flipV="1">
            <a:off x="4771198" y="5330359"/>
            <a:ext cx="2540084" cy="3227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肘形连接符 126"/>
          <p:cNvCxnSpPr/>
          <p:nvPr/>
        </p:nvCxnSpPr>
        <p:spPr>
          <a:xfrm flipV="1">
            <a:off x="4777569" y="4880913"/>
            <a:ext cx="2540084" cy="3227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768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8147"/>
          </a:xfrm>
        </p:spPr>
        <p:txBody>
          <a:bodyPr>
            <a:normAutofit fontScale="90000"/>
          </a:bodyPr>
          <a:lstStyle/>
          <a:p>
            <a:r>
              <a:rPr lang="en-US" altLang="zh-CN" smtClean="0"/>
              <a:t>Eureka </a:t>
            </a:r>
            <a:r>
              <a:rPr lang="zh-CN" altLang="en-US" smtClean="0"/>
              <a:t>注册中心</a:t>
            </a:r>
            <a:endParaRPr lang="zh-CN" altLang="en-US"/>
          </a:p>
        </p:txBody>
      </p:sp>
      <p:sp>
        <p:nvSpPr>
          <p:cNvPr id="5" name="矩形 4"/>
          <p:cNvSpPr/>
          <p:nvPr/>
        </p:nvSpPr>
        <p:spPr>
          <a:xfrm>
            <a:off x="5093208" y="1444752"/>
            <a:ext cx="1591056"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093208" y="5742432"/>
            <a:ext cx="1591056" cy="61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业务层</a:t>
            </a:r>
            <a:endParaRPr lang="zh-CN" altLang="en-US"/>
          </a:p>
        </p:txBody>
      </p:sp>
      <p:sp>
        <p:nvSpPr>
          <p:cNvPr id="8" name="矩形 7"/>
          <p:cNvSpPr/>
          <p:nvPr/>
        </p:nvSpPr>
        <p:spPr>
          <a:xfrm>
            <a:off x="6878431" y="1437131"/>
            <a:ext cx="1490472"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76288" y="5734811"/>
            <a:ext cx="1490472" cy="62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数据层</a:t>
            </a:r>
          </a:p>
        </p:txBody>
      </p:sp>
      <p:sp>
        <p:nvSpPr>
          <p:cNvPr id="15" name="矩形 14"/>
          <p:cNvSpPr/>
          <p:nvPr/>
        </p:nvSpPr>
        <p:spPr>
          <a:xfrm>
            <a:off x="8558784" y="1444752"/>
            <a:ext cx="1490472"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558784" y="5751576"/>
            <a:ext cx="1490472" cy="62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数据库</a:t>
            </a:r>
            <a:endParaRPr lang="zh-CN" altLang="en-US"/>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650" y="1644968"/>
            <a:ext cx="1352739" cy="714475"/>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079" y="2559659"/>
            <a:ext cx="1352739" cy="714475"/>
          </a:xfrm>
          <a:prstGeom prst="rect">
            <a:avLst/>
          </a:prstGeom>
        </p:spPr>
      </p:pic>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650" y="3593592"/>
            <a:ext cx="1352739" cy="714475"/>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650" y="4627525"/>
            <a:ext cx="1352739" cy="714475"/>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659" y="1766217"/>
            <a:ext cx="1259729" cy="593226"/>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1019" y="2653574"/>
            <a:ext cx="1259729" cy="593226"/>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1019" y="3654216"/>
            <a:ext cx="1259729" cy="593226"/>
          </a:xfrm>
          <a:prstGeom prst="rect">
            <a:avLst/>
          </a:prstGeom>
        </p:spPr>
      </p:pic>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659" y="4717215"/>
            <a:ext cx="1259729" cy="593226"/>
          </a:xfrm>
          <a:prstGeom prst="rect">
            <a:avLst/>
          </a:prstGeom>
        </p:spPr>
      </p:pic>
      <p:sp>
        <p:nvSpPr>
          <p:cNvPr id="27" name="椭圆 26"/>
          <p:cNvSpPr/>
          <p:nvPr/>
        </p:nvSpPr>
        <p:spPr>
          <a:xfrm>
            <a:off x="5242448" y="1763985"/>
            <a:ext cx="1292575"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Server-a</a:t>
            </a:r>
            <a:r>
              <a:rPr lang="en-US" altLang="zh-CN" sz="1000"/>
              <a:t>:</a:t>
            </a:r>
            <a:r>
              <a:rPr lang="en-US" altLang="zh-CN" sz="1000" smtClean="0"/>
              <a:t>8001</a:t>
            </a:r>
            <a:endParaRPr lang="zh-CN" altLang="en-US" sz="1000"/>
          </a:p>
        </p:txBody>
      </p:sp>
      <p:sp>
        <p:nvSpPr>
          <p:cNvPr id="29" name="椭圆 28"/>
          <p:cNvSpPr/>
          <p:nvPr/>
        </p:nvSpPr>
        <p:spPr>
          <a:xfrm>
            <a:off x="5242448" y="2678676"/>
            <a:ext cx="1292575"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Server-b:8001</a:t>
            </a:r>
            <a:endParaRPr lang="zh-CN" altLang="en-US" sz="1000"/>
          </a:p>
        </p:txBody>
      </p:sp>
      <p:sp>
        <p:nvSpPr>
          <p:cNvPr id="30" name="椭圆 29"/>
          <p:cNvSpPr/>
          <p:nvPr/>
        </p:nvSpPr>
        <p:spPr>
          <a:xfrm>
            <a:off x="5242447" y="3699605"/>
            <a:ext cx="1292575"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Server-c:8001</a:t>
            </a:r>
            <a:endParaRPr lang="zh-CN" altLang="en-US" sz="1000"/>
          </a:p>
        </p:txBody>
      </p:sp>
      <p:sp>
        <p:nvSpPr>
          <p:cNvPr id="31" name="椭圆 30"/>
          <p:cNvSpPr/>
          <p:nvPr/>
        </p:nvSpPr>
        <p:spPr>
          <a:xfrm>
            <a:off x="5242446" y="4726028"/>
            <a:ext cx="1292575"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Server-d:8001</a:t>
            </a:r>
            <a:endParaRPr lang="zh-CN" altLang="en-US" sz="1000"/>
          </a:p>
        </p:txBody>
      </p:sp>
      <p:sp>
        <p:nvSpPr>
          <p:cNvPr id="32" name="矩形 31"/>
          <p:cNvSpPr/>
          <p:nvPr/>
        </p:nvSpPr>
        <p:spPr>
          <a:xfrm>
            <a:off x="3352909" y="1444752"/>
            <a:ext cx="1591056"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352909" y="1763985"/>
            <a:ext cx="1591056" cy="476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000" smtClean="0"/>
              <a:t>服务地址：端口</a:t>
            </a:r>
            <a:endParaRPr lang="zh-CN" altLang="en-US" sz="1000"/>
          </a:p>
        </p:txBody>
      </p:sp>
      <p:sp>
        <p:nvSpPr>
          <p:cNvPr id="34" name="椭圆 33"/>
          <p:cNvSpPr/>
          <p:nvPr/>
        </p:nvSpPr>
        <p:spPr>
          <a:xfrm>
            <a:off x="3352909" y="2711967"/>
            <a:ext cx="1591056" cy="476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000" smtClean="0"/>
              <a:t>服务地址：端口</a:t>
            </a:r>
            <a:endParaRPr lang="zh-CN" altLang="en-US" sz="1000"/>
          </a:p>
        </p:txBody>
      </p:sp>
      <p:sp>
        <p:nvSpPr>
          <p:cNvPr id="35" name="椭圆 34"/>
          <p:cNvSpPr/>
          <p:nvPr/>
        </p:nvSpPr>
        <p:spPr>
          <a:xfrm>
            <a:off x="3351694" y="3678183"/>
            <a:ext cx="1591056" cy="476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000" smtClean="0"/>
              <a:t>服务地址：端口</a:t>
            </a:r>
            <a:endParaRPr lang="zh-CN" altLang="en-US" sz="1000"/>
          </a:p>
        </p:txBody>
      </p:sp>
      <p:sp>
        <p:nvSpPr>
          <p:cNvPr id="36" name="椭圆 35"/>
          <p:cNvSpPr/>
          <p:nvPr/>
        </p:nvSpPr>
        <p:spPr>
          <a:xfrm>
            <a:off x="3354124" y="4775608"/>
            <a:ext cx="1591056" cy="476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000" smtClean="0"/>
              <a:t>服务地址：端口</a:t>
            </a:r>
            <a:endParaRPr lang="zh-CN" altLang="en-US" sz="1000"/>
          </a:p>
        </p:txBody>
      </p:sp>
      <p:sp>
        <p:nvSpPr>
          <p:cNvPr id="37" name="矩形 36"/>
          <p:cNvSpPr/>
          <p:nvPr/>
        </p:nvSpPr>
        <p:spPr>
          <a:xfrm>
            <a:off x="3351694" y="5751576"/>
            <a:ext cx="1591056" cy="61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注册中心</a:t>
            </a:r>
            <a:endParaRPr lang="zh-CN" altLang="en-US"/>
          </a:p>
        </p:txBody>
      </p:sp>
      <p:sp>
        <p:nvSpPr>
          <p:cNvPr id="38" name="矩形 37"/>
          <p:cNvSpPr/>
          <p:nvPr/>
        </p:nvSpPr>
        <p:spPr>
          <a:xfrm>
            <a:off x="1566471" y="1444752"/>
            <a:ext cx="1591056"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566471" y="5742431"/>
            <a:ext cx="1591056" cy="61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客户端（</a:t>
            </a:r>
            <a:r>
              <a:rPr lang="en-US" altLang="zh-CN" smtClean="0"/>
              <a:t>WEB</a:t>
            </a:r>
            <a:r>
              <a:rPr lang="zh-CN" altLang="en-US" smtClean="0"/>
              <a:t>）</a:t>
            </a:r>
            <a:endParaRPr lang="zh-CN" altLang="en-US"/>
          </a:p>
        </p:txBody>
      </p:sp>
      <p:sp>
        <p:nvSpPr>
          <p:cNvPr id="45" name="椭圆 44"/>
          <p:cNvSpPr/>
          <p:nvPr/>
        </p:nvSpPr>
        <p:spPr>
          <a:xfrm>
            <a:off x="1715711" y="1763985"/>
            <a:ext cx="1292575" cy="47644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000" smtClean="0"/>
              <a:t>web-a:8080</a:t>
            </a:r>
            <a:endParaRPr lang="zh-CN" altLang="en-US" sz="1000"/>
          </a:p>
        </p:txBody>
      </p:sp>
      <p:sp>
        <p:nvSpPr>
          <p:cNvPr id="46" name="椭圆 45"/>
          <p:cNvSpPr/>
          <p:nvPr/>
        </p:nvSpPr>
        <p:spPr>
          <a:xfrm>
            <a:off x="1715710" y="2726541"/>
            <a:ext cx="1292575" cy="47644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000" smtClean="0"/>
              <a:t>web-b:8080</a:t>
            </a:r>
            <a:endParaRPr lang="zh-CN" altLang="en-US" sz="1000"/>
          </a:p>
        </p:txBody>
      </p:sp>
      <p:sp>
        <p:nvSpPr>
          <p:cNvPr id="47" name="椭圆 46"/>
          <p:cNvSpPr/>
          <p:nvPr/>
        </p:nvSpPr>
        <p:spPr>
          <a:xfrm>
            <a:off x="1715709" y="3689097"/>
            <a:ext cx="1292575" cy="47644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000" smtClean="0"/>
              <a:t>web-c:8080</a:t>
            </a:r>
            <a:endParaRPr lang="zh-CN" altLang="en-US" sz="1000"/>
          </a:p>
        </p:txBody>
      </p:sp>
      <p:sp>
        <p:nvSpPr>
          <p:cNvPr id="48" name="椭圆 47"/>
          <p:cNvSpPr/>
          <p:nvPr/>
        </p:nvSpPr>
        <p:spPr>
          <a:xfrm>
            <a:off x="1739389" y="4775608"/>
            <a:ext cx="1292575" cy="47644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000" smtClean="0"/>
              <a:t>web-d:8080</a:t>
            </a:r>
            <a:endParaRPr lang="zh-CN" altLang="en-US" sz="1000"/>
          </a:p>
        </p:txBody>
      </p:sp>
    </p:spTree>
    <p:extLst>
      <p:ext uri="{BB962C8B-B14F-4D97-AF65-F5344CB8AC3E}">
        <p14:creationId xmlns:p14="http://schemas.microsoft.com/office/powerpoint/2010/main" val="3676011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微服务之痛</a:t>
            </a:r>
            <a:endParaRPr lang="zh-CN" altLang="en-US"/>
          </a:p>
        </p:txBody>
      </p:sp>
      <p:sp>
        <p:nvSpPr>
          <p:cNvPr id="3" name="内容占位符 2"/>
          <p:cNvSpPr>
            <a:spLocks noGrp="1"/>
          </p:cNvSpPr>
          <p:nvPr>
            <p:ph idx="1"/>
          </p:nvPr>
        </p:nvSpPr>
        <p:spPr/>
        <p:txBody>
          <a:bodyPr>
            <a:normAutofit/>
          </a:bodyPr>
          <a:lstStyle/>
          <a:p>
            <a:r>
              <a:rPr lang="zh-CN" altLang="en-US" sz="1600" smtClean="0"/>
              <a:t>所有的微服务的地址一定非常地多，也为了及时告诉客户哪些服务不可用所以得准备一个分布式的服务注册中心，并且支持</a:t>
            </a:r>
            <a:r>
              <a:rPr lang="en-US" altLang="zh-CN" sz="1600" smtClean="0"/>
              <a:t>HA</a:t>
            </a:r>
            <a:r>
              <a:rPr lang="zh-CN" altLang="en-US" sz="1600" smtClean="0"/>
              <a:t>机制。为了高速并且方便地进行所有服务的注册操作在</a:t>
            </a:r>
            <a:r>
              <a:rPr lang="en-US" altLang="zh-CN" sz="1600" smtClean="0"/>
              <a:t>Spring Cloud</a:t>
            </a:r>
            <a:r>
              <a:rPr lang="zh-CN" altLang="en-US" sz="1600" smtClean="0"/>
              <a:t>里面提供了</a:t>
            </a:r>
            <a:r>
              <a:rPr lang="en-US" altLang="zh-CN" sz="1600" smtClean="0"/>
              <a:t>Eureka</a:t>
            </a:r>
            <a:r>
              <a:rPr lang="zh-CN" altLang="en-US" sz="1600" smtClean="0"/>
              <a:t>注册中心组件。</a:t>
            </a:r>
            <a:endParaRPr lang="en-US" altLang="zh-CN" sz="1600" smtClean="0"/>
          </a:p>
          <a:p>
            <a:r>
              <a:rPr lang="zh-CN" altLang="en-US" sz="1600" smtClean="0"/>
              <a:t>对于整个</a:t>
            </a:r>
            <a:r>
              <a:rPr lang="en-US" altLang="zh-CN" sz="1600" smtClean="0"/>
              <a:t>WEB</a:t>
            </a:r>
            <a:r>
              <a:rPr lang="zh-CN" altLang="en-US" sz="1600" smtClean="0"/>
              <a:t>端的架构（</a:t>
            </a:r>
            <a:r>
              <a:rPr lang="en-US" altLang="zh-CN" sz="1600" smtClean="0"/>
              <a:t>SpringBoot</a:t>
            </a:r>
            <a:r>
              <a:rPr lang="zh-CN" altLang="en-US" sz="1600" smtClean="0"/>
              <a:t>实现）可以轻松方便的进行</a:t>
            </a:r>
            <a:r>
              <a:rPr lang="en-US" altLang="zh-CN" sz="1600" smtClean="0"/>
              <a:t>WEB</a:t>
            </a:r>
            <a:r>
              <a:rPr lang="zh-CN" altLang="en-US" sz="1600" smtClean="0"/>
              <a:t>程序的编写，而后利用</a:t>
            </a:r>
            <a:r>
              <a:rPr lang="en-US" altLang="zh-CN" sz="1600" smtClean="0"/>
              <a:t>nginx</a:t>
            </a:r>
            <a:r>
              <a:rPr lang="zh-CN" altLang="en-US" sz="1600" smtClean="0"/>
              <a:t>或者</a:t>
            </a:r>
            <a:r>
              <a:rPr lang="en-US" altLang="zh-CN" sz="1600" smtClean="0"/>
              <a:t>Apache </a:t>
            </a:r>
            <a:r>
              <a:rPr lang="zh-CN" altLang="en-US" sz="1600" smtClean="0"/>
              <a:t>或者</a:t>
            </a:r>
            <a:r>
              <a:rPr lang="en-US" altLang="zh-CN" sz="1600" smtClean="0"/>
              <a:t>Spring Cloud</a:t>
            </a:r>
            <a:r>
              <a:rPr lang="zh-CN" altLang="en-US" sz="1600" smtClean="0"/>
              <a:t>中的</a:t>
            </a:r>
            <a:r>
              <a:rPr lang="en-US" altLang="zh-CN" sz="1600" smtClean="0"/>
              <a:t>Ribbon</a:t>
            </a:r>
            <a:r>
              <a:rPr lang="zh-CN" altLang="en-US" sz="1600" smtClean="0"/>
              <a:t>组件实现负载均衡处理，但是</a:t>
            </a:r>
            <a:r>
              <a:rPr lang="en-US" altLang="zh-CN" sz="1600" smtClean="0"/>
              <a:t>WEB</a:t>
            </a:r>
            <a:r>
              <a:rPr lang="zh-CN" altLang="en-US" sz="1600" smtClean="0"/>
              <a:t>端出现了负载均衡那么业务端呢？也应该提供多个业务端进行负载均衡。那么这个时候就要将所有参与到负载均衡的业务端在</a:t>
            </a:r>
            <a:r>
              <a:rPr lang="en-US" altLang="zh-CN" sz="1600" smtClean="0"/>
              <a:t>Eureka</a:t>
            </a:r>
            <a:r>
              <a:rPr lang="zh-CN" altLang="en-US" sz="1600" smtClean="0"/>
              <a:t>之进行注册，让</a:t>
            </a:r>
            <a:r>
              <a:rPr lang="en-US" altLang="zh-CN" sz="1600" smtClean="0"/>
              <a:t>Eureka</a:t>
            </a:r>
            <a:r>
              <a:rPr lang="zh-CN" altLang="en-US" sz="1600" smtClean="0"/>
              <a:t>来管理所有的服务地址端口号。</a:t>
            </a:r>
          </a:p>
        </p:txBody>
      </p:sp>
    </p:spTree>
    <p:extLst>
      <p:ext uri="{BB962C8B-B14F-4D97-AF65-F5344CB8AC3E}">
        <p14:creationId xmlns:p14="http://schemas.microsoft.com/office/powerpoint/2010/main" val="2993353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多业务端</a:t>
            </a:r>
            <a:r>
              <a:rPr lang="en-US" altLang="zh-CN" smtClean="0"/>
              <a:t>-</a:t>
            </a:r>
            <a:r>
              <a:rPr lang="zh-CN" altLang="en-US" smtClean="0"/>
              <a:t>负载均衡</a:t>
            </a:r>
            <a:endParaRPr lang="zh-CN" altLang="en-US"/>
          </a:p>
        </p:txBody>
      </p:sp>
      <p:sp>
        <p:nvSpPr>
          <p:cNvPr id="4" name="内容占位符 3"/>
          <p:cNvSpPr>
            <a:spLocks noGrp="1"/>
          </p:cNvSpPr>
          <p:nvPr>
            <p:ph idx="1"/>
          </p:nvPr>
        </p:nvSpPr>
        <p:spPr>
          <a:xfrm>
            <a:off x="9939528" y="2285999"/>
            <a:ext cx="1737360" cy="3566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indent="0" algn="ctr">
              <a:buNone/>
            </a:pPr>
            <a:r>
              <a:rPr lang="zh-CN" altLang="en-US" sz="1000"/>
              <a:t>用户</a:t>
            </a:r>
            <a:r>
              <a:rPr lang="zh-CN" altLang="en-US" sz="1000" smtClean="0"/>
              <a:t>微服务：</a:t>
            </a:r>
            <a:r>
              <a:rPr lang="en-US" altLang="zh-CN" sz="1000" smtClean="0"/>
              <a:t>8001</a:t>
            </a:r>
            <a:endParaRPr lang="zh-CN" altLang="en-US" sz="1000"/>
          </a:p>
        </p:txBody>
      </p:sp>
      <p:sp>
        <p:nvSpPr>
          <p:cNvPr id="6" name="内容占位符 3"/>
          <p:cNvSpPr txBox="1">
            <a:spLocks/>
          </p:cNvSpPr>
          <p:nvPr/>
        </p:nvSpPr>
        <p:spPr>
          <a:xfrm>
            <a:off x="9939528" y="2868167"/>
            <a:ext cx="1737360" cy="3566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zh-CN" altLang="en-US" sz="1000" smtClean="0"/>
              <a:t>用户微服务：</a:t>
            </a:r>
            <a:r>
              <a:rPr lang="en-US" altLang="zh-CN" sz="1000" smtClean="0"/>
              <a:t>8002</a:t>
            </a:r>
            <a:endParaRPr lang="zh-CN" altLang="en-US" sz="1000"/>
          </a:p>
        </p:txBody>
      </p:sp>
      <p:sp>
        <p:nvSpPr>
          <p:cNvPr id="7" name="内容占位符 3"/>
          <p:cNvSpPr txBox="1">
            <a:spLocks/>
          </p:cNvSpPr>
          <p:nvPr/>
        </p:nvSpPr>
        <p:spPr>
          <a:xfrm>
            <a:off x="9939528" y="3517391"/>
            <a:ext cx="1737360" cy="35661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zh-CN" altLang="en-US" sz="1000" smtClean="0"/>
              <a:t>用户微服务：</a:t>
            </a:r>
            <a:r>
              <a:rPr lang="en-US" altLang="zh-CN" sz="1000" smtClean="0"/>
              <a:t>8003</a:t>
            </a:r>
            <a:endParaRPr lang="zh-CN" altLang="en-US" sz="1000"/>
          </a:p>
        </p:txBody>
      </p:sp>
      <p:sp>
        <p:nvSpPr>
          <p:cNvPr id="9" name="矩形 8"/>
          <p:cNvSpPr/>
          <p:nvPr/>
        </p:nvSpPr>
        <p:spPr>
          <a:xfrm>
            <a:off x="7296912" y="2285999"/>
            <a:ext cx="1408176" cy="1588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mtClean="0"/>
              <a:t>Eureka</a:t>
            </a:r>
          </a:p>
          <a:p>
            <a:pPr algn="ctr"/>
            <a:r>
              <a:rPr lang="zh-CN" altLang="en-US" smtClean="0"/>
              <a:t>注册中心</a:t>
            </a:r>
            <a:endParaRPr lang="zh-CN" altLang="en-US"/>
          </a:p>
        </p:txBody>
      </p:sp>
      <p:sp>
        <p:nvSpPr>
          <p:cNvPr id="11" name="左箭头 10"/>
          <p:cNvSpPr/>
          <p:nvPr/>
        </p:nvSpPr>
        <p:spPr>
          <a:xfrm>
            <a:off x="8942832" y="2359152"/>
            <a:ext cx="786384" cy="2011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8942832" y="2971800"/>
            <a:ext cx="859536" cy="2529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箭头 12"/>
          <p:cNvSpPr/>
          <p:nvPr/>
        </p:nvSpPr>
        <p:spPr>
          <a:xfrm>
            <a:off x="8942832" y="3599687"/>
            <a:ext cx="795528" cy="192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38200" y="2206552"/>
            <a:ext cx="3018345" cy="1668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301" y="2332697"/>
            <a:ext cx="905001" cy="1289476"/>
          </a:xfrm>
          <a:prstGeom prst="rect">
            <a:avLst/>
          </a:prstGeom>
        </p:spPr>
      </p:pic>
      <p:sp>
        <p:nvSpPr>
          <p:cNvPr id="16" name="椭圆 15"/>
          <p:cNvSpPr/>
          <p:nvPr/>
        </p:nvSpPr>
        <p:spPr>
          <a:xfrm>
            <a:off x="2014165" y="2285999"/>
            <a:ext cx="1747402"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WEB</a:t>
            </a:r>
            <a:r>
              <a:rPr lang="zh-CN" altLang="en-US" sz="1000" smtClean="0"/>
              <a:t>微服务：</a:t>
            </a:r>
            <a:r>
              <a:rPr lang="en-US" altLang="zh-CN" sz="1000" smtClean="0"/>
              <a:t>8080</a:t>
            </a:r>
            <a:endParaRPr lang="zh-CN" altLang="en-US" sz="1000"/>
          </a:p>
        </p:txBody>
      </p:sp>
      <p:sp>
        <p:nvSpPr>
          <p:cNvPr id="17" name="椭圆 16"/>
          <p:cNvSpPr/>
          <p:nvPr/>
        </p:nvSpPr>
        <p:spPr>
          <a:xfrm>
            <a:off x="1987054" y="2879334"/>
            <a:ext cx="1747402" cy="4577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WEB</a:t>
            </a:r>
            <a:r>
              <a:rPr lang="zh-CN" altLang="en-US" sz="1000" smtClean="0"/>
              <a:t>微服务：</a:t>
            </a:r>
            <a:r>
              <a:rPr lang="en-US" altLang="zh-CN" sz="1000" smtClean="0"/>
              <a:t>8081</a:t>
            </a:r>
            <a:endParaRPr lang="zh-CN" altLang="en-US" sz="1000"/>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766" y="3536685"/>
            <a:ext cx="582667" cy="292608"/>
          </a:xfrm>
          <a:prstGeom prst="rect">
            <a:avLst/>
          </a:prstGeom>
        </p:spPr>
      </p:pic>
      <p:sp>
        <p:nvSpPr>
          <p:cNvPr id="19" name="右箭头 18"/>
          <p:cNvSpPr/>
          <p:nvPr/>
        </p:nvSpPr>
        <p:spPr>
          <a:xfrm>
            <a:off x="3995263" y="2487167"/>
            <a:ext cx="1490884" cy="219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3995263" y="3055046"/>
            <a:ext cx="1490884" cy="209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89033" y="2738864"/>
            <a:ext cx="867930" cy="246221"/>
          </a:xfrm>
          <a:prstGeom prst="rect">
            <a:avLst/>
          </a:prstGeom>
          <a:noFill/>
        </p:spPr>
        <p:txBody>
          <a:bodyPr wrap="square" rtlCol="0">
            <a:spAutoFit/>
          </a:bodyPr>
          <a:lstStyle/>
          <a:p>
            <a:r>
              <a:rPr lang="zh-CN" altLang="en-US" sz="1000" smtClean="0"/>
              <a:t>服务的名字</a:t>
            </a:r>
            <a:endParaRPr lang="zh-CN" altLang="en-US" sz="1000"/>
          </a:p>
        </p:txBody>
      </p:sp>
      <p:sp>
        <p:nvSpPr>
          <p:cNvPr id="22" name="矩形 21"/>
          <p:cNvSpPr/>
          <p:nvPr/>
        </p:nvSpPr>
        <p:spPr>
          <a:xfrm>
            <a:off x="5728716" y="2285998"/>
            <a:ext cx="1408176" cy="1588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mtClean="0"/>
              <a:t>Ribbon</a:t>
            </a:r>
          </a:p>
          <a:p>
            <a:pPr algn="ctr"/>
            <a:r>
              <a:rPr lang="zh-CN" altLang="en-US" smtClean="0"/>
              <a:t>负载均衡</a:t>
            </a:r>
            <a:endParaRPr lang="zh-CN" altLang="en-US"/>
          </a:p>
        </p:txBody>
      </p:sp>
    </p:spTree>
    <p:extLst>
      <p:ext uri="{BB962C8B-B14F-4D97-AF65-F5344CB8AC3E}">
        <p14:creationId xmlns:p14="http://schemas.microsoft.com/office/powerpoint/2010/main" val="2223728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Feign </a:t>
            </a:r>
            <a:r>
              <a:rPr lang="zh-CN" altLang="en-US" smtClean="0"/>
              <a:t>伪造接口</a:t>
            </a:r>
            <a:endParaRPr lang="zh-CN" altLang="en-US"/>
          </a:p>
        </p:txBody>
      </p:sp>
      <p:sp>
        <p:nvSpPr>
          <p:cNvPr id="3" name="内容占位符 2"/>
          <p:cNvSpPr>
            <a:spLocks noGrp="1"/>
          </p:cNvSpPr>
          <p:nvPr>
            <p:ph idx="1"/>
          </p:nvPr>
        </p:nvSpPr>
        <p:spPr/>
        <p:txBody>
          <a:bodyPr>
            <a:normAutofit/>
          </a:bodyPr>
          <a:lstStyle/>
          <a:p>
            <a:r>
              <a:rPr lang="zh-CN" altLang="en-US" sz="1600" smtClean="0"/>
              <a:t>在进行客户端使用</a:t>
            </a:r>
            <a:r>
              <a:rPr lang="en-US" altLang="zh-CN" sz="1600" smtClean="0"/>
              <a:t>Rest</a:t>
            </a:r>
            <a:r>
              <a:rPr lang="zh-CN" altLang="en-US" sz="1600" smtClean="0"/>
              <a:t>调用的时候，往往都需要一个调用地址，即使现在使用了</a:t>
            </a:r>
            <a:r>
              <a:rPr lang="en-US" altLang="zh-CN" sz="1600" smtClean="0"/>
              <a:t>Eureka</a:t>
            </a:r>
            <a:r>
              <a:rPr lang="zh-CN" altLang="en-US" sz="1600" smtClean="0"/>
              <a:t>作为注册中心但是它也需要一个明确的调用地址，可是所有的操作都利用调用地址的方式来处理太麻烦了，程序的开发者最方便应用的工具是接口，所以现在希望所有</a:t>
            </a:r>
            <a:r>
              <a:rPr lang="en-US" altLang="zh-CN" sz="1600" smtClean="0"/>
              <a:t>Rest</a:t>
            </a:r>
            <a:r>
              <a:rPr lang="zh-CN" altLang="en-US" sz="1600" smtClean="0"/>
              <a:t>服务的内容以接口的方式出现调用，所以它又提供了一个</a:t>
            </a:r>
            <a:r>
              <a:rPr lang="en-US" altLang="zh-CN" sz="1600" smtClean="0"/>
              <a:t>Feign</a:t>
            </a:r>
            <a:r>
              <a:rPr lang="zh-CN" altLang="en-US" sz="1600" smtClean="0"/>
              <a:t>的技术利用此技术可以伪造接口实现。</a:t>
            </a:r>
            <a:endParaRPr lang="zh-CN" altLang="en-US" sz="1600"/>
          </a:p>
        </p:txBody>
      </p:sp>
      <p:sp>
        <p:nvSpPr>
          <p:cNvPr id="5" name="矩形 4"/>
          <p:cNvSpPr/>
          <p:nvPr/>
        </p:nvSpPr>
        <p:spPr>
          <a:xfrm>
            <a:off x="9729216" y="2962656"/>
            <a:ext cx="1335024" cy="297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用户微服务</a:t>
            </a:r>
            <a:endParaRPr lang="zh-CN" altLang="en-US"/>
          </a:p>
        </p:txBody>
      </p:sp>
      <p:sp>
        <p:nvSpPr>
          <p:cNvPr id="7" name="椭圆 6"/>
          <p:cNvSpPr/>
          <p:nvPr/>
        </p:nvSpPr>
        <p:spPr>
          <a:xfrm>
            <a:off x="8580120" y="2962656"/>
            <a:ext cx="1024128"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增加</a:t>
            </a:r>
            <a:endParaRPr lang="zh-CN" altLang="en-US"/>
          </a:p>
        </p:txBody>
      </p:sp>
      <p:sp>
        <p:nvSpPr>
          <p:cNvPr id="8" name="椭圆 7"/>
          <p:cNvSpPr/>
          <p:nvPr/>
        </p:nvSpPr>
        <p:spPr>
          <a:xfrm>
            <a:off x="8572500" y="3463353"/>
            <a:ext cx="1024128"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修改</a:t>
            </a:r>
          </a:p>
        </p:txBody>
      </p:sp>
      <p:sp>
        <p:nvSpPr>
          <p:cNvPr id="9" name="椭圆 8"/>
          <p:cNvSpPr/>
          <p:nvPr/>
        </p:nvSpPr>
        <p:spPr>
          <a:xfrm>
            <a:off x="8580120" y="3964050"/>
            <a:ext cx="1024128"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删除</a:t>
            </a:r>
            <a:endParaRPr lang="zh-CN" altLang="en-US"/>
          </a:p>
        </p:txBody>
      </p:sp>
      <p:sp>
        <p:nvSpPr>
          <p:cNvPr id="10" name="椭圆 9"/>
          <p:cNvSpPr/>
          <p:nvPr/>
        </p:nvSpPr>
        <p:spPr>
          <a:xfrm>
            <a:off x="8580120" y="4454398"/>
            <a:ext cx="1024128"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详情</a:t>
            </a:r>
            <a:endParaRPr lang="zh-CN" altLang="en-US"/>
          </a:p>
        </p:txBody>
      </p:sp>
      <p:sp>
        <p:nvSpPr>
          <p:cNvPr id="11" name="椭圆 10"/>
          <p:cNvSpPr/>
          <p:nvPr/>
        </p:nvSpPr>
        <p:spPr>
          <a:xfrm>
            <a:off x="8580120" y="4983732"/>
            <a:ext cx="1024128"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列表</a:t>
            </a:r>
            <a:endParaRPr lang="zh-CN" altLang="en-US"/>
          </a:p>
        </p:txBody>
      </p:sp>
      <p:sp>
        <p:nvSpPr>
          <p:cNvPr id="13" name="矩形 12"/>
          <p:cNvSpPr/>
          <p:nvPr/>
        </p:nvSpPr>
        <p:spPr>
          <a:xfrm>
            <a:off x="6560058" y="2962656"/>
            <a:ext cx="1408176" cy="2976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mtClean="0"/>
              <a:t>Eureka</a:t>
            </a:r>
          </a:p>
          <a:p>
            <a:pPr algn="ctr"/>
            <a:r>
              <a:rPr lang="zh-CN" altLang="en-US" smtClean="0"/>
              <a:t>注册中心</a:t>
            </a:r>
            <a:endParaRPr lang="zh-CN" altLang="en-US"/>
          </a:p>
        </p:txBody>
      </p:sp>
      <p:sp>
        <p:nvSpPr>
          <p:cNvPr id="14" name="左箭头 13"/>
          <p:cNvSpPr/>
          <p:nvPr/>
        </p:nvSpPr>
        <p:spPr>
          <a:xfrm>
            <a:off x="8021574" y="3964050"/>
            <a:ext cx="460248" cy="2239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244721" y="2962656"/>
            <a:ext cx="1408176" cy="2976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mtClean="0"/>
              <a:t>Ribbon</a:t>
            </a:r>
          </a:p>
          <a:p>
            <a:pPr algn="ctr"/>
            <a:r>
              <a:rPr lang="zh-CN" altLang="en-US" smtClean="0"/>
              <a:t>负载均衡</a:t>
            </a:r>
            <a:endParaRPr lang="zh-CN" altLang="en-US"/>
          </a:p>
        </p:txBody>
      </p:sp>
      <p:sp>
        <p:nvSpPr>
          <p:cNvPr id="16" name="左箭头 15"/>
          <p:cNvSpPr/>
          <p:nvPr/>
        </p:nvSpPr>
        <p:spPr>
          <a:xfrm>
            <a:off x="5798439" y="4001294"/>
            <a:ext cx="460248" cy="2239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箭头 16"/>
          <p:cNvSpPr/>
          <p:nvPr/>
        </p:nvSpPr>
        <p:spPr>
          <a:xfrm>
            <a:off x="3390900" y="4001294"/>
            <a:ext cx="460248" cy="2239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337561" y="3646233"/>
            <a:ext cx="699896" cy="369332"/>
          </a:xfrm>
          <a:prstGeom prst="rect">
            <a:avLst/>
          </a:prstGeom>
          <a:noFill/>
        </p:spPr>
        <p:txBody>
          <a:bodyPr wrap="square" rtlCol="0">
            <a:spAutoFit/>
          </a:bodyPr>
          <a:lstStyle/>
          <a:p>
            <a:r>
              <a:rPr lang="en-US" altLang="zh-CN" smtClean="0"/>
              <a:t>Feign</a:t>
            </a:r>
            <a:endParaRPr lang="zh-CN" altLang="en-US"/>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99" y="3580660"/>
            <a:ext cx="2286319" cy="1057423"/>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106" y="5349492"/>
            <a:ext cx="1133633" cy="1162212"/>
          </a:xfrm>
          <a:prstGeom prst="rect">
            <a:avLst/>
          </a:prstGeom>
        </p:spPr>
      </p:pic>
      <p:sp>
        <p:nvSpPr>
          <p:cNvPr id="21" name="上箭头 20"/>
          <p:cNvSpPr/>
          <p:nvPr/>
        </p:nvSpPr>
        <p:spPr>
          <a:xfrm>
            <a:off x="1656318" y="4736592"/>
            <a:ext cx="521208" cy="612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656318" y="3594718"/>
            <a:ext cx="184731" cy="369332"/>
          </a:xfrm>
          <a:prstGeom prst="rect">
            <a:avLst/>
          </a:prstGeom>
          <a:noFill/>
        </p:spPr>
        <p:txBody>
          <a:bodyPr wrap="none" rtlCol="0">
            <a:spAutoFit/>
          </a:bodyPr>
          <a:lstStyle/>
          <a:p>
            <a:endParaRPr lang="zh-CN" altLang="en-US"/>
          </a:p>
        </p:txBody>
      </p:sp>
      <p:sp>
        <p:nvSpPr>
          <p:cNvPr id="23" name="椭圆 22"/>
          <p:cNvSpPr/>
          <p:nvPr/>
        </p:nvSpPr>
        <p:spPr>
          <a:xfrm>
            <a:off x="1244501" y="3691768"/>
            <a:ext cx="1739514" cy="256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接口伪装</a:t>
            </a:r>
            <a:endParaRPr lang="zh-CN" altLang="en-US"/>
          </a:p>
        </p:txBody>
      </p:sp>
    </p:spTree>
    <p:extLst>
      <p:ext uri="{BB962C8B-B14F-4D97-AF65-F5344CB8AC3E}">
        <p14:creationId xmlns:p14="http://schemas.microsoft.com/office/powerpoint/2010/main" val="791857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Hystrix</a:t>
            </a:r>
            <a:r>
              <a:rPr lang="zh-CN" altLang="en-US" smtClean="0"/>
              <a:t>熔断处理</a:t>
            </a:r>
            <a:endParaRPr lang="zh-CN" altLang="en-US"/>
          </a:p>
        </p:txBody>
      </p:sp>
      <p:sp>
        <p:nvSpPr>
          <p:cNvPr id="3" name="内容占位符 2"/>
          <p:cNvSpPr>
            <a:spLocks noGrp="1"/>
          </p:cNvSpPr>
          <p:nvPr>
            <p:ph idx="1"/>
          </p:nvPr>
        </p:nvSpPr>
        <p:spPr>
          <a:xfrm>
            <a:off x="838200" y="1825624"/>
            <a:ext cx="10515600" cy="5032375"/>
          </a:xfrm>
        </p:spPr>
        <p:txBody>
          <a:bodyPr>
            <a:normAutofit/>
          </a:bodyPr>
          <a:lstStyle/>
          <a:p>
            <a:r>
              <a:rPr lang="zh-CN" altLang="en-US" sz="1600" smtClean="0"/>
              <a:t>在进行整体的微架构设计的时候由于牵扯到的问题还是属于</a:t>
            </a:r>
            <a:r>
              <a:rPr lang="en-US" altLang="zh-CN" sz="1600" smtClean="0"/>
              <a:t>RPC</a:t>
            </a:r>
            <a:r>
              <a:rPr lang="zh-CN" altLang="en-US" sz="1600" smtClean="0"/>
              <a:t>调用所以就必须考虑熔断处理机制，什么是熔断呢？实际上就好比我们生活中使用保险丝一样，有了在一些设备出现故障之后依然可以保护家庭电器可以正常使用，如果说现在有若干个微服务并且这些微服务之间允许互相调用，例如：</a:t>
            </a:r>
            <a:r>
              <a:rPr lang="en-US" altLang="zh-CN" sz="1600" smtClean="0"/>
              <a:t>A</a:t>
            </a:r>
            <a:r>
              <a:rPr lang="zh-CN" altLang="en-US" sz="1600" smtClean="0"/>
              <a:t>服务调用</a:t>
            </a:r>
            <a:r>
              <a:rPr lang="en-US" altLang="zh-CN" sz="1600" smtClean="0"/>
              <a:t>B</a:t>
            </a:r>
            <a:r>
              <a:rPr lang="zh-CN" altLang="en-US" sz="1600" smtClean="0"/>
              <a:t>服务，</a:t>
            </a:r>
            <a:r>
              <a:rPr lang="en-US" altLang="zh-CN" sz="1600" smtClean="0"/>
              <a:t>B</a:t>
            </a:r>
            <a:r>
              <a:rPr lang="zh-CN" altLang="en-US" sz="1600" smtClean="0"/>
              <a:t>服务调用</a:t>
            </a:r>
            <a:r>
              <a:rPr lang="en-US" altLang="zh-CN" sz="1600" smtClean="0"/>
              <a:t>C</a:t>
            </a:r>
            <a:r>
              <a:rPr lang="zh-CN" altLang="en-US" sz="1600" smtClean="0"/>
              <a:t>服务。如果在实际的项目设计之中没有处理好熔断，那么就会产生雪崩效应，所以为了防止这样的问题出现在</a:t>
            </a:r>
            <a:r>
              <a:rPr lang="en-US" altLang="zh-CN" sz="1600" smtClean="0"/>
              <a:t>Spring Cloud</a:t>
            </a:r>
            <a:r>
              <a:rPr lang="zh-CN" altLang="en-US" sz="1600" smtClean="0"/>
              <a:t>里面提供有</a:t>
            </a:r>
            <a:r>
              <a:rPr lang="en-US" altLang="zh-CN" sz="1600" smtClean="0"/>
              <a:t>Hystrix</a:t>
            </a:r>
            <a:r>
              <a:rPr lang="zh-CN" altLang="en-US" sz="1600" smtClean="0"/>
              <a:t>熔断的处理机制以保证某一个微服务出现了问题之后依然可以正常使用</a:t>
            </a:r>
            <a:endParaRPr lang="en-US" altLang="zh-CN" sz="1600" smtClean="0"/>
          </a:p>
        </p:txBody>
      </p:sp>
      <p:sp>
        <p:nvSpPr>
          <p:cNvPr id="4" name="圆角矩形 3"/>
          <p:cNvSpPr/>
          <p:nvPr/>
        </p:nvSpPr>
        <p:spPr>
          <a:xfrm>
            <a:off x="6995160" y="4217654"/>
            <a:ext cx="1289304" cy="2651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微</a:t>
            </a:r>
            <a:r>
              <a:rPr lang="zh-CN" altLang="en-US" smtClean="0"/>
              <a:t>服务</a:t>
            </a:r>
            <a:r>
              <a:rPr lang="en-US" altLang="zh-CN" smtClean="0"/>
              <a:t>A</a:t>
            </a:r>
            <a:endParaRPr lang="zh-CN" altLang="en-US"/>
          </a:p>
        </p:txBody>
      </p:sp>
      <p:sp>
        <p:nvSpPr>
          <p:cNvPr id="5" name="圆角矩形 4"/>
          <p:cNvSpPr/>
          <p:nvPr/>
        </p:nvSpPr>
        <p:spPr>
          <a:xfrm>
            <a:off x="6995160" y="4803664"/>
            <a:ext cx="1289304" cy="2651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微</a:t>
            </a:r>
            <a:r>
              <a:rPr lang="zh-CN" altLang="en-US" smtClean="0"/>
              <a:t>服务</a:t>
            </a:r>
            <a:r>
              <a:rPr lang="en-US" altLang="zh-CN"/>
              <a:t>B</a:t>
            </a:r>
            <a:endParaRPr lang="zh-CN" altLang="en-US"/>
          </a:p>
        </p:txBody>
      </p:sp>
      <p:sp>
        <p:nvSpPr>
          <p:cNvPr id="6" name="圆角矩形 5"/>
          <p:cNvSpPr/>
          <p:nvPr/>
        </p:nvSpPr>
        <p:spPr>
          <a:xfrm>
            <a:off x="6995160" y="5371782"/>
            <a:ext cx="1289304" cy="26517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a:t>微</a:t>
            </a:r>
            <a:r>
              <a:rPr lang="zh-CN" altLang="en-US" smtClean="0"/>
              <a:t>服务</a:t>
            </a:r>
            <a:r>
              <a:rPr lang="en-US" altLang="zh-CN"/>
              <a:t>C</a:t>
            </a: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299" y="3055442"/>
            <a:ext cx="1133633" cy="1162212"/>
          </a:xfrm>
          <a:prstGeom prst="rect">
            <a:avLst/>
          </a:prstGeom>
        </p:spPr>
      </p:pic>
      <p:cxnSp>
        <p:nvCxnSpPr>
          <p:cNvPr id="18" name="直接连接符 17"/>
          <p:cNvCxnSpPr/>
          <p:nvPr/>
        </p:nvCxnSpPr>
        <p:spPr>
          <a:xfrm>
            <a:off x="6211378" y="3901724"/>
            <a:ext cx="11769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388352" y="3901724"/>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571232" y="3901724"/>
            <a:ext cx="0" cy="242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584948" y="4482830"/>
            <a:ext cx="0" cy="32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571232" y="5050948"/>
            <a:ext cx="0" cy="32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9068246" y="4217783"/>
            <a:ext cx="1289304" cy="2651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微</a:t>
            </a:r>
            <a:r>
              <a:rPr lang="zh-CN" altLang="en-US" smtClean="0"/>
              <a:t>服务</a:t>
            </a:r>
            <a:r>
              <a:rPr lang="en-US" altLang="zh-CN"/>
              <a:t>X</a:t>
            </a:r>
            <a:endParaRPr lang="zh-CN" altLang="en-US"/>
          </a:p>
        </p:txBody>
      </p:sp>
      <p:sp>
        <p:nvSpPr>
          <p:cNvPr id="27" name="圆角矩形 26"/>
          <p:cNvSpPr/>
          <p:nvPr/>
        </p:nvSpPr>
        <p:spPr>
          <a:xfrm>
            <a:off x="9068246" y="4803664"/>
            <a:ext cx="1289304" cy="2625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微</a:t>
            </a:r>
            <a:r>
              <a:rPr lang="zh-CN" altLang="en-US" smtClean="0"/>
              <a:t>服务</a:t>
            </a:r>
            <a:r>
              <a:rPr lang="en-US" altLang="zh-CN"/>
              <a:t>Y</a:t>
            </a:r>
            <a:endParaRPr lang="zh-CN" altLang="en-US"/>
          </a:p>
        </p:txBody>
      </p:sp>
      <p:cxnSp>
        <p:nvCxnSpPr>
          <p:cNvPr id="35" name="直接连接符 34"/>
          <p:cNvCxnSpPr/>
          <p:nvPr/>
        </p:nvCxnSpPr>
        <p:spPr>
          <a:xfrm>
            <a:off x="6262767" y="3449096"/>
            <a:ext cx="3450131" cy="7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9712898" y="3458240"/>
            <a:ext cx="0" cy="759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左箭头 38"/>
          <p:cNvSpPr/>
          <p:nvPr/>
        </p:nvSpPr>
        <p:spPr>
          <a:xfrm>
            <a:off x="8376889" y="4254461"/>
            <a:ext cx="621792" cy="1915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左箭头 39"/>
          <p:cNvSpPr/>
          <p:nvPr/>
        </p:nvSpPr>
        <p:spPr>
          <a:xfrm>
            <a:off x="8355015" y="4839178"/>
            <a:ext cx="621792" cy="1915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003" y="5331170"/>
            <a:ext cx="412608" cy="343934"/>
          </a:xfrm>
          <a:prstGeom prst="rect">
            <a:avLst/>
          </a:prstGeom>
        </p:spPr>
      </p:pic>
      <p:sp>
        <p:nvSpPr>
          <p:cNvPr id="43" name="文本框 42"/>
          <p:cNvSpPr txBox="1"/>
          <p:nvPr/>
        </p:nvSpPr>
        <p:spPr>
          <a:xfrm>
            <a:off x="9068246" y="5934670"/>
            <a:ext cx="1289304" cy="923330"/>
          </a:xfrm>
          <a:prstGeom prst="rect">
            <a:avLst/>
          </a:prstGeom>
          <a:noFill/>
        </p:spPr>
        <p:txBody>
          <a:bodyPr wrap="square" rtlCol="0">
            <a:spAutoFit/>
          </a:bodyPr>
          <a:lstStyle/>
          <a:p>
            <a:r>
              <a:rPr lang="en-US" altLang="zh-CN" smtClean="0"/>
              <a:t>1.</a:t>
            </a:r>
            <a:r>
              <a:rPr lang="zh-CN" altLang="en-US" smtClean="0"/>
              <a:t>网络故障</a:t>
            </a:r>
            <a:endParaRPr lang="en-US" altLang="zh-CN" smtClean="0"/>
          </a:p>
          <a:p>
            <a:r>
              <a:rPr lang="en-US" altLang="zh-CN" smtClean="0"/>
              <a:t>2.</a:t>
            </a:r>
            <a:r>
              <a:rPr lang="zh-CN" altLang="en-US" smtClean="0"/>
              <a:t>机房断电</a:t>
            </a:r>
            <a:endParaRPr lang="en-US" altLang="zh-CN" smtClean="0"/>
          </a:p>
          <a:p>
            <a:r>
              <a:rPr lang="en-US" altLang="zh-CN" smtClean="0"/>
              <a:t>3.</a:t>
            </a:r>
            <a:r>
              <a:rPr lang="zh-CN" altLang="en-US" smtClean="0"/>
              <a:t>服务宕机</a:t>
            </a:r>
            <a:endParaRPr lang="zh-CN" altLang="en-US"/>
          </a:p>
        </p:txBody>
      </p:sp>
      <p:pic>
        <p:nvPicPr>
          <p:cNvPr id="44" name="图片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1246" y="4803663"/>
            <a:ext cx="412608" cy="343934"/>
          </a:xfrm>
          <a:prstGeom prst="rect">
            <a:avLst/>
          </a:prstGeom>
        </p:spPr>
      </p:pic>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6402" y="4178275"/>
            <a:ext cx="412608" cy="343934"/>
          </a:xfrm>
          <a:prstGeom prst="rect">
            <a:avLst/>
          </a:prstGeom>
        </p:spPr>
      </p:pic>
      <p:sp>
        <p:nvSpPr>
          <p:cNvPr id="46" name="右箭头 45"/>
          <p:cNvSpPr/>
          <p:nvPr/>
        </p:nvSpPr>
        <p:spPr>
          <a:xfrm>
            <a:off x="6443730" y="5119578"/>
            <a:ext cx="1014984" cy="183573"/>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47" name="文本框 46"/>
          <p:cNvSpPr txBox="1"/>
          <p:nvPr/>
        </p:nvSpPr>
        <p:spPr>
          <a:xfrm>
            <a:off x="5403015" y="5030740"/>
            <a:ext cx="1107996" cy="369332"/>
          </a:xfrm>
          <a:prstGeom prst="rect">
            <a:avLst/>
          </a:prstGeom>
          <a:noFill/>
        </p:spPr>
        <p:txBody>
          <a:bodyPr wrap="none" rtlCol="0">
            <a:spAutoFit/>
          </a:bodyPr>
          <a:lstStyle/>
          <a:p>
            <a:r>
              <a:rPr lang="zh-CN" altLang="en-US" smtClean="0"/>
              <a:t>熔断处理</a:t>
            </a:r>
            <a:endParaRPr lang="zh-CN" altLang="en-US"/>
          </a:p>
        </p:txBody>
      </p:sp>
      <p:sp>
        <p:nvSpPr>
          <p:cNvPr id="48" name="文本框 47"/>
          <p:cNvSpPr txBox="1"/>
          <p:nvPr/>
        </p:nvSpPr>
        <p:spPr>
          <a:xfrm>
            <a:off x="4480561" y="5636958"/>
            <a:ext cx="2514600" cy="707886"/>
          </a:xfrm>
          <a:prstGeom prst="rect">
            <a:avLst/>
          </a:prstGeom>
          <a:noFill/>
        </p:spPr>
        <p:txBody>
          <a:bodyPr wrap="square" rtlCol="0">
            <a:spAutoFit/>
          </a:bodyPr>
          <a:lstStyle/>
          <a:p>
            <a:r>
              <a:rPr lang="zh-CN" altLang="en-US" sz="1000" smtClean="0"/>
              <a:t>该方法依然可用只不过是返回了错误信息</a:t>
            </a:r>
            <a:endParaRPr lang="en-US" altLang="zh-CN" sz="1000" smtClean="0"/>
          </a:p>
          <a:p>
            <a:r>
              <a:rPr lang="zh-CN" altLang="en-US" sz="1000"/>
              <a:t>可以</a:t>
            </a:r>
            <a:r>
              <a:rPr lang="zh-CN" altLang="en-US" sz="1000" smtClean="0"/>
              <a:t>想象成</a:t>
            </a:r>
            <a:r>
              <a:rPr lang="en-US" altLang="zh-CN" sz="1000" smtClean="0"/>
              <a:t>JAVA</a:t>
            </a:r>
            <a:r>
              <a:rPr lang="zh-CN" altLang="en-US" sz="1000" smtClean="0"/>
              <a:t>的异常。就好比</a:t>
            </a:r>
            <a:r>
              <a:rPr lang="en-US" altLang="zh-CN" sz="1000" smtClean="0"/>
              <a:t>12306</a:t>
            </a:r>
            <a:r>
              <a:rPr lang="zh-CN" altLang="en-US" sz="1000"/>
              <a:t>抢</a:t>
            </a:r>
            <a:r>
              <a:rPr lang="zh-CN" altLang="en-US" sz="1000" smtClean="0"/>
              <a:t>票有些时候其实还有票但是因为某些原因会提示用户说票没了</a:t>
            </a:r>
            <a:endParaRPr lang="zh-CN" altLang="en-US" sz="1000"/>
          </a:p>
        </p:txBody>
      </p:sp>
    </p:spTree>
    <p:extLst>
      <p:ext uri="{BB962C8B-B14F-4D97-AF65-F5344CB8AC3E}">
        <p14:creationId xmlns:p14="http://schemas.microsoft.com/office/powerpoint/2010/main" val="4236742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Zuul</a:t>
            </a:r>
            <a:r>
              <a:rPr lang="zh-CN" altLang="en-US" smtClean="0"/>
              <a:t>代理机制</a:t>
            </a:r>
            <a:r>
              <a:rPr lang="en-US" altLang="zh-CN" smtClean="0"/>
              <a:t>(</a:t>
            </a:r>
            <a:r>
              <a:rPr lang="zh-CN" altLang="en-US" smtClean="0"/>
              <a:t>路由</a:t>
            </a:r>
            <a:r>
              <a:rPr lang="zh-CN" altLang="en-US"/>
              <a:t>规则</a:t>
            </a:r>
            <a:r>
              <a:rPr lang="en-US" altLang="zh-CN" smtClean="0"/>
              <a:t>)</a:t>
            </a:r>
            <a:r>
              <a:rPr lang="zh-CN" altLang="en-US" smtClean="0"/>
              <a:t>图</a:t>
            </a:r>
            <a:endParaRPr lang="zh-CN" altLang="en-US"/>
          </a:p>
        </p:txBody>
      </p:sp>
      <p:sp>
        <p:nvSpPr>
          <p:cNvPr id="4" name="矩形 3"/>
          <p:cNvSpPr/>
          <p:nvPr/>
        </p:nvSpPr>
        <p:spPr>
          <a:xfrm>
            <a:off x="4183107" y="1335350"/>
            <a:ext cx="1591056"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183107" y="5633029"/>
            <a:ext cx="1591056" cy="61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客户端</a:t>
            </a:r>
            <a:r>
              <a:rPr lang="en-US" altLang="zh-CN" sz="1600"/>
              <a:t>(</a:t>
            </a:r>
            <a:r>
              <a:rPr lang="zh-CN" altLang="en-US" sz="1600" smtClean="0"/>
              <a:t>消费者</a:t>
            </a:r>
            <a:r>
              <a:rPr lang="en-US" altLang="zh-CN" sz="1600" smtClean="0"/>
              <a:t>)</a:t>
            </a:r>
            <a:endParaRPr lang="zh-CN" altLang="en-US" sz="1600"/>
          </a:p>
        </p:txBody>
      </p:sp>
      <p:sp>
        <p:nvSpPr>
          <p:cNvPr id="6" name="椭圆 5"/>
          <p:cNvSpPr/>
          <p:nvPr/>
        </p:nvSpPr>
        <p:spPr>
          <a:xfrm>
            <a:off x="4332347" y="1654583"/>
            <a:ext cx="1292575" cy="47644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000" smtClean="0"/>
              <a:t>web-a:8080</a:t>
            </a:r>
          </a:p>
          <a:p>
            <a:pPr algn="ctr"/>
            <a:r>
              <a:rPr lang="en-US" altLang="zh-CN" sz="1000" smtClean="0"/>
              <a:t>user</a:t>
            </a:r>
            <a:endParaRPr lang="zh-CN" altLang="en-US" sz="1000"/>
          </a:p>
        </p:txBody>
      </p:sp>
      <p:sp>
        <p:nvSpPr>
          <p:cNvPr id="7" name="椭圆 6"/>
          <p:cNvSpPr/>
          <p:nvPr/>
        </p:nvSpPr>
        <p:spPr>
          <a:xfrm>
            <a:off x="4332346" y="2617139"/>
            <a:ext cx="1292575" cy="47644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000" smtClean="0"/>
              <a:t>web-b:8080</a:t>
            </a:r>
          </a:p>
          <a:p>
            <a:pPr algn="ctr"/>
            <a:r>
              <a:rPr lang="en-US" altLang="zh-CN" sz="1000" smtClean="0"/>
              <a:t>dept</a:t>
            </a:r>
            <a:endParaRPr lang="zh-CN" altLang="en-US" sz="1000"/>
          </a:p>
        </p:txBody>
      </p:sp>
      <p:sp>
        <p:nvSpPr>
          <p:cNvPr id="8" name="椭圆 7"/>
          <p:cNvSpPr/>
          <p:nvPr/>
        </p:nvSpPr>
        <p:spPr>
          <a:xfrm>
            <a:off x="4332345" y="3579695"/>
            <a:ext cx="1292575" cy="47644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000" smtClean="0"/>
              <a:t>web-c:8080</a:t>
            </a:r>
          </a:p>
          <a:p>
            <a:pPr algn="ctr"/>
            <a:r>
              <a:rPr lang="en-US" altLang="zh-CN" sz="1000" smtClean="0"/>
              <a:t>Com </a:t>
            </a:r>
            <a:endParaRPr lang="zh-CN" altLang="en-US" sz="1000"/>
          </a:p>
        </p:txBody>
      </p:sp>
      <p:sp>
        <p:nvSpPr>
          <p:cNvPr id="9" name="椭圆 8"/>
          <p:cNvSpPr/>
          <p:nvPr/>
        </p:nvSpPr>
        <p:spPr>
          <a:xfrm>
            <a:off x="4356025" y="4666206"/>
            <a:ext cx="1292575" cy="47644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000" smtClean="0"/>
              <a:t>web-d:8080</a:t>
            </a:r>
          </a:p>
          <a:p>
            <a:pPr algn="ctr"/>
            <a:r>
              <a:rPr lang="en-US" altLang="zh-CN" sz="1000" smtClean="0"/>
              <a:t>STU</a:t>
            </a:r>
            <a:endParaRPr lang="zh-CN" altLang="en-US" sz="1000"/>
          </a:p>
        </p:txBody>
      </p:sp>
      <p:sp>
        <p:nvSpPr>
          <p:cNvPr id="11" name="矩形 10"/>
          <p:cNvSpPr/>
          <p:nvPr/>
        </p:nvSpPr>
        <p:spPr>
          <a:xfrm>
            <a:off x="204010" y="1325498"/>
            <a:ext cx="1591056"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04010" y="5623177"/>
            <a:ext cx="1591056" cy="61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客户</a:t>
            </a:r>
            <a:endParaRPr lang="zh-CN" altLang="en-US"/>
          </a:p>
        </p:txBody>
      </p:sp>
      <p:pic>
        <p:nvPicPr>
          <p:cNvPr id="13"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721" y="1566790"/>
            <a:ext cx="1133633" cy="632322"/>
          </a:xfrm>
          <a:prstGeom prst="rect">
            <a:avLst/>
          </a:prstGeom>
        </p:spPr>
      </p:pic>
      <p:pic>
        <p:nvPicPr>
          <p:cNvPr id="15"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20" y="2541198"/>
            <a:ext cx="1133633" cy="632322"/>
          </a:xfrm>
          <a:prstGeom prst="rect">
            <a:avLst/>
          </a:prstGeom>
        </p:spPr>
      </p:pic>
      <p:pic>
        <p:nvPicPr>
          <p:cNvPr id="1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19" y="3515606"/>
            <a:ext cx="1133633" cy="632322"/>
          </a:xfrm>
          <a:prstGeom prst="rect">
            <a:avLst/>
          </a:prstGeom>
        </p:spPr>
      </p:pic>
      <p:pic>
        <p:nvPicPr>
          <p:cNvPr id="17"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18" y="4637355"/>
            <a:ext cx="1133633" cy="632322"/>
          </a:xfrm>
          <a:prstGeom prst="rect">
            <a:avLst/>
          </a:prstGeom>
        </p:spPr>
      </p:pic>
      <p:sp>
        <p:nvSpPr>
          <p:cNvPr id="19" name="矩形 18"/>
          <p:cNvSpPr/>
          <p:nvPr/>
        </p:nvSpPr>
        <p:spPr>
          <a:xfrm>
            <a:off x="6939354" y="1324161"/>
            <a:ext cx="1591056"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939354" y="5621840"/>
            <a:ext cx="1591056" cy="61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服务</a:t>
            </a:r>
            <a:r>
              <a:rPr lang="zh-CN" altLang="en-US" sz="1600" smtClean="0"/>
              <a:t>端</a:t>
            </a:r>
            <a:r>
              <a:rPr lang="en-US" altLang="zh-CN" sz="1600" smtClean="0"/>
              <a:t>(</a:t>
            </a:r>
            <a:r>
              <a:rPr lang="zh-CN" altLang="en-US" sz="1600" smtClean="0"/>
              <a:t>提供者</a:t>
            </a:r>
            <a:r>
              <a:rPr lang="en-US" altLang="zh-CN" sz="1600" smtClean="0"/>
              <a:t>)</a:t>
            </a:r>
            <a:endParaRPr lang="zh-CN" altLang="en-US" sz="1600"/>
          </a:p>
        </p:txBody>
      </p:sp>
      <p:sp>
        <p:nvSpPr>
          <p:cNvPr id="22" name="椭圆 21"/>
          <p:cNvSpPr/>
          <p:nvPr/>
        </p:nvSpPr>
        <p:spPr>
          <a:xfrm>
            <a:off x="7088490" y="1684563"/>
            <a:ext cx="1292575"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Server-a</a:t>
            </a:r>
            <a:r>
              <a:rPr lang="en-US" altLang="zh-CN" sz="1000"/>
              <a:t>:</a:t>
            </a:r>
            <a:r>
              <a:rPr lang="en-US" altLang="zh-CN" sz="1000" smtClean="0"/>
              <a:t>8001</a:t>
            </a:r>
            <a:endParaRPr lang="zh-CN" altLang="en-US" sz="1000"/>
          </a:p>
        </p:txBody>
      </p:sp>
      <p:sp>
        <p:nvSpPr>
          <p:cNvPr id="23" name="椭圆 22"/>
          <p:cNvSpPr/>
          <p:nvPr/>
        </p:nvSpPr>
        <p:spPr>
          <a:xfrm>
            <a:off x="7088599" y="2605952"/>
            <a:ext cx="1292575"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Server-b:8001</a:t>
            </a:r>
            <a:endParaRPr lang="zh-CN" altLang="en-US" sz="1000"/>
          </a:p>
        </p:txBody>
      </p:sp>
      <p:sp>
        <p:nvSpPr>
          <p:cNvPr id="24" name="椭圆 23"/>
          <p:cNvSpPr/>
          <p:nvPr/>
        </p:nvSpPr>
        <p:spPr>
          <a:xfrm>
            <a:off x="7088599" y="3514269"/>
            <a:ext cx="1292575"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Server-c:8001</a:t>
            </a:r>
            <a:endParaRPr lang="zh-CN" altLang="en-US" sz="1000"/>
          </a:p>
        </p:txBody>
      </p:sp>
      <p:sp>
        <p:nvSpPr>
          <p:cNvPr id="25" name="椭圆 24"/>
          <p:cNvSpPr/>
          <p:nvPr/>
        </p:nvSpPr>
        <p:spPr>
          <a:xfrm>
            <a:off x="7088594" y="4636018"/>
            <a:ext cx="1292575" cy="4764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00" smtClean="0"/>
              <a:t>Server-d:8001</a:t>
            </a:r>
            <a:endParaRPr lang="zh-CN" altLang="en-US" sz="1000"/>
          </a:p>
        </p:txBody>
      </p:sp>
      <p:sp>
        <p:nvSpPr>
          <p:cNvPr id="27" name="右箭头 26"/>
          <p:cNvSpPr/>
          <p:nvPr/>
        </p:nvSpPr>
        <p:spPr>
          <a:xfrm>
            <a:off x="1790544" y="1803674"/>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1750927" y="2725063"/>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1750926" y="3711321"/>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1750926" y="4774130"/>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530201" y="1324160"/>
            <a:ext cx="1490472"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528058" y="5621840"/>
            <a:ext cx="1490472" cy="62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数据层</a:t>
            </a:r>
          </a:p>
        </p:txBody>
      </p:sp>
      <p:sp>
        <p:nvSpPr>
          <p:cNvPr id="34" name="矩形 33"/>
          <p:cNvSpPr/>
          <p:nvPr/>
        </p:nvSpPr>
        <p:spPr>
          <a:xfrm>
            <a:off x="10026255" y="1324160"/>
            <a:ext cx="1490472"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0026255" y="5630984"/>
            <a:ext cx="1490472" cy="62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数据库</a:t>
            </a:r>
            <a:endParaRPr lang="zh-CN" altLang="en-US"/>
          </a:p>
        </p:txBody>
      </p:sp>
      <p:pic>
        <p:nvPicPr>
          <p:cNvPr id="36"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5121" y="1524376"/>
            <a:ext cx="1352739" cy="714475"/>
          </a:xfrm>
          <a:prstGeom prst="rect">
            <a:avLst/>
          </a:prstGeom>
        </p:spPr>
      </p:pic>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7550" y="2439067"/>
            <a:ext cx="1352739" cy="714475"/>
          </a:xfrm>
          <a:prstGeom prst="rect">
            <a:avLst/>
          </a:prstGeom>
        </p:spPr>
      </p:pic>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5121" y="3473000"/>
            <a:ext cx="1352739" cy="714475"/>
          </a:xfrm>
          <a:prstGeom prst="rect">
            <a:avLst/>
          </a:prstGeom>
        </p:spPr>
      </p:pic>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5121" y="4506933"/>
            <a:ext cx="1352739" cy="714475"/>
          </a:xfrm>
          <a:prstGeom prst="rect">
            <a:avLst/>
          </a:prstGeom>
        </p:spPr>
      </p:pic>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429" y="1653246"/>
            <a:ext cx="1259729" cy="593226"/>
          </a:xfrm>
          <a:prstGeom prst="rect">
            <a:avLst/>
          </a:prstGeom>
        </p:spPr>
      </p:pic>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2789" y="2540603"/>
            <a:ext cx="1259729" cy="593226"/>
          </a:xfrm>
          <a:prstGeom prst="rect">
            <a:avLst/>
          </a:prstGeom>
        </p:spPr>
      </p:pic>
      <p:pic>
        <p:nvPicPr>
          <p:cNvPr id="42" name="图片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2789" y="3541245"/>
            <a:ext cx="1259729" cy="593226"/>
          </a:xfrm>
          <a:prstGeom prst="rect">
            <a:avLst/>
          </a:prstGeom>
        </p:spPr>
      </p:pic>
      <p:pic>
        <p:nvPicPr>
          <p:cNvPr id="43" name="图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429" y="4604244"/>
            <a:ext cx="1259729" cy="593226"/>
          </a:xfrm>
          <a:prstGeom prst="rect">
            <a:avLst/>
          </a:prstGeom>
        </p:spPr>
      </p:pic>
      <p:sp>
        <p:nvSpPr>
          <p:cNvPr id="44" name="文本框 43"/>
          <p:cNvSpPr txBox="1"/>
          <p:nvPr/>
        </p:nvSpPr>
        <p:spPr>
          <a:xfrm>
            <a:off x="1729281" y="1434342"/>
            <a:ext cx="582471" cy="369332"/>
          </a:xfrm>
          <a:prstGeom prst="rect">
            <a:avLst/>
          </a:prstGeom>
          <a:noFill/>
        </p:spPr>
        <p:txBody>
          <a:bodyPr wrap="square" rtlCol="0">
            <a:spAutoFit/>
          </a:bodyPr>
          <a:lstStyle/>
          <a:p>
            <a:r>
              <a:rPr lang="en-US" altLang="zh-CN" smtClean="0"/>
              <a:t>Rest</a:t>
            </a:r>
            <a:endParaRPr lang="zh-CN" altLang="en-US"/>
          </a:p>
        </p:txBody>
      </p:sp>
      <p:sp>
        <p:nvSpPr>
          <p:cNvPr id="46" name="矩形 45"/>
          <p:cNvSpPr/>
          <p:nvPr/>
        </p:nvSpPr>
        <p:spPr>
          <a:xfrm>
            <a:off x="2311752" y="1324162"/>
            <a:ext cx="1591056" cy="429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311752" y="5621841"/>
            <a:ext cx="1591056" cy="61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Zuul</a:t>
            </a:r>
            <a:r>
              <a:rPr lang="zh-CN" altLang="en-US" sz="1600" smtClean="0"/>
              <a:t>代理</a:t>
            </a:r>
            <a:endParaRPr lang="zh-CN" altLang="en-US" sz="1600"/>
          </a:p>
        </p:txBody>
      </p:sp>
      <p:sp>
        <p:nvSpPr>
          <p:cNvPr id="49" name="矩形 48"/>
          <p:cNvSpPr/>
          <p:nvPr/>
        </p:nvSpPr>
        <p:spPr>
          <a:xfrm>
            <a:off x="2883026" y="1868664"/>
            <a:ext cx="405899" cy="320867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mtClean="0"/>
              <a:t>路由规则</a:t>
            </a:r>
            <a:endParaRPr lang="zh-CN" altLang="en-US"/>
          </a:p>
        </p:txBody>
      </p:sp>
      <p:sp>
        <p:nvSpPr>
          <p:cNvPr id="50" name="右箭头 49"/>
          <p:cNvSpPr/>
          <p:nvPr/>
        </p:nvSpPr>
        <p:spPr>
          <a:xfrm>
            <a:off x="3811990" y="1812526"/>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右箭头 50"/>
          <p:cNvSpPr/>
          <p:nvPr/>
        </p:nvSpPr>
        <p:spPr>
          <a:xfrm>
            <a:off x="3816862" y="2712703"/>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3816862" y="3685961"/>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3807627" y="4785855"/>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右箭头 54"/>
          <p:cNvSpPr/>
          <p:nvPr/>
        </p:nvSpPr>
        <p:spPr>
          <a:xfrm>
            <a:off x="5997015" y="1684564"/>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右箭头 57"/>
          <p:cNvSpPr/>
          <p:nvPr/>
        </p:nvSpPr>
        <p:spPr>
          <a:xfrm>
            <a:off x="5997015" y="4832758"/>
            <a:ext cx="521208" cy="238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a:off x="5879592" y="1434342"/>
            <a:ext cx="969264" cy="812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a:off x="5857071" y="2449294"/>
            <a:ext cx="969264" cy="812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右箭头 61"/>
          <p:cNvSpPr/>
          <p:nvPr/>
        </p:nvSpPr>
        <p:spPr>
          <a:xfrm>
            <a:off x="5884676" y="3438530"/>
            <a:ext cx="969264" cy="812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右箭头 62"/>
          <p:cNvSpPr/>
          <p:nvPr/>
        </p:nvSpPr>
        <p:spPr>
          <a:xfrm>
            <a:off x="5879804" y="4494792"/>
            <a:ext cx="969264" cy="812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5651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Zuul</a:t>
            </a:r>
            <a:r>
              <a:rPr lang="zh-CN" altLang="en-US" smtClean="0"/>
              <a:t>设计目的</a:t>
            </a:r>
            <a:endParaRPr lang="zh-CN" altLang="en-US"/>
          </a:p>
        </p:txBody>
      </p:sp>
      <p:sp>
        <p:nvSpPr>
          <p:cNvPr id="3" name="内容占位符 2"/>
          <p:cNvSpPr>
            <a:spLocks noGrp="1"/>
          </p:cNvSpPr>
          <p:nvPr>
            <p:ph idx="1"/>
          </p:nvPr>
        </p:nvSpPr>
        <p:spPr/>
        <p:txBody>
          <a:bodyPr>
            <a:normAutofit/>
          </a:bodyPr>
          <a:lstStyle/>
          <a:p>
            <a:r>
              <a:rPr lang="zh-CN" altLang="en-US" sz="1600" smtClean="0"/>
              <a:t>因为即使是有了注册中心维护所有的微服务地址端口号但是用户要想访问还是得知道微服务的名字</a:t>
            </a:r>
            <a:r>
              <a:rPr lang="en-US" altLang="zh-CN" sz="1600" smtClean="0"/>
              <a:t>,</a:t>
            </a:r>
            <a:r>
              <a:rPr lang="zh-CN" altLang="en-US" sz="1600" smtClean="0"/>
              <a:t>可是名字太多了这时候怎么办，用户不想知道后台服务的如何的集群或者分布式。直白来说我就想知道我要调用你的接口要有一个总的上下文路径，所以通过</a:t>
            </a:r>
            <a:r>
              <a:rPr lang="en-US" altLang="zh-CN" sz="1600" smtClean="0"/>
              <a:t>Zuul</a:t>
            </a:r>
            <a:r>
              <a:rPr lang="zh-CN" altLang="en-US" sz="1600" smtClean="0"/>
              <a:t>的代理用户只需要知道指定的路由路径就可以访问指定的微服务信息，这样就更好的体现了</a:t>
            </a:r>
            <a:r>
              <a:rPr lang="en-US" altLang="zh-CN" sz="1600" smtClean="0"/>
              <a:t>JAVA</a:t>
            </a:r>
            <a:r>
              <a:rPr lang="zh-CN" altLang="en-US" sz="1600" smtClean="0"/>
              <a:t>中</a:t>
            </a:r>
            <a:r>
              <a:rPr lang="zh-CN" altLang="en-US" sz="1600"/>
              <a:t>的</a:t>
            </a:r>
            <a:r>
              <a:rPr lang="zh-CN" altLang="en-US" sz="1600" smtClean="0"/>
              <a:t>“</a:t>
            </a:r>
            <a:r>
              <a:rPr lang="en-US" altLang="zh-CN" sz="1600" smtClean="0"/>
              <a:t>key=value</a:t>
            </a:r>
            <a:r>
              <a:rPr lang="zh-CN" altLang="en-US" sz="1600" smtClean="0"/>
              <a:t>”的设计思想，而且所有的微服务通过</a:t>
            </a:r>
            <a:r>
              <a:rPr lang="en-US" altLang="zh-CN" sz="1600" smtClean="0"/>
              <a:t>Zuul</a:t>
            </a:r>
            <a:r>
              <a:rPr lang="zh-CN" altLang="en-US" sz="1600" smtClean="0"/>
              <a:t>进行代理之后也可以合理的进行名称的隐藏也就说更加的安全 </a:t>
            </a:r>
            <a:endParaRPr lang="en-US" altLang="zh-CN" sz="1600" smtClean="0"/>
          </a:p>
        </p:txBody>
      </p:sp>
    </p:spTree>
    <p:extLst>
      <p:ext uri="{BB962C8B-B14F-4D97-AF65-F5344CB8AC3E}">
        <p14:creationId xmlns:p14="http://schemas.microsoft.com/office/powerpoint/2010/main" val="232611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Config</a:t>
            </a:r>
            <a:endParaRPr lang="zh-CN" altLang="en-US"/>
          </a:p>
        </p:txBody>
      </p:sp>
      <p:sp>
        <p:nvSpPr>
          <p:cNvPr id="3" name="内容占位符 2"/>
          <p:cNvSpPr>
            <a:spLocks noGrp="1"/>
          </p:cNvSpPr>
          <p:nvPr>
            <p:ph idx="1"/>
          </p:nvPr>
        </p:nvSpPr>
        <p:spPr/>
        <p:txBody>
          <a:bodyPr/>
          <a:lstStyle/>
          <a:p>
            <a:r>
              <a:rPr lang="zh-CN" altLang="en-US" sz="1600"/>
              <a:t>在</a:t>
            </a:r>
            <a:r>
              <a:rPr lang="en-US" altLang="zh-CN" sz="1600"/>
              <a:t>Spring Boot</a:t>
            </a:r>
            <a:r>
              <a:rPr lang="zh-CN" altLang="en-US" sz="1600"/>
              <a:t>学习的时候一直强调过一</a:t>
            </a:r>
            <a:r>
              <a:rPr lang="zh-CN" altLang="en-US" sz="1600" smtClean="0"/>
              <a:t>个问题</a:t>
            </a:r>
            <a:r>
              <a:rPr lang="en-US" altLang="zh-CN" sz="1600" smtClean="0"/>
              <a:t>:</a:t>
            </a:r>
            <a:r>
              <a:rPr lang="zh-CN" altLang="en-US" sz="1600" smtClean="0"/>
              <a:t>在</a:t>
            </a:r>
            <a:r>
              <a:rPr lang="en-US" altLang="zh-CN" sz="1600"/>
              <a:t>SpringBoot</a:t>
            </a:r>
            <a:r>
              <a:rPr lang="zh-CN" altLang="en-US" sz="1600"/>
              <a:t>里面强调的是一个“零配置”的</a:t>
            </a:r>
            <a:r>
              <a:rPr lang="zh-CN" altLang="en-US" sz="1600" smtClean="0"/>
              <a:t>概念</a:t>
            </a:r>
            <a:r>
              <a:rPr lang="en-US" altLang="zh-CN" sz="1600" smtClean="0"/>
              <a:t>,</a:t>
            </a:r>
            <a:r>
              <a:rPr lang="zh-CN" altLang="en-US" sz="1600" smtClean="0"/>
              <a:t>本质</a:t>
            </a:r>
            <a:r>
              <a:rPr lang="zh-CN" altLang="en-US" sz="1600"/>
              <a:t>在于不需要编写任何的配置文件</a:t>
            </a:r>
            <a:r>
              <a:rPr lang="en-US" altLang="zh-CN" sz="1600"/>
              <a:t>,</a:t>
            </a:r>
            <a:r>
              <a:rPr lang="zh-CN" altLang="en-US" sz="1600"/>
              <a:t>但是事实上这一点并没有完全的</a:t>
            </a:r>
            <a:r>
              <a:rPr lang="zh-CN" altLang="en-US" sz="1600" smtClean="0"/>
              <a:t>实现</a:t>
            </a:r>
            <a:r>
              <a:rPr lang="en-US" altLang="zh-CN" sz="1600" smtClean="0"/>
              <a:t>,</a:t>
            </a:r>
            <a:r>
              <a:rPr lang="zh-CN" altLang="en-US" sz="1600" smtClean="0"/>
              <a:t>因为</a:t>
            </a:r>
            <a:r>
              <a:rPr lang="zh-CN" altLang="en-US" sz="1600"/>
              <a:t>在整体的设计里面依然提供有</a:t>
            </a:r>
            <a:r>
              <a:rPr lang="zh-CN" altLang="en-US" sz="1600" smtClean="0"/>
              <a:t>一个</a:t>
            </a:r>
            <a:r>
              <a:rPr lang="en-US" altLang="zh-CN" sz="1600" smtClean="0"/>
              <a:t>application.yml</a:t>
            </a:r>
            <a:r>
              <a:rPr lang="zh-CN" altLang="en-US" sz="1600"/>
              <a:t>或者是</a:t>
            </a:r>
            <a:r>
              <a:rPr lang="en-US" altLang="zh-CN" sz="1600"/>
              <a:t>application.properties</a:t>
            </a:r>
            <a:r>
              <a:rPr lang="zh-CN" altLang="en-US" sz="1600"/>
              <a:t>配置文件</a:t>
            </a:r>
            <a:r>
              <a:rPr lang="en-US" altLang="zh-CN" sz="1600"/>
              <a:t>,</a:t>
            </a:r>
            <a:r>
              <a:rPr lang="zh-CN" altLang="en-US" sz="1600"/>
              <a:t>如果在微服务的创建之中一定会有成百上千个微服务</a:t>
            </a:r>
            <a:r>
              <a:rPr lang="zh-CN" altLang="en-US" sz="1600" smtClean="0"/>
              <a:t>的配置信息，那么统一管理这些配置信息就</a:t>
            </a:r>
            <a:r>
              <a:rPr lang="zh-CN" altLang="en-US" sz="1600"/>
              <a:t>成为了</a:t>
            </a:r>
            <a:r>
              <a:rPr lang="zh-CN" altLang="en-US" sz="1600" smtClean="0"/>
              <a:t>问题。例如</a:t>
            </a:r>
            <a:r>
              <a:rPr lang="en-US" altLang="zh-CN" sz="1600" smtClean="0"/>
              <a:t>:</a:t>
            </a:r>
            <a:r>
              <a:rPr lang="zh-CN" altLang="en-US" sz="1600" smtClean="0"/>
              <a:t>假如有一天所有的主机需要进行机房变更，所有的服务的</a:t>
            </a:r>
            <a:r>
              <a:rPr lang="en-US" altLang="zh-CN" sz="1600" smtClean="0"/>
              <a:t>IP</a:t>
            </a:r>
            <a:r>
              <a:rPr lang="zh-CN" altLang="en-US" sz="1600" smtClean="0"/>
              <a:t>地址都可能发生改变，那么如果这样对于程序的维护是不方便的，为了解决这样的问题，在</a:t>
            </a:r>
            <a:r>
              <a:rPr lang="en-US" altLang="zh-CN" sz="1600" smtClean="0"/>
              <a:t>Spring Cloud</a:t>
            </a:r>
            <a:r>
              <a:rPr lang="zh-CN" altLang="en-US" sz="1600" smtClean="0"/>
              <a:t>设计的时候提供有一个</a:t>
            </a:r>
            <a:r>
              <a:rPr lang="en-US" altLang="zh-CN" sz="1600" smtClean="0"/>
              <a:t>Spring</a:t>
            </a:r>
            <a:r>
              <a:rPr lang="en-US" altLang="zh-CN" sz="1600"/>
              <a:t> </a:t>
            </a:r>
            <a:r>
              <a:rPr lang="en-US" altLang="zh-CN" sz="1600" smtClean="0"/>
              <a:t>Cloud Config </a:t>
            </a:r>
            <a:r>
              <a:rPr lang="zh-CN" altLang="en-US" sz="1600" smtClean="0"/>
              <a:t>的程序组件，利用这个组件就可以直接的基于</a:t>
            </a:r>
            <a:r>
              <a:rPr lang="en-US" altLang="zh-CN" sz="1600" smtClean="0"/>
              <a:t>GIT</a:t>
            </a:r>
            <a:r>
              <a:rPr lang="zh-CN" altLang="en-US" sz="1600" smtClean="0"/>
              <a:t>或</a:t>
            </a:r>
            <a:r>
              <a:rPr lang="en-US" altLang="zh-CN" sz="1600" smtClean="0"/>
              <a:t>SVN</a:t>
            </a:r>
            <a:r>
              <a:rPr lang="zh-CN" altLang="en-US" sz="1600" smtClean="0"/>
              <a:t>来管理我们的配置文件。</a:t>
            </a:r>
            <a:endParaRPr lang="zh-CN" altLang="en-US" sz="1600"/>
          </a:p>
        </p:txBody>
      </p:sp>
    </p:spTree>
    <p:extLst>
      <p:ext uri="{BB962C8B-B14F-4D97-AF65-F5344CB8AC3E}">
        <p14:creationId xmlns:p14="http://schemas.microsoft.com/office/powerpoint/2010/main" val="191182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396" y="252982"/>
            <a:ext cx="10515600" cy="143833"/>
          </a:xfrm>
        </p:spPr>
        <p:txBody>
          <a:bodyPr>
            <a:normAutofit fontScale="90000"/>
          </a:bodyPr>
          <a:lstStyle/>
          <a:p>
            <a:r>
              <a:rPr lang="zh-CN" altLang="en-US" smtClean="0"/>
              <a:t>分布式开发简介</a:t>
            </a:r>
            <a:endParaRPr lang="zh-CN" altLang="en-US"/>
          </a:p>
        </p:txBody>
      </p:sp>
      <p:sp>
        <p:nvSpPr>
          <p:cNvPr id="3" name="内容占位符 2"/>
          <p:cNvSpPr>
            <a:spLocks noGrp="1"/>
          </p:cNvSpPr>
          <p:nvPr>
            <p:ph idx="1"/>
          </p:nvPr>
        </p:nvSpPr>
        <p:spPr>
          <a:xfrm>
            <a:off x="0" y="655608"/>
            <a:ext cx="12192000" cy="6254151"/>
          </a:xfrm>
        </p:spPr>
        <p:txBody>
          <a:bodyPr>
            <a:normAutofit/>
          </a:bodyPr>
          <a:lstStyle/>
          <a:p>
            <a:r>
              <a:rPr lang="zh-CN" altLang="en-US" sz="1600" smtClean="0"/>
              <a:t>当有了第一台电脑之后就开始有人去想到如何将不同的电脑进行网络连接，而有了网络连接之后对于项目的开发就开始有了所谓的分布式设计，从最初的设计来讲重要的数据不能只保存一份是要保存多份的，所以对于分布式的要求就逐渐形成了。</a:t>
            </a:r>
            <a:endParaRPr lang="en-US" altLang="zh-CN" sz="1600" dirty="0" smtClean="0"/>
          </a:p>
          <a:p>
            <a:r>
              <a:rPr lang="zh-CN" altLang="en-US" sz="1600" smtClean="0"/>
              <a:t>实际上经过了这么多年的发展，很多人认识到一个问题，单一的主机所处理的数据量是有限的。所以为了得到更高性能的设计方案一定要采用多台电脑，可是这多台电脑之间该如何进行分配呢？</a:t>
            </a:r>
            <a:endParaRPr lang="en-US" altLang="zh-CN" sz="1600" dirty="0" smtClean="0"/>
          </a:p>
          <a:p>
            <a:r>
              <a:rPr lang="zh-CN" altLang="en-US" sz="1600" smtClean="0"/>
              <a:t>于是对于分布式的开发设计，最初就有了以下几点思考？</a:t>
            </a:r>
            <a:endParaRPr lang="en-US" altLang="zh-CN" sz="1600" dirty="0" smtClean="0"/>
          </a:p>
          <a:p>
            <a:pPr lvl="1"/>
            <a:r>
              <a:rPr lang="zh-CN" altLang="en-US" sz="1200" smtClean="0"/>
              <a:t>分布式开发如何让代码更安全</a:t>
            </a:r>
            <a:r>
              <a:rPr lang="en-US" altLang="zh-CN" sz="1200" dirty="0" smtClean="0"/>
              <a:t>?</a:t>
            </a:r>
          </a:p>
          <a:p>
            <a:pPr lvl="1"/>
            <a:r>
              <a:rPr lang="zh-CN" altLang="en-US" sz="1200" smtClean="0"/>
              <a:t>分布式开发服务与服务之间如何进行有效的通讯？</a:t>
            </a:r>
            <a:endParaRPr lang="en-US" altLang="zh-CN" sz="1200" dirty="0" smtClean="0"/>
          </a:p>
          <a:p>
            <a:pPr lvl="1"/>
            <a:r>
              <a:rPr lang="zh-CN" altLang="en-US" sz="1200" smtClean="0"/>
              <a:t>在进行分布式处理的时候该如何进行程序的功能划分？</a:t>
            </a:r>
            <a:endParaRPr lang="en-US" altLang="zh-CN" sz="1200" dirty="0"/>
          </a:p>
          <a:p>
            <a:r>
              <a:rPr lang="zh-CN" altLang="en-US" sz="1600" smtClean="0"/>
              <a:t>现在对于有分布式开发经验的工程师实际上都已经清楚的知道现在的项目开发之中要进行分布式设计</a:t>
            </a:r>
            <a:endParaRPr lang="en-US" altLang="zh-CN" sz="1600" dirty="0" smtClean="0"/>
          </a:p>
          <a:p>
            <a:pPr lvl="1"/>
            <a:r>
              <a:rPr lang="en-US" altLang="zh-CN" sz="1200" dirty="0" smtClean="0"/>
              <a:t>WEB</a:t>
            </a:r>
            <a:r>
              <a:rPr lang="zh-CN" altLang="en-US" sz="1200" smtClean="0"/>
              <a:t>集群：考虑多用户访问的并发问题</a:t>
            </a:r>
            <a:endParaRPr lang="en-US" altLang="zh-CN" sz="1200" dirty="0"/>
          </a:p>
          <a:p>
            <a:pPr lvl="1"/>
            <a:r>
              <a:rPr lang="zh-CN" altLang="en-US" sz="1200" smtClean="0"/>
              <a:t>业务中心：在进行庞大的项目设计过程之中，应该有更加完善的业务处理，这样所有的客户端（服务器）直接调用这些业务中心的操作就可以完成具体的功能。</a:t>
            </a:r>
            <a:endParaRPr lang="en-US" altLang="zh-CN" sz="1200" dirty="0" smtClean="0"/>
          </a:p>
          <a:p>
            <a:pPr lvl="1"/>
            <a:r>
              <a:rPr lang="zh-CN" altLang="en-US" sz="1200" smtClean="0"/>
              <a:t>数据库集群：解决看数据库的存储问题。以及数据的分片管理</a:t>
            </a:r>
            <a:endParaRPr lang="en-US" altLang="zh-CN" sz="1200" dirty="0" smtClean="0"/>
          </a:p>
          <a:p>
            <a:r>
              <a:rPr lang="zh-CN" altLang="en-US" sz="1600" smtClean="0"/>
              <a:t>对于分布式的项目开发按照历史的发展经历过如下一些技术：</a:t>
            </a:r>
            <a:endParaRPr lang="en-US" altLang="zh-CN" sz="1600" dirty="0" smtClean="0"/>
          </a:p>
          <a:p>
            <a:pPr lvl="1"/>
            <a:r>
              <a:rPr lang="en-US" altLang="zh-CN" sz="1200" dirty="0" smtClean="0"/>
              <a:t>CORBA:</a:t>
            </a:r>
            <a:r>
              <a:rPr lang="zh-CN" altLang="en-US" sz="1200" smtClean="0"/>
              <a:t>公共对象的请求代理架构，它是一种开发的标准，而且也是许多语言都支持的开发标准。那么</a:t>
            </a:r>
            <a:r>
              <a:rPr lang="zh-CN" altLang="en-US" sz="1200" smtClean="0"/>
              <a:t>标准</a:t>
            </a:r>
            <a:r>
              <a:rPr lang="zh-CN" altLang="en-US" sz="1200"/>
              <a:t>带来</a:t>
            </a:r>
            <a:r>
              <a:rPr lang="zh-CN" altLang="en-US" sz="1200" smtClean="0"/>
              <a:t>的</a:t>
            </a:r>
            <a:r>
              <a:rPr lang="zh-CN" altLang="en-US" sz="1200" smtClean="0"/>
              <a:t>共同问题是性能低下</a:t>
            </a:r>
            <a:endParaRPr lang="en-US" altLang="zh-CN" sz="1200" dirty="0" smtClean="0"/>
          </a:p>
          <a:p>
            <a:pPr lvl="1"/>
            <a:r>
              <a:rPr lang="en-US" altLang="zh-CN" sz="1200" dirty="0" smtClean="0"/>
              <a:t>RMI:</a:t>
            </a:r>
            <a:r>
              <a:rPr lang="zh-CN" altLang="en-US" sz="1200" smtClean="0"/>
              <a:t>远程方法调用，该技术是</a:t>
            </a:r>
            <a:r>
              <a:rPr lang="en-US" altLang="zh-CN" sz="1200" dirty="0" smtClean="0"/>
              <a:t>SUN</a:t>
            </a:r>
            <a:r>
              <a:rPr lang="zh-CN" altLang="en-US" sz="1200" smtClean="0"/>
              <a:t>公司提出来的，该技术出现的最大特征是希望能与</a:t>
            </a:r>
            <a:r>
              <a:rPr lang="en-US" altLang="zh-CN" sz="1200" dirty="0" smtClean="0"/>
              <a:t>CORBA</a:t>
            </a:r>
            <a:r>
              <a:rPr lang="zh-CN" altLang="en-US" sz="1200" smtClean="0"/>
              <a:t>进行市场竞争，于是这个时候有很多公司不认可这项技术但是</a:t>
            </a:r>
            <a:r>
              <a:rPr lang="en-US" altLang="zh-CN" sz="1200" dirty="0" smtClean="0"/>
              <a:t>RML</a:t>
            </a:r>
            <a:r>
              <a:rPr lang="zh-CN" altLang="en-US" sz="1200" smtClean="0"/>
              <a:t>带来了一项革命性的设计思想，它第一次在</a:t>
            </a:r>
            <a:r>
              <a:rPr lang="en-US" altLang="zh-CN" sz="1200" dirty="0" smtClean="0"/>
              <a:t>JAVA</a:t>
            </a:r>
            <a:r>
              <a:rPr lang="zh-CN" altLang="en-US" sz="1200" smtClean="0"/>
              <a:t>中提出了远程接口的概念。</a:t>
            </a:r>
            <a:endParaRPr lang="en-US" altLang="zh-CN" sz="800" dirty="0"/>
          </a:p>
        </p:txBody>
      </p:sp>
      <p:sp>
        <p:nvSpPr>
          <p:cNvPr id="6" name="Rectangle 2"/>
          <p:cNvSpPr>
            <a:spLocks noChangeArrowheads="1"/>
          </p:cNvSpPr>
          <p:nvPr/>
        </p:nvSpPr>
        <p:spPr bwMode="auto">
          <a:xfrm>
            <a:off x="250166" y="4011609"/>
            <a:ext cx="6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sz="1200" b="0" i="0" u="none" strike="noStrike" cap="none" normalizeH="0" baseline="0" smtClean="0">
                <a:ln>
                  <a:noFill/>
                </a:ln>
                <a:solidFill>
                  <a:srgbClr val="333333"/>
                </a:solidFill>
                <a:effectLst/>
                <a:latin typeface="Arial" panose="020B0604020202020204" pitchFamily="34" charset="0"/>
                <a:ea typeface="Open Sans"/>
              </a:rPr>
              <a:t/>
            </a:r>
            <a:br>
              <a:rPr kumimoji="0" lang="zh-CN" sz="1200" b="0" i="0" u="none" strike="noStrike" cap="none" normalizeH="0" baseline="0" smtClean="0">
                <a:ln>
                  <a:noFill/>
                </a:ln>
                <a:solidFill>
                  <a:srgbClr val="333333"/>
                </a:solidFill>
                <a:effectLst/>
                <a:latin typeface="Arial" panose="020B0604020202020204" pitchFamily="34" charset="0"/>
                <a:ea typeface="Open Sans"/>
              </a:rPr>
            </a:br>
            <a:endParaRPr kumimoji="0" lang="zh-CN" sz="1200" b="0" i="0" u="none" strike="noStrike" cap="none" normalizeH="0" baseline="0" smtClean="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301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Config </a:t>
            </a:r>
            <a:r>
              <a:rPr lang="zh-CN" altLang="en-US"/>
              <a:t>原理</a:t>
            </a:r>
            <a:r>
              <a:rPr lang="zh-CN" altLang="en-US" smtClean="0"/>
              <a:t>图</a:t>
            </a:r>
            <a:endParaRPr lang="zh-CN" altLang="en-US"/>
          </a:p>
        </p:txBody>
      </p:sp>
      <p:sp>
        <p:nvSpPr>
          <p:cNvPr id="4" name="矩形 3"/>
          <p:cNvSpPr/>
          <p:nvPr/>
        </p:nvSpPr>
        <p:spPr>
          <a:xfrm>
            <a:off x="2432221" y="4591157"/>
            <a:ext cx="6285471" cy="733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mtClean="0"/>
              <a:t>Eureka </a:t>
            </a:r>
            <a:r>
              <a:rPr lang="zh-CN" altLang="en-US" smtClean="0"/>
              <a:t>注册中心</a:t>
            </a:r>
            <a:endParaRPr lang="zh-CN" altLang="en-US"/>
          </a:p>
        </p:txBody>
      </p:sp>
      <p:sp>
        <p:nvSpPr>
          <p:cNvPr id="5" name="圆角矩形 4"/>
          <p:cNvSpPr/>
          <p:nvPr/>
        </p:nvSpPr>
        <p:spPr>
          <a:xfrm>
            <a:off x="2432221" y="5785642"/>
            <a:ext cx="1812324" cy="67550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mtClean="0"/>
              <a:t>服务的提供者</a:t>
            </a:r>
            <a:r>
              <a:rPr lang="en-US" altLang="zh-CN" smtClean="0"/>
              <a:t>A</a:t>
            </a:r>
            <a:endParaRPr lang="zh-CN" altLang="en-US"/>
          </a:p>
        </p:txBody>
      </p:sp>
      <p:sp>
        <p:nvSpPr>
          <p:cNvPr id="11" name="内容占位符 10"/>
          <p:cNvSpPr>
            <a:spLocks noGrp="1"/>
          </p:cNvSpPr>
          <p:nvPr>
            <p:ph idx="1"/>
          </p:nvPr>
        </p:nvSpPr>
        <p:spPr>
          <a:xfrm>
            <a:off x="80318" y="4561832"/>
            <a:ext cx="1341738" cy="7324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indent="0" algn="ctr">
              <a:buNone/>
            </a:pPr>
            <a:r>
              <a:rPr lang="en-US" altLang="zh-CN" smtClean="0"/>
              <a:t>Config</a:t>
            </a:r>
            <a:endParaRPr lang="zh-CN" altLang="en-US"/>
          </a:p>
        </p:txBody>
      </p:sp>
      <p:sp>
        <p:nvSpPr>
          <p:cNvPr id="12" name="圆角矩形 11"/>
          <p:cNvSpPr/>
          <p:nvPr/>
        </p:nvSpPr>
        <p:spPr>
          <a:xfrm>
            <a:off x="4668794" y="5785641"/>
            <a:ext cx="1812324" cy="6755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mtClean="0"/>
              <a:t>服务的提供者</a:t>
            </a:r>
            <a:r>
              <a:rPr lang="en-US" altLang="zh-CN" smtClean="0"/>
              <a:t>B</a:t>
            </a:r>
            <a:endParaRPr lang="zh-CN" altLang="en-US"/>
          </a:p>
        </p:txBody>
      </p:sp>
      <p:sp>
        <p:nvSpPr>
          <p:cNvPr id="13" name="圆角矩形 12"/>
          <p:cNvSpPr/>
          <p:nvPr/>
        </p:nvSpPr>
        <p:spPr>
          <a:xfrm>
            <a:off x="6905368" y="5785641"/>
            <a:ext cx="1812324" cy="6755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mtClean="0"/>
              <a:t>服务的提供者</a:t>
            </a:r>
            <a:r>
              <a:rPr lang="en-US" altLang="zh-CN" smtClean="0"/>
              <a:t>C</a:t>
            </a:r>
            <a:endParaRPr lang="zh-CN" altLang="en-US"/>
          </a:p>
        </p:txBody>
      </p:sp>
      <p:sp>
        <p:nvSpPr>
          <p:cNvPr id="14" name="圆角矩形 13"/>
          <p:cNvSpPr/>
          <p:nvPr/>
        </p:nvSpPr>
        <p:spPr>
          <a:xfrm>
            <a:off x="2432221" y="2377107"/>
            <a:ext cx="1812324" cy="6755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t>服务的消费者</a:t>
            </a:r>
            <a:r>
              <a:rPr lang="en-US" altLang="zh-CN" smtClean="0"/>
              <a:t>A</a:t>
            </a:r>
            <a:endParaRPr lang="zh-CN" altLang="en-US"/>
          </a:p>
        </p:txBody>
      </p:sp>
      <p:sp>
        <p:nvSpPr>
          <p:cNvPr id="15" name="圆角矩形 14"/>
          <p:cNvSpPr/>
          <p:nvPr/>
        </p:nvSpPr>
        <p:spPr>
          <a:xfrm>
            <a:off x="4668794" y="2377106"/>
            <a:ext cx="1812324" cy="6755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t>服务的消费者</a:t>
            </a:r>
            <a:r>
              <a:rPr lang="en-US" altLang="zh-CN"/>
              <a:t>B</a:t>
            </a:r>
            <a:endParaRPr lang="zh-CN" altLang="en-US"/>
          </a:p>
        </p:txBody>
      </p:sp>
      <p:sp>
        <p:nvSpPr>
          <p:cNvPr id="16" name="圆角矩形 15"/>
          <p:cNvSpPr/>
          <p:nvPr/>
        </p:nvSpPr>
        <p:spPr>
          <a:xfrm>
            <a:off x="6956854" y="2377105"/>
            <a:ext cx="1812324" cy="6755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t>服务的消费者</a:t>
            </a:r>
            <a:r>
              <a:rPr lang="en-US" altLang="zh-CN" smtClean="0"/>
              <a:t>C</a:t>
            </a:r>
            <a:endParaRPr lang="zh-CN" altLang="en-US"/>
          </a:p>
        </p:txBody>
      </p:sp>
      <p:sp>
        <p:nvSpPr>
          <p:cNvPr id="17" name="内容占位符 10"/>
          <p:cNvSpPr txBox="1">
            <a:spLocks/>
          </p:cNvSpPr>
          <p:nvPr/>
        </p:nvSpPr>
        <p:spPr>
          <a:xfrm>
            <a:off x="2899719" y="3513928"/>
            <a:ext cx="5099222" cy="7324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altLang="zh-CN" smtClean="0"/>
              <a:t>ZUUL</a:t>
            </a:r>
            <a:r>
              <a:rPr lang="zh-CN" altLang="en-US" smtClean="0"/>
              <a:t>反向代理</a:t>
            </a:r>
            <a:endParaRPr lang="zh-CN" altLang="en-US"/>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983" y="740506"/>
            <a:ext cx="1133633" cy="1162212"/>
          </a:xfrm>
          <a:prstGeom prst="rect">
            <a:avLst/>
          </a:prstGeom>
        </p:spPr>
      </p:pic>
      <p:sp>
        <p:nvSpPr>
          <p:cNvPr id="20" name="内容占位符 10"/>
          <p:cNvSpPr txBox="1">
            <a:spLocks/>
          </p:cNvSpPr>
          <p:nvPr/>
        </p:nvSpPr>
        <p:spPr>
          <a:xfrm>
            <a:off x="2711180" y="1527337"/>
            <a:ext cx="4941772" cy="3753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altLang="zh-CN" sz="1600" smtClean="0"/>
              <a:t>ZUUL</a:t>
            </a:r>
            <a:r>
              <a:rPr lang="zh-CN" altLang="en-US" sz="1600" smtClean="0"/>
              <a:t>反向代理</a:t>
            </a:r>
            <a:endParaRPr lang="zh-CN" altLang="en-US" sz="1600"/>
          </a:p>
        </p:txBody>
      </p:sp>
      <p:sp>
        <p:nvSpPr>
          <p:cNvPr id="24" name="左箭头 23"/>
          <p:cNvSpPr/>
          <p:nvPr/>
        </p:nvSpPr>
        <p:spPr>
          <a:xfrm>
            <a:off x="8213124" y="1527337"/>
            <a:ext cx="2380735" cy="2932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p:nvCxnSpPr>
        <p:spPr>
          <a:xfrm>
            <a:off x="7652952" y="1715027"/>
            <a:ext cx="3624648" cy="1514205"/>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箭头连接符 46"/>
          <p:cNvCxnSpPr>
            <a:endCxn id="4" idx="3"/>
          </p:cNvCxnSpPr>
          <p:nvPr/>
        </p:nvCxnSpPr>
        <p:spPr>
          <a:xfrm flipH="1">
            <a:off x="8717692" y="3229232"/>
            <a:ext cx="2559908" cy="1728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直接连接符 48"/>
          <p:cNvCxnSpPr/>
          <p:nvPr/>
        </p:nvCxnSpPr>
        <p:spPr>
          <a:xfrm flipH="1" flipV="1">
            <a:off x="411892" y="2902651"/>
            <a:ext cx="2020329" cy="1650943"/>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直接箭头连接符 56"/>
          <p:cNvCxnSpPr>
            <a:endCxn id="14" idx="1"/>
          </p:cNvCxnSpPr>
          <p:nvPr/>
        </p:nvCxnSpPr>
        <p:spPr>
          <a:xfrm flipV="1">
            <a:off x="411892" y="2714859"/>
            <a:ext cx="2020329" cy="1877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直接箭头连接符 58"/>
          <p:cNvCxnSpPr>
            <a:endCxn id="15" idx="1"/>
          </p:cNvCxnSpPr>
          <p:nvPr/>
        </p:nvCxnSpPr>
        <p:spPr>
          <a:xfrm flipV="1">
            <a:off x="411892" y="2714858"/>
            <a:ext cx="4256902" cy="187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直接箭头连接符 60"/>
          <p:cNvCxnSpPr>
            <a:endCxn id="16" idx="1"/>
          </p:cNvCxnSpPr>
          <p:nvPr/>
        </p:nvCxnSpPr>
        <p:spPr>
          <a:xfrm flipV="1">
            <a:off x="411892" y="2714857"/>
            <a:ext cx="6544962" cy="1877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直接箭头连接符 62"/>
          <p:cNvCxnSpPr>
            <a:stCxn id="14" idx="2"/>
          </p:cNvCxnSpPr>
          <p:nvPr/>
        </p:nvCxnSpPr>
        <p:spPr>
          <a:xfrm>
            <a:off x="3338383" y="3052610"/>
            <a:ext cx="212125" cy="4613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接箭头连接符 64"/>
          <p:cNvCxnSpPr>
            <a:stCxn id="15" idx="2"/>
          </p:cNvCxnSpPr>
          <p:nvPr/>
        </p:nvCxnSpPr>
        <p:spPr>
          <a:xfrm>
            <a:off x="5574956" y="3052609"/>
            <a:ext cx="0" cy="5198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直接箭头连接符 66"/>
          <p:cNvCxnSpPr>
            <a:stCxn id="16" idx="2"/>
          </p:cNvCxnSpPr>
          <p:nvPr/>
        </p:nvCxnSpPr>
        <p:spPr>
          <a:xfrm flipH="1">
            <a:off x="7811529" y="3052608"/>
            <a:ext cx="51487" cy="4613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 name="直接箭头连接符 71"/>
          <p:cNvCxnSpPr>
            <a:stCxn id="17" idx="2"/>
          </p:cNvCxnSpPr>
          <p:nvPr/>
        </p:nvCxnSpPr>
        <p:spPr>
          <a:xfrm>
            <a:off x="5449330" y="4246386"/>
            <a:ext cx="0" cy="4162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直接箭头连接符 75"/>
          <p:cNvCxnSpPr>
            <a:endCxn id="5" idx="0"/>
          </p:cNvCxnSpPr>
          <p:nvPr/>
        </p:nvCxnSpPr>
        <p:spPr>
          <a:xfrm>
            <a:off x="3253946" y="5324322"/>
            <a:ext cx="84437" cy="4613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直接箭头连接符 77"/>
          <p:cNvCxnSpPr>
            <a:stCxn id="4" idx="2"/>
            <a:endCxn id="12" idx="0"/>
          </p:cNvCxnSpPr>
          <p:nvPr/>
        </p:nvCxnSpPr>
        <p:spPr>
          <a:xfrm flipH="1">
            <a:off x="5574956" y="5324322"/>
            <a:ext cx="1" cy="4613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0" name="直接箭头连接符 79"/>
          <p:cNvCxnSpPr>
            <a:endCxn id="13" idx="0"/>
          </p:cNvCxnSpPr>
          <p:nvPr/>
        </p:nvCxnSpPr>
        <p:spPr>
          <a:xfrm>
            <a:off x="7811529" y="5324322"/>
            <a:ext cx="1" cy="4613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1" name="矩形 80"/>
          <p:cNvSpPr/>
          <p:nvPr/>
        </p:nvSpPr>
        <p:spPr>
          <a:xfrm>
            <a:off x="104002" y="6123392"/>
            <a:ext cx="1318054" cy="59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githua</a:t>
            </a:r>
            <a:endParaRPr lang="zh-CN" altLang="en-US"/>
          </a:p>
        </p:txBody>
      </p:sp>
      <p:cxnSp>
        <p:nvCxnSpPr>
          <p:cNvPr id="83" name="曲线连接符 82"/>
          <p:cNvCxnSpPr/>
          <p:nvPr/>
        </p:nvCxnSpPr>
        <p:spPr>
          <a:xfrm rot="16200000" flipH="1">
            <a:off x="327625" y="5702920"/>
            <a:ext cx="829102" cy="11842"/>
          </a:xfrm>
          <a:prstGeom prst="curvedConnector3">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84" name="文本框 83"/>
          <p:cNvSpPr txBox="1"/>
          <p:nvPr/>
        </p:nvSpPr>
        <p:spPr>
          <a:xfrm>
            <a:off x="911825" y="5785641"/>
            <a:ext cx="849527" cy="369332"/>
          </a:xfrm>
          <a:prstGeom prst="rect">
            <a:avLst/>
          </a:prstGeom>
          <a:noFill/>
        </p:spPr>
        <p:txBody>
          <a:bodyPr wrap="square" rtlCol="0">
            <a:spAutoFit/>
          </a:bodyPr>
          <a:lstStyle/>
          <a:p>
            <a:r>
              <a:rPr lang="en-US" altLang="zh-CN" smtClean="0"/>
              <a:t>*.yml</a:t>
            </a:r>
            <a:endParaRPr lang="zh-CN" altLang="en-US"/>
          </a:p>
        </p:txBody>
      </p:sp>
      <p:cxnSp>
        <p:nvCxnSpPr>
          <p:cNvPr id="100" name="直接箭头连接符 99"/>
          <p:cNvCxnSpPr>
            <a:stCxn id="11" idx="3"/>
          </p:cNvCxnSpPr>
          <p:nvPr/>
        </p:nvCxnSpPr>
        <p:spPr>
          <a:xfrm flipV="1">
            <a:off x="1422056" y="4803388"/>
            <a:ext cx="1010165" cy="12467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2" name="直接箭头连接符 101"/>
          <p:cNvCxnSpPr/>
          <p:nvPr/>
        </p:nvCxnSpPr>
        <p:spPr>
          <a:xfrm flipH="1">
            <a:off x="275967" y="3064930"/>
            <a:ext cx="2462084" cy="146615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4" name="直接箭头连接符 103"/>
          <p:cNvCxnSpPr>
            <a:endCxn id="11" idx="0"/>
          </p:cNvCxnSpPr>
          <p:nvPr/>
        </p:nvCxnSpPr>
        <p:spPr>
          <a:xfrm flipH="1">
            <a:off x="751187" y="3088807"/>
            <a:ext cx="4430879" cy="14730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6" name="直接箭头连接符 105"/>
          <p:cNvCxnSpPr/>
          <p:nvPr/>
        </p:nvCxnSpPr>
        <p:spPr>
          <a:xfrm flipH="1">
            <a:off x="1422056" y="3064930"/>
            <a:ext cx="6230896" cy="1597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0" name="直接箭头连接符 109"/>
          <p:cNvCxnSpPr>
            <a:stCxn id="5" idx="1"/>
          </p:cNvCxnSpPr>
          <p:nvPr/>
        </p:nvCxnSpPr>
        <p:spPr>
          <a:xfrm flipH="1" flipV="1">
            <a:off x="1336588" y="5294290"/>
            <a:ext cx="1095633" cy="829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直接箭头连接符 111"/>
          <p:cNvCxnSpPr>
            <a:stCxn id="12" idx="1"/>
          </p:cNvCxnSpPr>
          <p:nvPr/>
        </p:nvCxnSpPr>
        <p:spPr>
          <a:xfrm flipH="1" flipV="1">
            <a:off x="1422056" y="5140411"/>
            <a:ext cx="3246738" cy="9829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直接箭头连接符 113"/>
          <p:cNvCxnSpPr>
            <a:stCxn id="13" idx="1"/>
            <a:endCxn id="11" idx="3"/>
          </p:cNvCxnSpPr>
          <p:nvPr/>
        </p:nvCxnSpPr>
        <p:spPr>
          <a:xfrm flipH="1" flipV="1">
            <a:off x="1422056" y="4928061"/>
            <a:ext cx="5483312" cy="11953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0371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en-US" altLang="zh-CN"/>
              <a:t>Spring </a:t>
            </a:r>
            <a:r>
              <a:rPr lang="en-US" altLang="zh-CN" smtClean="0"/>
              <a:t>Cloud </a:t>
            </a:r>
            <a:r>
              <a:rPr lang="zh-CN" altLang="en-US"/>
              <a:t>须知</a:t>
            </a:r>
          </a:p>
        </p:txBody>
      </p:sp>
      <p:sp>
        <p:nvSpPr>
          <p:cNvPr id="3" name="内容占位符 2"/>
          <p:cNvSpPr>
            <a:spLocks noGrp="1"/>
          </p:cNvSpPr>
          <p:nvPr>
            <p:ph idx="1"/>
          </p:nvPr>
        </p:nvSpPr>
        <p:spPr>
          <a:xfrm>
            <a:off x="838200" y="906162"/>
            <a:ext cx="10515600" cy="6038335"/>
          </a:xfrm>
        </p:spPr>
        <p:txBody>
          <a:bodyPr>
            <a:normAutofit lnSpcReduction="10000"/>
          </a:bodyPr>
          <a:lstStyle/>
          <a:p>
            <a:r>
              <a:rPr lang="zh-CN" altLang="en-US" sz="1050"/>
              <a:t>在整体设计</a:t>
            </a:r>
            <a:r>
              <a:rPr lang="zh-CN" altLang="en-US" sz="1050" smtClean="0"/>
              <a:t>上</a:t>
            </a:r>
            <a:r>
              <a:rPr lang="en-US" altLang="zh-CN" sz="1050"/>
              <a:t>Spring Cloud</a:t>
            </a:r>
            <a:r>
              <a:rPr lang="zh-CN" altLang="en-US" sz="1050" smtClean="0"/>
              <a:t>更好</a:t>
            </a:r>
            <a:r>
              <a:rPr lang="zh-CN" altLang="en-US" sz="1050"/>
              <a:t>的实现了</a:t>
            </a:r>
            <a:r>
              <a:rPr lang="en-US" altLang="zh-CN" sz="1050"/>
              <a:t>RPC</a:t>
            </a:r>
            <a:r>
              <a:rPr lang="zh-CN" altLang="en-US" sz="1050"/>
              <a:t>的架构设计，而且更好的使用了</a:t>
            </a:r>
            <a:r>
              <a:rPr lang="en-US" altLang="zh-CN" sz="1050"/>
              <a:t>Rest</a:t>
            </a:r>
            <a:r>
              <a:rPr lang="zh-CN" altLang="en-US" sz="1050"/>
              <a:t>作为通讯基础，这一点是它的成功之处</a:t>
            </a:r>
            <a:r>
              <a:rPr lang="zh-CN" altLang="en-US" sz="1050" smtClean="0"/>
              <a:t>。由于大量地使用了</a:t>
            </a:r>
            <a:r>
              <a:rPr lang="en-US" altLang="zh-CN" sz="1050" smtClean="0"/>
              <a:t>netflix</a:t>
            </a:r>
            <a:r>
              <a:rPr lang="zh-CN" altLang="en-US" sz="1050" smtClean="0"/>
              <a:t>公司的产品技术，所以这些技术也有可靠的保证。</a:t>
            </a:r>
            <a:endParaRPr lang="en-US" altLang="zh-CN" sz="1050" smtClean="0"/>
          </a:p>
          <a:p>
            <a:r>
              <a:rPr lang="en-US" altLang="zh-CN" sz="1050"/>
              <a:t>Spring </a:t>
            </a:r>
            <a:r>
              <a:rPr lang="en-US" altLang="zh-CN" sz="1050" smtClean="0"/>
              <a:t>Cloud</a:t>
            </a:r>
            <a:r>
              <a:rPr lang="zh-CN" altLang="en-US" sz="1050" smtClean="0"/>
              <a:t>一定是基于</a:t>
            </a:r>
            <a:r>
              <a:rPr lang="en-US" altLang="zh-CN" sz="1050" smtClean="0"/>
              <a:t>SpringBoot</a:t>
            </a:r>
            <a:r>
              <a:rPr lang="zh-CN" altLang="en-US" sz="1050" smtClean="0"/>
              <a:t>开发的</a:t>
            </a:r>
            <a:endParaRPr lang="en-US" altLang="zh-CN" sz="1050" smtClean="0"/>
          </a:p>
          <a:p>
            <a:r>
              <a:rPr lang="en-US" altLang="zh-CN" sz="1050"/>
              <a:t>Spring </a:t>
            </a:r>
            <a:r>
              <a:rPr lang="en-US" altLang="zh-CN" sz="1050" smtClean="0"/>
              <a:t>Cloud </a:t>
            </a:r>
            <a:r>
              <a:rPr lang="zh-CN" altLang="en-US" sz="1050" smtClean="0"/>
              <a:t>是目前众多</a:t>
            </a:r>
            <a:r>
              <a:rPr lang="en-US" altLang="zh-CN" sz="1050" smtClean="0"/>
              <a:t>rpc</a:t>
            </a:r>
            <a:r>
              <a:rPr lang="zh-CN" altLang="en-US" sz="1050" smtClean="0"/>
              <a:t>技术中做完善的</a:t>
            </a:r>
            <a:endParaRPr lang="en-US" altLang="zh-CN" sz="1050" smtClean="0"/>
          </a:p>
          <a:p>
            <a:r>
              <a:rPr lang="en-US" altLang="zh-CN" sz="1050"/>
              <a:t>Spring </a:t>
            </a:r>
            <a:r>
              <a:rPr lang="en-US" altLang="zh-CN" sz="1050" smtClean="0"/>
              <a:t>Cloud</a:t>
            </a:r>
            <a:r>
              <a:rPr lang="zh-CN" altLang="en-US" sz="1050"/>
              <a:t> </a:t>
            </a:r>
            <a:r>
              <a:rPr lang="zh-CN" altLang="en-US" sz="1050" smtClean="0"/>
              <a:t>必须知道的几个组件</a:t>
            </a:r>
            <a:endParaRPr lang="en-US" altLang="zh-CN" sz="1050" smtClean="0"/>
          </a:p>
          <a:p>
            <a:pPr lvl="1"/>
            <a:r>
              <a:rPr lang="en-US" altLang="zh-CN" sz="1000" smtClean="0"/>
              <a:t>Eureka </a:t>
            </a:r>
            <a:r>
              <a:rPr lang="zh-CN" altLang="en-US" sz="1000" smtClean="0"/>
              <a:t>注册中心</a:t>
            </a:r>
            <a:endParaRPr lang="en-US" altLang="zh-CN" sz="1000"/>
          </a:p>
          <a:p>
            <a:pPr lvl="2"/>
            <a:r>
              <a:rPr lang="zh-CN" altLang="en-US" sz="1000"/>
              <a:t>类似于</a:t>
            </a:r>
            <a:r>
              <a:rPr lang="en-US" altLang="zh-CN" sz="1000"/>
              <a:t>ZK</a:t>
            </a:r>
          </a:p>
          <a:p>
            <a:pPr lvl="2"/>
            <a:r>
              <a:rPr lang="zh-CN" altLang="en-US" sz="1000" smtClean="0"/>
              <a:t>管理着所有微服务的地址信息方便微服务之间相互调用</a:t>
            </a:r>
            <a:endParaRPr lang="en-US" altLang="zh-CN" sz="1000" smtClean="0"/>
          </a:p>
          <a:p>
            <a:pPr lvl="2"/>
            <a:r>
              <a:rPr lang="zh-CN" altLang="en-US" sz="1000" smtClean="0"/>
              <a:t>要想调用某一个微服务可以通过服务的名字到</a:t>
            </a:r>
            <a:r>
              <a:rPr lang="en-US" altLang="zh-CN" sz="1000" smtClean="0"/>
              <a:t>Eureka</a:t>
            </a:r>
            <a:r>
              <a:rPr lang="zh-CN" altLang="en-US" sz="1000" smtClean="0"/>
              <a:t>中寻找其地址端口号进行</a:t>
            </a:r>
            <a:r>
              <a:rPr lang="en-US" altLang="zh-CN" sz="1000"/>
              <a:t>r</a:t>
            </a:r>
            <a:r>
              <a:rPr lang="en-US" altLang="zh-CN" sz="1000" smtClean="0"/>
              <a:t>pc</a:t>
            </a:r>
            <a:r>
              <a:rPr lang="zh-CN" altLang="en-US" sz="1000" smtClean="0"/>
              <a:t>调用</a:t>
            </a:r>
            <a:endParaRPr lang="en-US" altLang="zh-CN" sz="1000" smtClean="0"/>
          </a:p>
          <a:p>
            <a:pPr lvl="1"/>
            <a:r>
              <a:rPr lang="en-US" altLang="zh-CN" sz="1050" smtClean="0"/>
              <a:t>Zuul </a:t>
            </a:r>
            <a:r>
              <a:rPr lang="zh-CN" altLang="en-US" sz="1050" smtClean="0"/>
              <a:t>反向代理</a:t>
            </a:r>
            <a:r>
              <a:rPr lang="zh-CN" altLang="en-US" sz="1050"/>
              <a:t>、</a:t>
            </a:r>
            <a:r>
              <a:rPr lang="zh-CN" altLang="en-US" sz="1050" smtClean="0"/>
              <a:t>路由规则</a:t>
            </a:r>
            <a:endParaRPr lang="en-US" altLang="zh-CN" sz="1050"/>
          </a:p>
          <a:p>
            <a:pPr lvl="2"/>
            <a:r>
              <a:rPr lang="zh-CN" altLang="en-US" sz="1000" smtClean="0"/>
              <a:t>类似于</a:t>
            </a:r>
            <a:r>
              <a:rPr lang="en-US" altLang="zh-CN" sz="1000" smtClean="0"/>
              <a:t>Nginx</a:t>
            </a:r>
          </a:p>
          <a:p>
            <a:pPr lvl="2"/>
            <a:r>
              <a:rPr lang="zh-CN" altLang="en-US" sz="1000" smtClean="0"/>
              <a:t>根据指定的路由规则实现服务的路径转发</a:t>
            </a:r>
            <a:endParaRPr lang="en-US" altLang="zh-CN" sz="1000" smtClean="0"/>
          </a:p>
          <a:p>
            <a:pPr lvl="2"/>
            <a:r>
              <a:rPr lang="zh-CN" altLang="en-US" sz="1000" smtClean="0"/>
              <a:t>隐藏了微服务的名字更加保护微服务</a:t>
            </a:r>
            <a:endParaRPr lang="en-US" altLang="zh-CN" sz="1000" smtClean="0"/>
          </a:p>
          <a:p>
            <a:pPr lvl="2"/>
            <a:r>
              <a:rPr lang="zh-CN" altLang="en-US" sz="1000" smtClean="0"/>
              <a:t>一般用来做拦截器过滤器</a:t>
            </a:r>
            <a:endParaRPr lang="en-US" altLang="zh-CN" sz="1000" smtClean="0"/>
          </a:p>
          <a:p>
            <a:pPr lvl="2"/>
            <a:r>
              <a:rPr lang="zh-CN" altLang="en-US" sz="1000" smtClean="0"/>
              <a:t>也就是抵达注册中心的第一道关卡</a:t>
            </a:r>
            <a:endParaRPr lang="en-US" altLang="zh-CN" sz="1000"/>
          </a:p>
          <a:p>
            <a:pPr lvl="1"/>
            <a:r>
              <a:rPr lang="en-US" altLang="zh-CN" sz="1050" smtClean="0"/>
              <a:t>Ribbon </a:t>
            </a:r>
            <a:r>
              <a:rPr lang="zh-CN" altLang="en-US" sz="1050" smtClean="0"/>
              <a:t>负载均衡</a:t>
            </a:r>
            <a:endParaRPr lang="en-US" altLang="zh-CN" sz="1050" smtClean="0"/>
          </a:p>
          <a:p>
            <a:pPr lvl="2"/>
            <a:r>
              <a:rPr lang="zh-CN" altLang="en-US" sz="1000" smtClean="0"/>
              <a:t>类似于</a:t>
            </a:r>
            <a:r>
              <a:rPr lang="en-US" altLang="zh-CN" sz="1000" smtClean="0"/>
              <a:t>Haproxy</a:t>
            </a:r>
            <a:r>
              <a:rPr lang="zh-CN" altLang="en-US" sz="1000" smtClean="0"/>
              <a:t>、</a:t>
            </a:r>
            <a:r>
              <a:rPr lang="en-US" altLang="zh-CN" sz="1000"/>
              <a:t> </a:t>
            </a:r>
            <a:r>
              <a:rPr lang="en-US" altLang="zh-CN" sz="1000" smtClean="0"/>
              <a:t>Nginx</a:t>
            </a:r>
          </a:p>
          <a:p>
            <a:pPr lvl="2"/>
            <a:r>
              <a:rPr lang="zh-CN" altLang="en-US" sz="1000" smtClean="0"/>
              <a:t>根据轮询算法或随机算法调用某个微服务具体的某个实例</a:t>
            </a:r>
            <a:endParaRPr lang="en-US" altLang="zh-CN" sz="1000"/>
          </a:p>
          <a:p>
            <a:pPr lvl="1"/>
            <a:r>
              <a:rPr lang="en-US" altLang="zh-CN" sz="1050" smtClean="0"/>
              <a:t>Hystrix </a:t>
            </a:r>
            <a:r>
              <a:rPr lang="zh-CN" altLang="en-US" sz="1050" smtClean="0"/>
              <a:t>熔断处理</a:t>
            </a:r>
            <a:endParaRPr lang="en-US" altLang="zh-CN" sz="1050" smtClean="0"/>
          </a:p>
          <a:p>
            <a:pPr lvl="2"/>
            <a:r>
              <a:rPr lang="zh-CN" altLang="en-US" sz="1000" smtClean="0"/>
              <a:t>类似于</a:t>
            </a:r>
            <a:r>
              <a:rPr lang="en-US" altLang="zh-CN" sz="1000" smtClean="0"/>
              <a:t>Dubbo</a:t>
            </a:r>
            <a:r>
              <a:rPr lang="zh-CN" altLang="en-US" sz="1000" smtClean="0"/>
              <a:t>的熔断机制</a:t>
            </a:r>
            <a:endParaRPr lang="en-US" altLang="zh-CN" sz="1000" smtClean="0"/>
          </a:p>
          <a:p>
            <a:pPr lvl="2"/>
            <a:r>
              <a:rPr lang="zh-CN" altLang="en-US" sz="1000" smtClean="0"/>
              <a:t>熔断，限流，降级</a:t>
            </a:r>
            <a:endParaRPr lang="en-US" altLang="zh-CN" sz="1000" smtClean="0"/>
          </a:p>
          <a:p>
            <a:pPr lvl="2"/>
            <a:r>
              <a:rPr lang="zh-CN" altLang="en-US" sz="1000" smtClean="0"/>
              <a:t>为了防止某个微服务不可用而导致整个系统的坍塌</a:t>
            </a:r>
            <a:endParaRPr lang="en-US" altLang="zh-CN" sz="1000" smtClean="0"/>
          </a:p>
          <a:p>
            <a:pPr lvl="2"/>
            <a:r>
              <a:rPr lang="zh-CN" altLang="en-US" sz="1000" smtClean="0"/>
              <a:t>防止雪崩效应</a:t>
            </a:r>
            <a:endParaRPr lang="en-US" altLang="zh-CN" sz="1000" smtClean="0"/>
          </a:p>
          <a:p>
            <a:pPr lvl="1"/>
            <a:r>
              <a:rPr lang="en-US" altLang="zh-CN" sz="1050" smtClean="0"/>
              <a:t>Feign </a:t>
            </a:r>
            <a:r>
              <a:rPr lang="zh-CN" altLang="en-US" sz="1050" smtClean="0"/>
              <a:t>接口伪造</a:t>
            </a:r>
            <a:endParaRPr lang="en-US" altLang="zh-CN" sz="1050" smtClean="0"/>
          </a:p>
          <a:p>
            <a:pPr lvl="2"/>
            <a:r>
              <a:rPr lang="zh-CN" altLang="en-US" sz="1000" smtClean="0"/>
              <a:t>类似于</a:t>
            </a:r>
            <a:r>
              <a:rPr lang="en-US" altLang="zh-CN" sz="1000" smtClean="0"/>
              <a:t>Retrofit2</a:t>
            </a:r>
          </a:p>
          <a:p>
            <a:pPr lvl="2"/>
            <a:r>
              <a:rPr lang="zh-CN" altLang="en-US" sz="1000" smtClean="0"/>
              <a:t>为了更方便的实现服务的调用以接口的形式出现</a:t>
            </a:r>
            <a:endParaRPr lang="en-US" altLang="zh-CN" sz="1000" smtClean="0"/>
          </a:p>
          <a:p>
            <a:pPr lvl="1"/>
            <a:r>
              <a:rPr lang="en-US" altLang="zh-CN" sz="1050" smtClean="0"/>
              <a:t>Config </a:t>
            </a:r>
            <a:r>
              <a:rPr lang="zh-CN" altLang="en-US" sz="1050" smtClean="0"/>
              <a:t>配置中心</a:t>
            </a:r>
            <a:endParaRPr lang="en-US" altLang="zh-CN" sz="1050" smtClean="0"/>
          </a:p>
          <a:p>
            <a:pPr lvl="2"/>
            <a:r>
              <a:rPr lang="zh-CN" altLang="en-US" sz="1000" smtClean="0"/>
              <a:t>类似</a:t>
            </a:r>
            <a:r>
              <a:rPr lang="en-US" altLang="zh-CN" sz="1000" smtClean="0"/>
              <a:t>Apollo</a:t>
            </a:r>
          </a:p>
          <a:p>
            <a:pPr lvl="2"/>
            <a:r>
              <a:rPr lang="zh-CN" altLang="en-US" sz="1000"/>
              <a:t>基于</a:t>
            </a:r>
            <a:r>
              <a:rPr lang="en-US" altLang="zh-CN" sz="1000"/>
              <a:t>githuab</a:t>
            </a:r>
            <a:r>
              <a:rPr lang="zh-CN" altLang="en-US" sz="1000"/>
              <a:t>或者</a:t>
            </a:r>
            <a:r>
              <a:rPr lang="en-US" altLang="zh-CN" sz="1000" smtClean="0"/>
              <a:t>SVN </a:t>
            </a:r>
            <a:r>
              <a:rPr lang="zh-CN" altLang="en-US" sz="1000" smtClean="0"/>
              <a:t>统一管理所有微服务的配置信息</a:t>
            </a:r>
            <a:endParaRPr lang="en-US" altLang="zh-CN" sz="1000" smtClean="0"/>
          </a:p>
        </p:txBody>
      </p:sp>
    </p:spTree>
    <p:extLst>
      <p:ext uri="{BB962C8B-B14F-4D97-AF65-F5344CB8AC3E}">
        <p14:creationId xmlns:p14="http://schemas.microsoft.com/office/powerpoint/2010/main" val="228598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RMI</a:t>
            </a:r>
            <a:r>
              <a:rPr lang="zh-CN" altLang="en-US" smtClean="0"/>
              <a:t>的实现方案</a:t>
            </a:r>
            <a:endParaRPr lang="zh-CN" altLang="en-US"/>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854468"/>
            <a:ext cx="1133633" cy="1162212"/>
          </a:xfr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935" y="1992878"/>
            <a:ext cx="857370" cy="1171739"/>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6699" y="1926918"/>
            <a:ext cx="905001" cy="1095528"/>
          </a:xfrm>
          <a:prstGeom prst="rect">
            <a:avLst/>
          </a:prstGeom>
        </p:spPr>
      </p:pic>
      <p:sp>
        <p:nvSpPr>
          <p:cNvPr id="12" name="右箭头 11"/>
          <p:cNvSpPr/>
          <p:nvPr/>
        </p:nvSpPr>
        <p:spPr>
          <a:xfrm>
            <a:off x="2467155" y="2474682"/>
            <a:ext cx="2208122" cy="20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874589" y="2474682"/>
            <a:ext cx="2512110" cy="20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5158596" y="3347049"/>
            <a:ext cx="310551" cy="457200"/>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rgbClr val="FF0000"/>
              </a:solidFill>
            </a:endParaRPr>
          </a:p>
        </p:txBody>
      </p:sp>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5987" y="3948611"/>
            <a:ext cx="2286319" cy="1057423"/>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0851" y="5607183"/>
            <a:ext cx="2486372" cy="1095528"/>
          </a:xfrm>
          <a:prstGeom prst="rect">
            <a:avLst/>
          </a:prstGeom>
        </p:spPr>
      </p:pic>
      <p:pic>
        <p:nvPicPr>
          <p:cNvPr id="26"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0851" y="3946420"/>
            <a:ext cx="2286319" cy="1057423"/>
          </a:xfrm>
          <a:prstGeom prst="rect">
            <a:avLst/>
          </a:prstGeom>
        </p:spPr>
      </p:pic>
      <p:sp>
        <p:nvSpPr>
          <p:cNvPr id="27" name="下箭头 26"/>
          <p:cNvSpPr/>
          <p:nvPr/>
        </p:nvSpPr>
        <p:spPr>
          <a:xfrm>
            <a:off x="8778814" y="3164617"/>
            <a:ext cx="356559" cy="78180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下箭头 27"/>
          <p:cNvSpPr/>
          <p:nvPr/>
        </p:nvSpPr>
        <p:spPr>
          <a:xfrm>
            <a:off x="8909261" y="5044200"/>
            <a:ext cx="764877" cy="53212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30" name="肘形连接符 29"/>
          <p:cNvCxnSpPr>
            <a:stCxn id="24" idx="2"/>
            <a:endCxn id="25" idx="1"/>
          </p:cNvCxnSpPr>
          <p:nvPr/>
        </p:nvCxnSpPr>
        <p:spPr>
          <a:xfrm rot="16200000" flipH="1">
            <a:off x="6225543" y="4249638"/>
            <a:ext cx="1148913" cy="266170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504981" y="1992878"/>
            <a:ext cx="761434" cy="369332"/>
          </a:xfrm>
          <a:prstGeom prst="rect">
            <a:avLst/>
          </a:prstGeom>
          <a:noFill/>
        </p:spPr>
        <p:txBody>
          <a:bodyPr wrap="square" rtlCol="0">
            <a:spAutoFit/>
          </a:bodyPr>
          <a:lstStyle/>
          <a:p>
            <a:r>
              <a:rPr lang="zh-CN" altLang="en-US" b="1"/>
              <a:t>骨架</a:t>
            </a:r>
          </a:p>
        </p:txBody>
      </p:sp>
      <p:sp>
        <p:nvSpPr>
          <p:cNvPr id="32" name="文本框 31"/>
          <p:cNvSpPr txBox="1"/>
          <p:nvPr/>
        </p:nvSpPr>
        <p:spPr>
          <a:xfrm>
            <a:off x="5884829" y="1992878"/>
            <a:ext cx="728195" cy="369332"/>
          </a:xfrm>
          <a:prstGeom prst="rect">
            <a:avLst/>
          </a:prstGeom>
          <a:noFill/>
        </p:spPr>
        <p:txBody>
          <a:bodyPr wrap="square" rtlCol="0">
            <a:spAutoFit/>
          </a:bodyPr>
          <a:lstStyle/>
          <a:p>
            <a:r>
              <a:rPr lang="zh-CN" altLang="en-US" b="1" smtClean="0"/>
              <a:t>存根</a:t>
            </a:r>
            <a:endParaRPr lang="zh-CN" altLang="en-US" b="1"/>
          </a:p>
        </p:txBody>
      </p:sp>
      <p:pic>
        <p:nvPicPr>
          <p:cNvPr id="36"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26918"/>
            <a:ext cx="1133633" cy="1162212"/>
          </a:xfrm>
          <a:prstGeom prst="rect">
            <a:avLst/>
          </a:prstGeom>
        </p:spPr>
      </p:pic>
    </p:spTree>
    <p:extLst>
      <p:ext uri="{BB962C8B-B14F-4D97-AF65-F5344CB8AC3E}">
        <p14:creationId xmlns:p14="http://schemas.microsoft.com/office/powerpoint/2010/main" val="2745847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614468" y="1690688"/>
            <a:ext cx="2415397" cy="46152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hade val="50000"/>
                <a:alpha val="8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EJB</a:t>
            </a:r>
            <a:r>
              <a:rPr lang="zh-CN" altLang="en-US" smtClean="0"/>
              <a:t>实现原理图</a:t>
            </a:r>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5885" y="2877825"/>
            <a:ext cx="1133633" cy="1162212"/>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3482" y="2868298"/>
            <a:ext cx="857370" cy="11717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6" name="右箭头 5"/>
          <p:cNvSpPr/>
          <p:nvPr/>
        </p:nvSpPr>
        <p:spPr>
          <a:xfrm>
            <a:off x="1991370" y="3229065"/>
            <a:ext cx="1387417" cy="229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29865" y="1690688"/>
            <a:ext cx="6072996" cy="46152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614469" y="6305908"/>
            <a:ext cx="2415396" cy="55209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hade val="50000"/>
                <a:alpha val="8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WEB</a:t>
            </a:r>
            <a:r>
              <a:rPr lang="zh-CN" altLang="en-US" smtClean="0">
                <a:solidFill>
                  <a:srgbClr val="FF0000"/>
                </a:solidFill>
              </a:rPr>
              <a:t>容器</a:t>
            </a:r>
            <a:endParaRPr lang="zh-CN" altLang="en-US">
              <a:solidFill>
                <a:srgbClr val="FF0000"/>
              </a:solidFill>
            </a:endParaRPr>
          </a:p>
        </p:txBody>
      </p:sp>
      <p:sp>
        <p:nvSpPr>
          <p:cNvPr id="15" name="矩形 14"/>
          <p:cNvSpPr/>
          <p:nvPr/>
        </p:nvSpPr>
        <p:spPr>
          <a:xfrm>
            <a:off x="6029865" y="6305909"/>
            <a:ext cx="6072996" cy="55209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hade val="50000"/>
                <a:alpha val="8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EJB</a:t>
            </a:r>
            <a:r>
              <a:rPr lang="zh-CN" altLang="en-US" smtClean="0">
                <a:solidFill>
                  <a:srgbClr val="FF0000"/>
                </a:solidFill>
              </a:rPr>
              <a:t>容器（</a:t>
            </a:r>
            <a:r>
              <a:rPr lang="en-US" altLang="zh-CN" dirty="0" smtClean="0">
                <a:solidFill>
                  <a:srgbClr val="FF0000"/>
                </a:solidFill>
              </a:rPr>
              <a:t>WebSphere</a:t>
            </a:r>
            <a:r>
              <a:rPr lang="zh-CN" altLang="en-US" smtClean="0">
                <a:solidFill>
                  <a:srgbClr val="FF0000"/>
                </a:solidFill>
              </a:rPr>
              <a:t>、</a:t>
            </a:r>
            <a:r>
              <a:rPr lang="en-US" altLang="zh-CN" dirty="0" err="1" smtClean="0">
                <a:solidFill>
                  <a:srgbClr val="FF0000"/>
                </a:solidFill>
              </a:rPr>
              <a:t>WebLogic</a:t>
            </a:r>
            <a:r>
              <a:rPr lang="zh-CN" altLang="en-US" smtClean="0">
                <a:solidFill>
                  <a:srgbClr val="FF0000"/>
                </a:solidFill>
              </a:rPr>
              <a:t>、</a:t>
            </a:r>
            <a:r>
              <a:rPr lang="en-US" altLang="zh-CN" smtClean="0">
                <a:solidFill>
                  <a:srgbClr val="FF0000"/>
                </a:solidFill>
              </a:rPr>
              <a:t>JBoss</a:t>
            </a:r>
            <a:r>
              <a:rPr lang="zh-CN" altLang="en-US" smtClean="0">
                <a:solidFill>
                  <a:srgbClr val="FF0000"/>
                </a:solidFill>
              </a:rPr>
              <a:t>）</a:t>
            </a:r>
            <a:endParaRPr lang="zh-CN" altLang="en-US">
              <a:solidFill>
                <a:srgbClr val="FF0000"/>
              </a:solidFill>
            </a:endParaRPr>
          </a:p>
        </p:txBody>
      </p:sp>
      <p:sp>
        <p:nvSpPr>
          <p:cNvPr id="19" name="矩形 18"/>
          <p:cNvSpPr/>
          <p:nvPr/>
        </p:nvSpPr>
        <p:spPr>
          <a:xfrm>
            <a:off x="5588238" y="2868298"/>
            <a:ext cx="1133633" cy="449917"/>
          </a:xfrm>
          <a:prstGeom prst="rect">
            <a:avLst/>
          </a:prstGeom>
          <a:blipFill>
            <a:blip r:embed="rId5"/>
            <a:tile tx="0" ty="0" sx="100000" sy="100000" flip="none" algn="tl"/>
          </a:blipFill>
          <a:ln cap="rnd">
            <a:solidFill>
              <a:schemeClr val="accent1">
                <a:shade val="50000"/>
                <a:alpha val="8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bg2">
                    <a:lumMod val="10000"/>
                  </a:schemeClr>
                </a:solidFill>
              </a:rPr>
              <a:t>RMI-IIOP</a:t>
            </a:r>
            <a:endParaRPr lang="zh-CN" altLang="en-US">
              <a:solidFill>
                <a:schemeClr val="bg2">
                  <a:lumMod val="10000"/>
                </a:schemeClr>
              </a:solidFill>
            </a:endParaRPr>
          </a:p>
        </p:txBody>
      </p:sp>
      <p:sp>
        <p:nvSpPr>
          <p:cNvPr id="20" name="右箭头 19"/>
          <p:cNvSpPr/>
          <p:nvPr/>
        </p:nvSpPr>
        <p:spPr>
          <a:xfrm>
            <a:off x="5763764" y="3454167"/>
            <a:ext cx="766432" cy="19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3954" y="2865553"/>
            <a:ext cx="1552179" cy="755163"/>
          </a:xfrm>
          <a:prstGeom prst="rect">
            <a:avLst/>
          </a:prstGeom>
        </p:spPr>
      </p:pic>
      <p:pic>
        <p:nvPicPr>
          <p:cNvPr id="22" name="图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8886" y="4924854"/>
            <a:ext cx="1552179" cy="666236"/>
          </a:xfrm>
          <a:prstGeom prst="rect">
            <a:avLst/>
          </a:prstGeom>
        </p:spPr>
      </p:pic>
      <p:sp>
        <p:nvSpPr>
          <p:cNvPr id="25" name="上箭头 24"/>
          <p:cNvSpPr/>
          <p:nvPr/>
        </p:nvSpPr>
        <p:spPr>
          <a:xfrm>
            <a:off x="7567336" y="3973103"/>
            <a:ext cx="925411" cy="49170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6" name="图片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75868" y="2805702"/>
            <a:ext cx="1533739" cy="790685"/>
          </a:xfrm>
          <a:prstGeom prst="rect">
            <a:avLst/>
          </a:prstGeom>
        </p:spPr>
      </p:pic>
      <p:pic>
        <p:nvPicPr>
          <p:cNvPr id="27" name="图片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98764" y="4924855"/>
            <a:ext cx="1543265" cy="666236"/>
          </a:xfrm>
          <a:prstGeom prst="rect">
            <a:avLst/>
          </a:prstGeom>
        </p:spPr>
      </p:pic>
      <p:sp>
        <p:nvSpPr>
          <p:cNvPr id="28" name="上箭头 27"/>
          <p:cNvSpPr/>
          <p:nvPr/>
        </p:nvSpPr>
        <p:spPr>
          <a:xfrm>
            <a:off x="10428389" y="3973102"/>
            <a:ext cx="925411" cy="49170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矩形 28"/>
          <p:cNvSpPr/>
          <p:nvPr/>
        </p:nvSpPr>
        <p:spPr>
          <a:xfrm>
            <a:off x="5763764" y="3792746"/>
            <a:ext cx="658461" cy="26454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a:solidFill>
                  <a:srgbClr val="FF0000"/>
                </a:solidFill>
              </a:rPr>
              <a:t>远程</a:t>
            </a:r>
          </a:p>
        </p:txBody>
      </p:sp>
      <p:sp>
        <p:nvSpPr>
          <p:cNvPr id="30" name="矩形 29"/>
          <p:cNvSpPr/>
          <p:nvPr/>
        </p:nvSpPr>
        <p:spPr>
          <a:xfrm>
            <a:off x="8924184" y="2589453"/>
            <a:ext cx="1133633" cy="449917"/>
          </a:xfrm>
          <a:prstGeom prst="rect">
            <a:avLst/>
          </a:prstGeom>
          <a:blipFill>
            <a:blip r:embed="rId5"/>
            <a:tile tx="0" ty="0" sx="100000" sy="100000" flip="none" algn="tl"/>
          </a:blipFill>
          <a:ln cap="rnd">
            <a:solidFill>
              <a:schemeClr val="accent1">
                <a:shade val="50000"/>
                <a:alpha val="8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bg2">
                    <a:lumMod val="10000"/>
                  </a:schemeClr>
                </a:solidFill>
              </a:rPr>
              <a:t>RMI-IIOP</a:t>
            </a:r>
            <a:endParaRPr lang="zh-CN" altLang="en-US">
              <a:solidFill>
                <a:schemeClr val="bg2">
                  <a:lumMod val="10000"/>
                </a:schemeClr>
              </a:solidFill>
            </a:endParaRPr>
          </a:p>
        </p:txBody>
      </p:sp>
      <p:sp>
        <p:nvSpPr>
          <p:cNvPr id="32" name="矩形 31"/>
          <p:cNvSpPr/>
          <p:nvPr/>
        </p:nvSpPr>
        <p:spPr>
          <a:xfrm>
            <a:off x="9161769" y="3315164"/>
            <a:ext cx="658461" cy="252389"/>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a:solidFill>
                  <a:srgbClr val="FF0000"/>
                </a:solidFill>
              </a:rPr>
              <a:t>远程</a:t>
            </a:r>
          </a:p>
        </p:txBody>
      </p:sp>
      <p:sp>
        <p:nvSpPr>
          <p:cNvPr id="33" name="右箭头 32"/>
          <p:cNvSpPr/>
          <p:nvPr/>
        </p:nvSpPr>
        <p:spPr>
          <a:xfrm>
            <a:off x="8969084" y="3081460"/>
            <a:ext cx="1049210" cy="135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10"/>
          <a:stretch>
            <a:fillRect/>
          </a:stretch>
        </p:blipFill>
        <p:spPr>
          <a:xfrm>
            <a:off x="7277566" y="1738042"/>
            <a:ext cx="1504950" cy="781050"/>
          </a:xfrm>
          <a:prstGeom prst="rect">
            <a:avLst/>
          </a:prstGeom>
        </p:spPr>
      </p:pic>
      <p:sp>
        <p:nvSpPr>
          <p:cNvPr id="35" name="下箭头 34"/>
          <p:cNvSpPr/>
          <p:nvPr/>
        </p:nvSpPr>
        <p:spPr>
          <a:xfrm>
            <a:off x="7939357" y="2589453"/>
            <a:ext cx="275618" cy="2249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165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EJB</a:t>
            </a:r>
            <a:r>
              <a:rPr lang="zh-CN" altLang="en-US" smtClean="0">
                <a:solidFill>
                  <a:schemeClr val="bg2">
                    <a:lumMod val="10000"/>
                  </a:schemeClr>
                </a:solidFill>
              </a:rPr>
              <a:t>带来</a:t>
            </a:r>
            <a:r>
              <a:rPr lang="zh-CN" altLang="en-US" smtClean="0"/>
              <a:t>的问题</a:t>
            </a:r>
            <a:endParaRPr lang="zh-CN" altLang="en-US"/>
          </a:p>
        </p:txBody>
      </p:sp>
      <p:sp>
        <p:nvSpPr>
          <p:cNvPr id="3" name="内容占位符 2"/>
          <p:cNvSpPr>
            <a:spLocks noGrp="1"/>
          </p:cNvSpPr>
          <p:nvPr>
            <p:ph idx="1"/>
          </p:nvPr>
        </p:nvSpPr>
        <p:spPr/>
        <p:txBody>
          <a:bodyPr>
            <a:normAutofit/>
          </a:bodyPr>
          <a:lstStyle/>
          <a:p>
            <a:r>
              <a:rPr lang="en-US" altLang="zh-CN" sz="1600" smtClean="0"/>
              <a:t>EJB</a:t>
            </a:r>
            <a:r>
              <a:rPr lang="zh-CN" altLang="en-US" sz="1600" smtClean="0"/>
              <a:t>设计相当于是把</a:t>
            </a:r>
            <a:r>
              <a:rPr lang="en-US" altLang="zh-CN" sz="1600" smtClean="0"/>
              <a:t>RMI</a:t>
            </a:r>
            <a:r>
              <a:rPr lang="zh-CN" altLang="en-US" sz="1600" smtClean="0"/>
              <a:t>无限的扩大。</a:t>
            </a:r>
            <a:r>
              <a:rPr lang="en-US" altLang="zh-CN" sz="1600" smtClean="0"/>
              <a:t>EBJ</a:t>
            </a:r>
            <a:r>
              <a:rPr lang="zh-CN" altLang="en-US" sz="1600" smtClean="0"/>
              <a:t>留给世界上的只是它优秀的理论和糟糕的实现，并且这个理论被一些开源框架无限制的扩充与实现着。</a:t>
            </a:r>
            <a:r>
              <a:rPr lang="en-US" altLang="zh-CN" sz="1600" smtClean="0"/>
              <a:t>EBJ</a:t>
            </a:r>
            <a:r>
              <a:rPr lang="zh-CN" altLang="en-US" sz="1600" smtClean="0"/>
              <a:t>推动了整个</a:t>
            </a:r>
            <a:r>
              <a:rPr lang="en-US" altLang="zh-CN" sz="1600" smtClean="0"/>
              <a:t>JAVA</a:t>
            </a:r>
            <a:r>
              <a:rPr lang="zh-CN" altLang="en-US" sz="1600" smtClean="0"/>
              <a:t>行业发展，但是</a:t>
            </a:r>
            <a:r>
              <a:rPr lang="en-US" altLang="zh-CN" sz="1600" smtClean="0"/>
              <a:t>EBJ</a:t>
            </a:r>
            <a:r>
              <a:rPr lang="zh-CN" altLang="en-US" sz="1600" smtClean="0"/>
              <a:t>里面还是以接口为主。</a:t>
            </a:r>
            <a:endParaRPr lang="en-US" altLang="zh-CN" sz="1600" smtClean="0"/>
          </a:p>
          <a:p>
            <a:r>
              <a:rPr lang="zh-CN" altLang="en-US" sz="1600"/>
              <a:t>此时</a:t>
            </a:r>
            <a:r>
              <a:rPr lang="zh-CN" altLang="en-US" sz="1600" smtClean="0"/>
              <a:t>微软的</a:t>
            </a:r>
            <a:r>
              <a:rPr lang="en-US" altLang="zh-CN" sz="1600" smtClean="0"/>
              <a:t>.NET</a:t>
            </a:r>
            <a:r>
              <a:rPr lang="zh-CN" altLang="en-US" sz="1600" smtClean="0"/>
              <a:t>出现了，而后又因为</a:t>
            </a:r>
            <a:r>
              <a:rPr lang="en-US" altLang="zh-CN" sz="1600" smtClean="0"/>
              <a:t>J#</a:t>
            </a:r>
            <a:r>
              <a:rPr lang="zh-CN" altLang="en-US" sz="1600" smtClean="0"/>
              <a:t>的问题，微软和</a:t>
            </a:r>
            <a:r>
              <a:rPr lang="en-US" altLang="zh-CN" sz="1600" smtClean="0"/>
              <a:t>SUN</a:t>
            </a:r>
            <a:r>
              <a:rPr lang="zh-CN" altLang="en-US" sz="1600" smtClean="0"/>
              <a:t>就彻底决裂了，后来这个行业就乱了，因为有两套企业系统架构公司所以就得面临选择，于是尴尬的局面出现了，该选择谁呢？后来软件行业继续推广，同时出现了一款足以改变世界的优秀语言：</a:t>
            </a:r>
            <a:r>
              <a:rPr lang="en-US" altLang="zh-CN" sz="1600" smtClean="0"/>
              <a:t>XML</a:t>
            </a:r>
            <a:r>
              <a:rPr lang="zh-CN" altLang="en-US" sz="1600" smtClean="0"/>
              <a:t>，很多公司就觉得应该用</a:t>
            </a:r>
            <a:r>
              <a:rPr lang="en-US" altLang="zh-CN" sz="1600" smtClean="0"/>
              <a:t>XML</a:t>
            </a:r>
            <a:r>
              <a:rPr lang="zh-CN" altLang="en-US" sz="1600" smtClean="0"/>
              <a:t>作为数据交换的基础，这个时候著名的软件架构：</a:t>
            </a:r>
            <a:r>
              <a:rPr lang="en-US" altLang="zh-CN" sz="1600" smtClean="0"/>
              <a:t>WebService</a:t>
            </a:r>
            <a:r>
              <a:rPr lang="zh-CN" altLang="en-US" sz="1600" smtClean="0"/>
              <a:t>登场了（</a:t>
            </a:r>
            <a:r>
              <a:rPr lang="en-US" altLang="zh-CN" sz="1600" smtClean="0"/>
              <a:t>WEB</a:t>
            </a:r>
            <a:r>
              <a:rPr lang="zh-CN" altLang="en-US" sz="1600" smtClean="0"/>
              <a:t>服务）。</a:t>
            </a:r>
            <a:endParaRPr lang="zh-CN" altLang="en-US" sz="1600"/>
          </a:p>
        </p:txBody>
      </p:sp>
    </p:spTree>
    <p:extLst>
      <p:ext uri="{BB962C8B-B14F-4D97-AF65-F5344CB8AC3E}">
        <p14:creationId xmlns:p14="http://schemas.microsoft.com/office/powerpoint/2010/main" val="914933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WebService</a:t>
            </a:r>
            <a:r>
              <a:rPr lang="zh-CN" altLang="en-US" smtClean="0"/>
              <a:t>实现远程接口原理图</a:t>
            </a:r>
            <a:endParaRPr lang="zh-CN" altLang="en-US"/>
          </a:p>
        </p:txBody>
      </p:sp>
      <p:sp>
        <p:nvSpPr>
          <p:cNvPr id="4" name="矩形 3"/>
          <p:cNvSpPr/>
          <p:nvPr/>
        </p:nvSpPr>
        <p:spPr>
          <a:xfrm>
            <a:off x="1802920" y="2495182"/>
            <a:ext cx="1371600" cy="17684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mtClean="0"/>
              <a:t>.NET</a:t>
            </a:r>
            <a:endParaRPr lang="zh-CN" altLang="en-US"/>
          </a:p>
        </p:txBody>
      </p:sp>
      <p:sp>
        <p:nvSpPr>
          <p:cNvPr id="7" name="内容占位符 6"/>
          <p:cNvSpPr>
            <a:spLocks noGrp="1"/>
          </p:cNvSpPr>
          <p:nvPr>
            <p:ph idx="1"/>
          </p:nvPr>
        </p:nvSpPr>
        <p:spPr>
          <a:xfrm>
            <a:off x="8583283" y="2495182"/>
            <a:ext cx="1302588" cy="176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mtClean="0"/>
              <a:t>JAVA</a:t>
            </a:r>
            <a:endParaRPr lang="zh-CN" altLang="en-US"/>
          </a:p>
        </p:txBody>
      </p:sp>
      <p:sp>
        <p:nvSpPr>
          <p:cNvPr id="9" name="左右箭头 8"/>
          <p:cNvSpPr/>
          <p:nvPr/>
        </p:nvSpPr>
        <p:spPr>
          <a:xfrm>
            <a:off x="3761117" y="3372928"/>
            <a:ext cx="4295955" cy="65560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mtClean="0"/>
              <a:t>SOAP</a:t>
            </a:r>
            <a:r>
              <a:rPr lang="zh-CN" altLang="en-US" smtClean="0"/>
              <a:t>协议</a:t>
            </a:r>
            <a:endParaRPr lang="zh-CN" altLang="en-US"/>
          </a:p>
        </p:txBody>
      </p:sp>
      <p:sp>
        <p:nvSpPr>
          <p:cNvPr id="10" name="文本框 9"/>
          <p:cNvSpPr txBox="1"/>
          <p:nvPr/>
        </p:nvSpPr>
        <p:spPr>
          <a:xfrm>
            <a:off x="4431101" y="4175184"/>
            <a:ext cx="3329797" cy="369332"/>
          </a:xfrm>
          <a:prstGeom prst="rect">
            <a:avLst/>
          </a:prstGeom>
          <a:noFill/>
        </p:spPr>
        <p:txBody>
          <a:bodyPr wrap="square" rtlCol="0">
            <a:spAutoFit/>
          </a:bodyPr>
          <a:lstStyle/>
          <a:p>
            <a:r>
              <a:rPr lang="en-US" altLang="zh-CN" smtClean="0"/>
              <a:t>WebService = XML(WSDL)+SOAP</a:t>
            </a:r>
            <a:endParaRPr lang="zh-CN" altLang="en-US"/>
          </a:p>
        </p:txBody>
      </p:sp>
      <p:sp>
        <p:nvSpPr>
          <p:cNvPr id="12" name="椭圆 11"/>
          <p:cNvSpPr/>
          <p:nvPr/>
        </p:nvSpPr>
        <p:spPr>
          <a:xfrm>
            <a:off x="6360544" y="1802921"/>
            <a:ext cx="2222739" cy="69226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smtClean="0"/>
              <a:t>服务</a:t>
            </a:r>
            <a:r>
              <a:rPr lang="zh-CN" altLang="en-US" smtClean="0"/>
              <a:t>描述文件</a:t>
            </a:r>
            <a:endParaRPr lang="en-US" altLang="zh-CN" smtClean="0"/>
          </a:p>
          <a:p>
            <a:pPr algn="ctr"/>
            <a:r>
              <a:rPr lang="en-US" altLang="zh-CN" smtClean="0"/>
              <a:t>WSDL</a:t>
            </a:r>
            <a:endParaRPr lang="zh-CN" altLang="en-US"/>
          </a:p>
        </p:txBody>
      </p:sp>
      <p:sp>
        <p:nvSpPr>
          <p:cNvPr id="13" name="文本框 12"/>
          <p:cNvSpPr txBox="1"/>
          <p:nvPr/>
        </p:nvSpPr>
        <p:spPr>
          <a:xfrm>
            <a:off x="8798944" y="1459619"/>
            <a:ext cx="3129383" cy="923330"/>
          </a:xfrm>
          <a:prstGeom prst="rect">
            <a:avLst/>
          </a:prstGeom>
          <a:noFill/>
        </p:spPr>
        <p:txBody>
          <a:bodyPr wrap="none" rtlCol="0">
            <a:spAutoFit/>
          </a:bodyPr>
          <a:lstStyle/>
          <a:p>
            <a:r>
              <a:rPr lang="en-US" altLang="zh-CN" smtClean="0"/>
              <a:t>1.</a:t>
            </a:r>
            <a:r>
              <a:rPr lang="zh-CN" altLang="en-US" smtClean="0"/>
              <a:t>描述该服务具备的方法</a:t>
            </a:r>
            <a:endParaRPr lang="en-US" altLang="zh-CN" smtClean="0"/>
          </a:p>
          <a:p>
            <a:r>
              <a:rPr lang="en-US" altLang="zh-CN" smtClean="0"/>
              <a:t>2.</a:t>
            </a:r>
            <a:r>
              <a:rPr lang="zh-CN" altLang="en-US" smtClean="0"/>
              <a:t>描述该方法应该传递的参数</a:t>
            </a:r>
            <a:endParaRPr lang="en-US" altLang="zh-CN" smtClean="0"/>
          </a:p>
          <a:p>
            <a:r>
              <a:rPr lang="en-US" altLang="zh-CN" smtClean="0"/>
              <a:t>3.</a:t>
            </a:r>
            <a:r>
              <a:rPr lang="zh-CN" altLang="en-US" smtClean="0"/>
              <a:t>该方法的返回值</a:t>
            </a:r>
            <a:endParaRPr lang="zh-CN" altLang="en-US"/>
          </a:p>
        </p:txBody>
      </p:sp>
      <p:sp>
        <p:nvSpPr>
          <p:cNvPr id="15" name="文本框 14"/>
          <p:cNvSpPr txBox="1"/>
          <p:nvPr/>
        </p:nvSpPr>
        <p:spPr>
          <a:xfrm>
            <a:off x="7513607" y="5477774"/>
            <a:ext cx="4459895" cy="1200329"/>
          </a:xfrm>
          <a:prstGeom prst="rect">
            <a:avLst/>
          </a:prstGeom>
          <a:noFill/>
        </p:spPr>
        <p:txBody>
          <a:bodyPr wrap="square" rtlCol="0">
            <a:spAutoFit/>
          </a:bodyPr>
          <a:lstStyle/>
          <a:p>
            <a:r>
              <a:rPr lang="en-US" altLang="zh-CN" smtClean="0"/>
              <a:t>1.</a:t>
            </a:r>
            <a:r>
              <a:rPr lang="zh-CN" altLang="en-US" smtClean="0"/>
              <a:t>第一代</a:t>
            </a:r>
            <a:r>
              <a:rPr lang="en-US" altLang="zh-CN" smtClean="0"/>
              <a:t>WebService </a:t>
            </a:r>
            <a:r>
              <a:rPr lang="zh-CN" altLang="en-US" smtClean="0"/>
              <a:t>技术：</a:t>
            </a:r>
            <a:r>
              <a:rPr lang="en-US" altLang="zh-CN" smtClean="0"/>
              <a:t>Apache Axis</a:t>
            </a:r>
          </a:p>
          <a:p>
            <a:r>
              <a:rPr lang="en-US" altLang="zh-CN" smtClean="0"/>
              <a:t>2.</a:t>
            </a:r>
            <a:r>
              <a:rPr lang="zh-CN" altLang="en-US" smtClean="0"/>
              <a:t>开源组织的实现技术：</a:t>
            </a:r>
            <a:r>
              <a:rPr lang="en-US" altLang="zh-CN" smtClean="0"/>
              <a:t>XFire</a:t>
            </a:r>
          </a:p>
          <a:p>
            <a:r>
              <a:rPr lang="en-US" altLang="zh-CN" smtClean="0"/>
              <a:t>3. Apache</a:t>
            </a:r>
            <a:r>
              <a:rPr lang="zh-CN" altLang="en-US" smtClean="0"/>
              <a:t>收购了</a:t>
            </a:r>
            <a:r>
              <a:rPr lang="en-US" altLang="zh-CN" smtClean="0"/>
              <a:t>XFire </a:t>
            </a:r>
            <a:r>
              <a:rPr lang="zh-CN" altLang="en-US" smtClean="0"/>
              <a:t>成为了</a:t>
            </a:r>
            <a:r>
              <a:rPr lang="en-US" altLang="zh-CN" smtClean="0"/>
              <a:t>CXF</a:t>
            </a:r>
          </a:p>
          <a:p>
            <a:r>
              <a:rPr lang="en-US" altLang="zh-CN" smtClean="0"/>
              <a:t>    </a:t>
            </a:r>
            <a:r>
              <a:rPr lang="zh-CN" altLang="en-US" smtClean="0"/>
              <a:t>然后</a:t>
            </a:r>
            <a:r>
              <a:rPr lang="en-US" altLang="zh-CN" smtClean="0"/>
              <a:t>WebService</a:t>
            </a:r>
            <a:r>
              <a:rPr lang="zh-CN" altLang="en-US" smtClean="0"/>
              <a:t>技术到此为止打住了</a:t>
            </a:r>
            <a:endParaRPr lang="zh-CN" altLang="en-US"/>
          </a:p>
        </p:txBody>
      </p:sp>
    </p:spTree>
    <p:extLst>
      <p:ext uri="{BB962C8B-B14F-4D97-AF65-F5344CB8AC3E}">
        <p14:creationId xmlns:p14="http://schemas.microsoft.com/office/powerpoint/2010/main" val="404938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WebService</a:t>
            </a:r>
            <a:r>
              <a:rPr lang="zh-CN" altLang="en-US" smtClean="0"/>
              <a:t>带来的问题</a:t>
            </a:r>
            <a:endParaRPr lang="zh-CN" altLang="en-US"/>
          </a:p>
        </p:txBody>
      </p:sp>
      <p:sp>
        <p:nvSpPr>
          <p:cNvPr id="3" name="内容占位符 2"/>
          <p:cNvSpPr>
            <a:spLocks noGrp="1"/>
          </p:cNvSpPr>
          <p:nvPr>
            <p:ph idx="1"/>
          </p:nvPr>
        </p:nvSpPr>
        <p:spPr/>
        <p:txBody>
          <a:bodyPr>
            <a:normAutofit/>
          </a:bodyPr>
          <a:lstStyle/>
          <a:p>
            <a:r>
              <a:rPr lang="zh-CN" altLang="en-US" sz="1600" smtClean="0"/>
              <a:t>如果项目之中要想使用</a:t>
            </a:r>
            <a:r>
              <a:rPr lang="en-US" altLang="zh-CN" sz="1600" smtClean="0"/>
              <a:t>WebService </a:t>
            </a:r>
            <a:r>
              <a:rPr lang="zh-CN" altLang="en-US" sz="1600"/>
              <a:t>技术</a:t>
            </a:r>
            <a:r>
              <a:rPr lang="zh-CN" altLang="en-US" sz="1600" smtClean="0"/>
              <a:t>进行开发，则有如下问题：</a:t>
            </a:r>
            <a:endParaRPr lang="en-US" altLang="zh-CN" sz="1600" smtClean="0"/>
          </a:p>
          <a:p>
            <a:pPr lvl="1"/>
            <a:r>
              <a:rPr lang="zh-CN" altLang="en-US" sz="1200" smtClean="0"/>
              <a:t>速度太慢了，处理的速度不行</a:t>
            </a:r>
            <a:endParaRPr lang="en-US" altLang="zh-CN" sz="800" smtClean="0"/>
          </a:p>
          <a:p>
            <a:pPr lvl="1"/>
            <a:r>
              <a:rPr lang="zh-CN" altLang="en-US" sz="1200" smtClean="0"/>
              <a:t>如果要想采用远程接口的方式调用，则要利用开发工具通过描述文件</a:t>
            </a:r>
            <a:r>
              <a:rPr lang="en-US" altLang="zh-CN" sz="1200" smtClean="0"/>
              <a:t>(WSDL)</a:t>
            </a:r>
            <a:r>
              <a:rPr lang="zh-CN" altLang="en-US" sz="1200" smtClean="0"/>
              <a:t>生成一堆的工具类代码。后来</a:t>
            </a:r>
            <a:r>
              <a:rPr lang="en-US" altLang="zh-CN" sz="1200" smtClean="0"/>
              <a:t>2005 </a:t>
            </a:r>
            <a:r>
              <a:rPr lang="zh-CN" altLang="en-US" sz="1200" smtClean="0"/>
              <a:t>年的</a:t>
            </a:r>
            <a:r>
              <a:rPr lang="zh-CN" altLang="en-US" sz="1200" smtClean="0"/>
              <a:t>时候</a:t>
            </a:r>
            <a:r>
              <a:rPr lang="en-US" altLang="zh-CN" sz="1200" smtClean="0"/>
              <a:t>WebService </a:t>
            </a:r>
            <a:r>
              <a:rPr lang="zh-CN" altLang="en-US" sz="1200" smtClean="0"/>
              <a:t>在</a:t>
            </a:r>
            <a:r>
              <a:rPr lang="zh-CN" altLang="en-US" sz="1200" smtClean="0"/>
              <a:t>整个世界上继续发酵，形成了又一大核心神器：</a:t>
            </a:r>
            <a:r>
              <a:rPr lang="en-US" altLang="zh-CN" sz="1200" smtClean="0"/>
              <a:t>SOA</a:t>
            </a:r>
            <a:r>
              <a:rPr lang="zh-CN" altLang="en-US" sz="1200" smtClean="0"/>
              <a:t>（面向服务架构）。它提出了一个企业服务总线的概念（</a:t>
            </a:r>
            <a:r>
              <a:rPr lang="en-US" altLang="zh-CN" sz="1200" smtClean="0"/>
              <a:t>ESB</a:t>
            </a:r>
            <a:r>
              <a:rPr lang="zh-CN" altLang="en-US" sz="1200" smtClean="0"/>
              <a:t>）</a:t>
            </a:r>
            <a:r>
              <a:rPr lang="zh-CN" altLang="en-US" sz="1200" smtClean="0"/>
              <a:t>。</a:t>
            </a:r>
            <a:endParaRPr lang="en-US" altLang="zh-CN" sz="1200" smtClean="0"/>
          </a:p>
        </p:txBody>
      </p:sp>
    </p:spTree>
    <p:extLst>
      <p:ext uri="{BB962C8B-B14F-4D97-AF65-F5344CB8AC3E}">
        <p14:creationId xmlns:p14="http://schemas.microsoft.com/office/powerpoint/2010/main" val="2770819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ESB</a:t>
            </a:r>
            <a:endParaRPr lang="zh-CN" altLang="en-US"/>
          </a:p>
        </p:txBody>
      </p:sp>
      <p:sp>
        <p:nvSpPr>
          <p:cNvPr id="4" name="矩形 3"/>
          <p:cNvSpPr/>
          <p:nvPr/>
        </p:nvSpPr>
        <p:spPr>
          <a:xfrm>
            <a:off x="2070341" y="3820137"/>
            <a:ext cx="8350369" cy="8122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mtClean="0"/>
              <a:t>ESB</a:t>
            </a:r>
            <a:endParaRPr lang="zh-CN" altLang="en-US"/>
          </a:p>
        </p:txBody>
      </p:sp>
      <p:sp>
        <p:nvSpPr>
          <p:cNvPr id="5" name="圆角矩形 4"/>
          <p:cNvSpPr/>
          <p:nvPr/>
        </p:nvSpPr>
        <p:spPr>
          <a:xfrm>
            <a:off x="2993367" y="2553419"/>
            <a:ext cx="1406106" cy="595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服务接口</a:t>
            </a:r>
            <a:endParaRPr lang="zh-CN" altLang="en-US"/>
          </a:p>
        </p:txBody>
      </p:sp>
      <p:sp>
        <p:nvSpPr>
          <p:cNvPr id="7" name="内容占位符 6"/>
          <p:cNvSpPr>
            <a:spLocks noGrp="1"/>
          </p:cNvSpPr>
          <p:nvPr>
            <p:ph idx="1"/>
          </p:nvPr>
        </p:nvSpPr>
        <p:spPr>
          <a:xfrm>
            <a:off x="5542471" y="2562045"/>
            <a:ext cx="1285337" cy="586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zh-CN" altLang="en-US" sz="1800" smtClean="0"/>
              <a:t>服务接口</a:t>
            </a:r>
            <a:endParaRPr lang="zh-CN" altLang="en-US" sz="1800"/>
          </a:p>
        </p:txBody>
      </p:sp>
      <p:sp>
        <p:nvSpPr>
          <p:cNvPr id="9" name="内容占位符 6"/>
          <p:cNvSpPr txBox="1">
            <a:spLocks/>
          </p:cNvSpPr>
          <p:nvPr/>
        </p:nvSpPr>
        <p:spPr>
          <a:xfrm>
            <a:off x="8123206" y="2562045"/>
            <a:ext cx="1285337" cy="586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zh-CN" altLang="en-US" sz="1800" smtClean="0"/>
              <a:t>服务接口</a:t>
            </a:r>
            <a:endParaRPr lang="zh-CN" altLang="en-US" sz="1800"/>
          </a:p>
        </p:txBody>
      </p:sp>
      <p:sp>
        <p:nvSpPr>
          <p:cNvPr id="10" name="下箭头 9"/>
          <p:cNvSpPr/>
          <p:nvPr/>
        </p:nvSpPr>
        <p:spPr>
          <a:xfrm>
            <a:off x="3519577" y="3226279"/>
            <a:ext cx="241540" cy="491706"/>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1" name="文本框 10"/>
          <p:cNvSpPr txBox="1"/>
          <p:nvPr/>
        </p:nvSpPr>
        <p:spPr>
          <a:xfrm>
            <a:off x="2838091" y="3286664"/>
            <a:ext cx="657552" cy="369332"/>
          </a:xfrm>
          <a:prstGeom prst="rect">
            <a:avLst/>
          </a:prstGeom>
          <a:noFill/>
        </p:spPr>
        <p:txBody>
          <a:bodyPr wrap="none" rtlCol="0">
            <a:spAutoFit/>
          </a:bodyPr>
          <a:lstStyle/>
          <a:p>
            <a:r>
              <a:rPr lang="en-US" altLang="zh-CN" smtClean="0"/>
              <a:t>basic</a:t>
            </a:r>
            <a:endParaRPr lang="zh-CN" altLang="en-US"/>
          </a:p>
        </p:txBody>
      </p:sp>
      <p:sp>
        <p:nvSpPr>
          <p:cNvPr id="12" name="下箭头 11"/>
          <p:cNvSpPr/>
          <p:nvPr/>
        </p:nvSpPr>
        <p:spPr>
          <a:xfrm>
            <a:off x="6035616" y="3225477"/>
            <a:ext cx="241540" cy="491706"/>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3" name="下箭头 12"/>
          <p:cNvSpPr/>
          <p:nvPr/>
        </p:nvSpPr>
        <p:spPr>
          <a:xfrm>
            <a:off x="8645104" y="3198634"/>
            <a:ext cx="241540" cy="491706"/>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6" name="文本框 15"/>
          <p:cNvSpPr txBox="1"/>
          <p:nvPr/>
        </p:nvSpPr>
        <p:spPr>
          <a:xfrm>
            <a:off x="5709542" y="3299723"/>
            <a:ext cx="308098" cy="369332"/>
          </a:xfrm>
          <a:prstGeom prst="rect">
            <a:avLst/>
          </a:prstGeom>
          <a:noFill/>
        </p:spPr>
        <p:txBody>
          <a:bodyPr wrap="none" rtlCol="0">
            <a:spAutoFit/>
          </a:bodyPr>
          <a:lstStyle/>
          <a:p>
            <a:r>
              <a:rPr lang="en-US" altLang="zh-CN" smtClean="0"/>
              <a:t>C</a:t>
            </a:r>
            <a:endParaRPr lang="zh-CN" altLang="en-US"/>
          </a:p>
        </p:txBody>
      </p:sp>
      <p:sp>
        <p:nvSpPr>
          <p:cNvPr id="18" name="文本框 17"/>
          <p:cNvSpPr txBox="1"/>
          <p:nvPr/>
        </p:nvSpPr>
        <p:spPr>
          <a:xfrm>
            <a:off x="8104507" y="3279783"/>
            <a:ext cx="540597" cy="369332"/>
          </a:xfrm>
          <a:prstGeom prst="rect">
            <a:avLst/>
          </a:prstGeom>
          <a:noFill/>
        </p:spPr>
        <p:txBody>
          <a:bodyPr wrap="none" rtlCol="0">
            <a:spAutoFit/>
          </a:bodyPr>
          <a:lstStyle/>
          <a:p>
            <a:r>
              <a:rPr lang="en-US" altLang="zh-CN" smtClean="0"/>
              <a:t>C++</a:t>
            </a:r>
            <a:endParaRPr lang="zh-CN" altLang="en-US"/>
          </a:p>
        </p:txBody>
      </p:sp>
      <p:sp>
        <p:nvSpPr>
          <p:cNvPr id="19" name="圆角矩形 18"/>
          <p:cNvSpPr/>
          <p:nvPr/>
        </p:nvSpPr>
        <p:spPr>
          <a:xfrm>
            <a:off x="3275164" y="5785445"/>
            <a:ext cx="1406106" cy="595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JAVA</a:t>
            </a:r>
            <a:r>
              <a:rPr lang="zh-CN" altLang="en-US" smtClean="0"/>
              <a:t>客户端</a:t>
            </a:r>
            <a:endParaRPr lang="zh-CN" altLang="en-US"/>
          </a:p>
        </p:txBody>
      </p:sp>
      <p:sp>
        <p:nvSpPr>
          <p:cNvPr id="20" name="圆角矩形 19"/>
          <p:cNvSpPr/>
          <p:nvPr/>
        </p:nvSpPr>
        <p:spPr>
          <a:xfrm>
            <a:off x="7671752" y="5785444"/>
            <a:ext cx="1406106" cy="595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.NET</a:t>
            </a:r>
            <a:r>
              <a:rPr lang="zh-CN" altLang="en-US" smtClean="0"/>
              <a:t>客户端</a:t>
            </a:r>
            <a:endParaRPr lang="zh-CN" altLang="en-US"/>
          </a:p>
        </p:txBody>
      </p:sp>
      <p:sp>
        <p:nvSpPr>
          <p:cNvPr id="22" name="上箭头 21"/>
          <p:cNvSpPr/>
          <p:nvPr/>
        </p:nvSpPr>
        <p:spPr>
          <a:xfrm>
            <a:off x="3696420" y="4891177"/>
            <a:ext cx="521897" cy="76775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上箭头 22"/>
          <p:cNvSpPr/>
          <p:nvPr/>
        </p:nvSpPr>
        <p:spPr>
          <a:xfrm>
            <a:off x="8104507" y="4889737"/>
            <a:ext cx="521897" cy="76775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0958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RPC</a:t>
            </a:r>
            <a:endParaRPr lang="zh-CN" altLang="en-US"/>
          </a:p>
        </p:txBody>
      </p:sp>
      <p:sp>
        <p:nvSpPr>
          <p:cNvPr id="3" name="内容占位符 2"/>
          <p:cNvSpPr>
            <a:spLocks noGrp="1"/>
          </p:cNvSpPr>
          <p:nvPr>
            <p:ph idx="1"/>
          </p:nvPr>
        </p:nvSpPr>
        <p:spPr/>
        <p:txBody>
          <a:bodyPr/>
          <a:lstStyle/>
          <a:p>
            <a:r>
              <a:rPr lang="en-US" altLang="zh-CN" sz="1600" smtClean="0"/>
              <a:t>SOA</a:t>
            </a:r>
            <a:r>
              <a:rPr lang="zh-CN" altLang="en-US" sz="1600" smtClean="0"/>
              <a:t>提出的服务总线又成为了新一代分布式的讨论需求，人们发现如果将所有的服务统一管理起来就成为了服务总线。那么所有的开发者直接调用里面的服务就可以完成一些功能。后来又不断出现了许多的</a:t>
            </a:r>
            <a:r>
              <a:rPr lang="en-US" altLang="zh-CN" sz="1600" smtClean="0"/>
              <a:t>RPC</a:t>
            </a:r>
            <a:r>
              <a:rPr lang="zh-CN" altLang="en-US" sz="1600" smtClean="0"/>
              <a:t>开发技术，其中在国内具备代表性的就是阿里的</a:t>
            </a:r>
            <a:r>
              <a:rPr lang="en-US" altLang="zh-CN" sz="1600" smtClean="0"/>
              <a:t>dubbo</a:t>
            </a:r>
            <a:r>
              <a:rPr lang="zh-CN" altLang="en-US" sz="1600" smtClean="0"/>
              <a:t>开发技术。不过这个时候成长最快的是</a:t>
            </a:r>
            <a:r>
              <a:rPr lang="en-US" altLang="zh-CN" sz="1600" smtClean="0"/>
              <a:t>REST</a:t>
            </a:r>
            <a:r>
              <a:rPr lang="zh-CN" altLang="en-US" sz="1600" smtClean="0"/>
              <a:t>，因为</a:t>
            </a:r>
            <a:r>
              <a:rPr lang="en-US" altLang="zh-CN" sz="1600" smtClean="0"/>
              <a:t>JSON</a:t>
            </a:r>
            <a:r>
              <a:rPr lang="zh-CN" altLang="en-US" sz="1600" smtClean="0"/>
              <a:t>的广泛应用。就如同最初</a:t>
            </a:r>
            <a:r>
              <a:rPr lang="en-US" altLang="zh-CN" sz="1600" smtClean="0"/>
              <a:t>XML</a:t>
            </a:r>
            <a:r>
              <a:rPr lang="zh-CN" altLang="en-US" sz="1600" smtClean="0"/>
              <a:t>造就了</a:t>
            </a:r>
            <a:r>
              <a:rPr lang="en-US" altLang="zh-CN" sz="1600" smtClean="0"/>
              <a:t>WebService </a:t>
            </a:r>
            <a:r>
              <a:rPr lang="zh-CN" altLang="en-US" sz="1600" smtClean="0"/>
              <a:t>一样，</a:t>
            </a:r>
            <a:r>
              <a:rPr lang="en-US" altLang="zh-CN" sz="1600" smtClean="0"/>
              <a:t>JSON</a:t>
            </a:r>
            <a:r>
              <a:rPr lang="zh-CN" altLang="en-US" sz="1600" smtClean="0"/>
              <a:t>造就了</a:t>
            </a:r>
            <a:r>
              <a:rPr lang="en-US" altLang="zh-CN" sz="1600" smtClean="0"/>
              <a:t>REST</a:t>
            </a:r>
            <a:r>
              <a:rPr lang="zh-CN" altLang="en-US" sz="1600" smtClean="0"/>
              <a:t>服务，人们认为我们的操作应该更加简单一些不应该受如此多的折磨。可是当时</a:t>
            </a:r>
            <a:r>
              <a:rPr lang="en-US" altLang="zh-CN" sz="1600" smtClean="0"/>
              <a:t>REST</a:t>
            </a:r>
            <a:r>
              <a:rPr lang="zh-CN" altLang="en-US" sz="1600" smtClean="0"/>
              <a:t>还是一个未成型的标准还在发展着，而随着</a:t>
            </a:r>
            <a:r>
              <a:rPr lang="en-US" altLang="zh-CN" sz="1600" smtClean="0"/>
              <a:t>REST</a:t>
            </a:r>
            <a:r>
              <a:rPr lang="zh-CN" altLang="en-US" sz="1600" smtClean="0"/>
              <a:t>技术的广泛认可。</a:t>
            </a:r>
            <a:r>
              <a:rPr lang="en-US" altLang="zh-CN" sz="1600" smtClean="0"/>
              <a:t>Spring</a:t>
            </a:r>
            <a:r>
              <a:rPr lang="zh-CN" altLang="en-US" sz="1600" smtClean="0"/>
              <a:t>终于得到了一个新的机会：利用</a:t>
            </a:r>
            <a:r>
              <a:rPr lang="en-US" altLang="zh-CN" sz="1600" smtClean="0"/>
              <a:t>REST</a:t>
            </a:r>
            <a:r>
              <a:rPr lang="zh-CN" altLang="en-US" sz="1600" smtClean="0"/>
              <a:t>进行</a:t>
            </a:r>
            <a:r>
              <a:rPr lang="en-US" altLang="zh-CN" sz="1600" smtClean="0"/>
              <a:t>RPC</a:t>
            </a:r>
            <a:r>
              <a:rPr lang="zh-CN" altLang="en-US" sz="1600" smtClean="0"/>
              <a:t>技术实现</a:t>
            </a:r>
            <a:r>
              <a:rPr lang="zh-CN" altLang="en-US" sz="1600" smtClean="0"/>
              <a:t>，这样的操作速度很快，</a:t>
            </a:r>
            <a:r>
              <a:rPr lang="zh-CN" altLang="en-US" sz="1600" smtClean="0"/>
              <a:t>而且占用的带宽要少。在</a:t>
            </a:r>
            <a:r>
              <a:rPr lang="en-US" altLang="zh-CN" sz="1600" smtClean="0"/>
              <a:t>Spring Cloud </a:t>
            </a:r>
            <a:r>
              <a:rPr lang="zh-CN" altLang="en-US" sz="1600" smtClean="0"/>
              <a:t>之中就真正的将整个的</a:t>
            </a:r>
            <a:r>
              <a:rPr lang="en-US" altLang="zh-CN" sz="1600" smtClean="0"/>
              <a:t>REST</a:t>
            </a:r>
            <a:r>
              <a:rPr lang="zh-CN" altLang="en-US" sz="1600" smtClean="0"/>
              <a:t>作为了</a:t>
            </a:r>
            <a:r>
              <a:rPr lang="en-US" altLang="zh-CN" sz="1600" smtClean="0"/>
              <a:t>RPC</a:t>
            </a:r>
            <a:r>
              <a:rPr lang="zh-CN" altLang="en-US" sz="1600" smtClean="0"/>
              <a:t>实现技术，并且这一技术已经</a:t>
            </a:r>
            <a:r>
              <a:rPr lang="zh-CN" altLang="en-US" sz="1600" smtClean="0"/>
              <a:t>开始</a:t>
            </a:r>
            <a:r>
              <a:rPr lang="zh-CN" altLang="en-US" sz="1600" smtClean="0"/>
              <a:t>出现有行业的统一之势。而且</a:t>
            </a:r>
            <a:r>
              <a:rPr lang="en-US" altLang="zh-CN" sz="1600" smtClean="0"/>
              <a:t>Spring  Cloud </a:t>
            </a:r>
            <a:r>
              <a:rPr lang="zh-CN" altLang="en-US" sz="1600" smtClean="0"/>
              <a:t>也依照于</a:t>
            </a:r>
            <a:r>
              <a:rPr lang="en-US" altLang="zh-CN" sz="1600" smtClean="0"/>
              <a:t>Spring Boot</a:t>
            </a:r>
            <a:r>
              <a:rPr lang="zh-CN" altLang="en-US" sz="1600" smtClean="0"/>
              <a:t>的开发技术，可以实现项目的打包发布以及单独运行，这一点都符合当前云时代的开发要求。</a:t>
            </a:r>
          </a:p>
        </p:txBody>
      </p:sp>
    </p:spTree>
    <p:extLst>
      <p:ext uri="{BB962C8B-B14F-4D97-AF65-F5344CB8AC3E}">
        <p14:creationId xmlns:p14="http://schemas.microsoft.com/office/powerpoint/2010/main" val="3436806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3120</TotalTime>
  <Words>2396</Words>
  <Application>Microsoft Office PowerPoint</Application>
  <PresentationFormat>宽屏</PresentationFormat>
  <Paragraphs>207</Paragraphs>
  <Slides>21</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Open Sans</vt:lpstr>
      <vt:lpstr>宋体</vt:lpstr>
      <vt:lpstr>Arial</vt:lpstr>
      <vt:lpstr>Calibri</vt:lpstr>
      <vt:lpstr>Calibri Light</vt:lpstr>
      <vt:lpstr>Office 主题</vt:lpstr>
      <vt:lpstr>Spring Cloud 简明教程</vt:lpstr>
      <vt:lpstr>分布式开发简介</vt:lpstr>
      <vt:lpstr>RMI的实现方案</vt:lpstr>
      <vt:lpstr>EJB实现原理图</vt:lpstr>
      <vt:lpstr>EJB带来的问题</vt:lpstr>
      <vt:lpstr>WebService实现远程接口原理图</vt:lpstr>
      <vt:lpstr>WebService带来的问题</vt:lpstr>
      <vt:lpstr>ESB</vt:lpstr>
      <vt:lpstr>RPC</vt:lpstr>
      <vt:lpstr>Spring Cloud</vt:lpstr>
      <vt:lpstr>Spring Cloud微服务=Rest服务</vt:lpstr>
      <vt:lpstr>Eureka 注册中心</vt:lpstr>
      <vt:lpstr>微服务之痛</vt:lpstr>
      <vt:lpstr>多业务端-负载均衡</vt:lpstr>
      <vt:lpstr>Feign 伪造接口</vt:lpstr>
      <vt:lpstr>Hystrix熔断处理</vt:lpstr>
      <vt:lpstr>Zuul代理机制(路由规则)图</vt:lpstr>
      <vt:lpstr>Zuul设计目的</vt:lpstr>
      <vt:lpstr>Config</vt:lpstr>
      <vt:lpstr>Config 原理图</vt:lpstr>
      <vt:lpstr>Spring Cloud 须知</vt:lpstr>
    </vt:vector>
  </TitlesOfParts>
  <Company>招商仁和</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 简明教程</dc:title>
  <dc:creator>庞博桓</dc:creator>
  <cp:lastModifiedBy>庞博桓</cp:lastModifiedBy>
  <cp:revision>239</cp:revision>
  <dcterms:created xsi:type="dcterms:W3CDTF">2018-09-25T01:20:57Z</dcterms:created>
  <dcterms:modified xsi:type="dcterms:W3CDTF">2018-09-27T06:08:28Z</dcterms:modified>
</cp:coreProperties>
</file>