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Bree Serif"/>
      <p:regular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36A1318-C1C8-469F-A272-F4F504FC9348}">
  <a:tblStyle styleId="{736A1318-C1C8-469F-A272-F4F504FC934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reeSerif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jpg"/><Relationship Id="rId4" Type="http://schemas.openxmlformats.org/officeDocument/2006/relationships/image" Target="../media/image0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jpg"/><Relationship Id="rId4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subTitle"/>
          </p:nvPr>
        </p:nvSpPr>
        <p:spPr>
          <a:xfrm>
            <a:off x="1874075" y="2858200"/>
            <a:ext cx="51879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600"/>
              <a:t>Sanyam Sachdeva :A20355329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600"/>
              <a:t>Prasanth Bhagavatula :A20355611</a:t>
            </a:r>
          </a:p>
          <a:p>
            <a:pPr lvl="0" algn="r">
              <a:spcBef>
                <a:spcPts val="0"/>
              </a:spcBef>
              <a:buNone/>
            </a:pPr>
            <a:r>
              <a:rPr lang="en" sz="1600"/>
              <a:t>Sandeep Baradi :A20352613</a:t>
            </a:r>
          </a:p>
        </p:txBody>
      </p:sp>
      <p:sp>
        <p:nvSpPr>
          <p:cNvPr id="67" name="Shape 67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000"/>
              <a:t>LENSES</a:t>
            </a:r>
          </a:p>
          <a:p>
            <a:pPr lvl="0">
              <a:spcBef>
                <a:spcPts val="0"/>
              </a:spcBef>
              <a:buNone/>
            </a:pPr>
            <a:r>
              <a:rPr lang="en" sz="4000"/>
              <a:t>An On-Demand Approach to ETL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Composing Lenses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266325"/>
            <a:ext cx="8520600" cy="3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Bree Serif"/>
              <a:buChar char="❖"/>
            </a:pP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CREATE LENS SaneRatings AS SELECT pid, category, rating, review_ct FROM AllRatings USING DOMAIN_REPAIR(rating DECIMAL NOT NULL)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❖"/>
            </a:pPr>
            <a:r>
              <a:rPr lang="en"/>
              <a:t>Three possibilities for lenses: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➢"/>
            </a:pPr>
            <a:r>
              <a:rPr lang="en"/>
              <a:t>No new variables are introduced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➢"/>
            </a:pPr>
            <a:r>
              <a:rPr lang="en"/>
              <a:t>Variables introduced are independent of P</a:t>
            </a:r>
            <a:r>
              <a:rPr baseline="-25000" lang="en"/>
              <a:t>in</a:t>
            </a:r>
            <a:r>
              <a:rPr lang="en"/>
              <a:t>.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➢"/>
            </a:pPr>
            <a:r>
              <a:rPr lang="en"/>
              <a:t>Variables introduced are dependent on P</a:t>
            </a:r>
            <a:r>
              <a:rPr baseline="-25000" lang="en"/>
              <a:t>in</a:t>
            </a:r>
            <a:r>
              <a:rPr lang="en"/>
              <a:t>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❖"/>
            </a:pPr>
            <a:r>
              <a:rPr lang="en"/>
              <a:t>However, it’s not always possible to express dependencies explicitly.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Three mechanisms to enable support for lenses.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Train lenses on most likely output.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Train lenses on samples of rows drawn.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Train lenses on subset of data that is fully deterministic.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Composing Lenses cont.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SELECT p.pid, p.category, r.rating, r.review_ctFROM SaneRatings r NATURAL JOIN Product p WHERE p.category IN (‘phone’,‘TV’) OR r.rating &gt; 4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aneRatings_C-Table.jp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12" y="2224087"/>
            <a:ext cx="825817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Virtual C-Tables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Used to deploy PQP techniques necessary to support Lenses into existing ETL pipeline.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Decouple the deterministic components of a query from the non-deterministic components that define a PC-Table.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The probability measure P of a PC-Table (F(D), P) is not affected by running deterministic queries Q.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This enables us to rewrite the queries as:</a:t>
            </a:r>
          </a:p>
          <a:p>
            <a:pPr indent="0" lvl="0" marL="1828800" rtl="0">
              <a:spcBef>
                <a:spcPts val="0"/>
              </a:spcBef>
              <a:buNone/>
            </a:pPr>
            <a:r>
              <a:rPr lang="en" sz="1700">
                <a:latin typeface="Comic Sans MS"/>
                <a:ea typeface="Comic Sans MS"/>
                <a:cs typeface="Comic Sans MS"/>
                <a:sym typeface="Comic Sans MS"/>
              </a:rPr>
              <a:t>Q((F(D), P))≡ F'(Q'(D))</a:t>
            </a:r>
          </a:p>
          <a:p>
            <a:pPr indent="0" lvl="0" marL="1371600">
              <a:spcBef>
                <a:spcPts val="0"/>
              </a:spcBef>
              <a:buNone/>
            </a:pPr>
            <a:r>
              <a:rPr lang="en"/>
              <a:t>where Q' is deterministic and F' is non-deterministic.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Result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266325"/>
            <a:ext cx="8520600" cy="359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❖"/>
            </a:pPr>
            <a:r>
              <a:rPr lang="en"/>
              <a:t>Obtaining Two Relational Tables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➢"/>
            </a:pPr>
            <a:r>
              <a:rPr lang="en"/>
              <a:t>Deterministic relation R</a:t>
            </a:r>
            <a:r>
              <a:rPr baseline="-25000" lang="en"/>
              <a:t>det</a:t>
            </a:r>
            <a:r>
              <a:rPr lang="en"/>
              <a:t>: Containing certain (definite) answers, query on virtual C tables and all the Non deterministic values are replaced with NULL.</a:t>
            </a:r>
          </a:p>
          <a:p>
            <a:pPr indent="-228600" lvl="3" marL="1828800" rtl="0">
              <a:lnSpc>
                <a:spcPct val="150000"/>
              </a:lnSpc>
              <a:spcBef>
                <a:spcPts val="0"/>
              </a:spcBef>
              <a:buFont typeface="Bree Serif"/>
              <a:buChar char="○"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SELECT e ​(*-&gt;NULL) AS a ​FROM Q(D) WHERE Φ (* -&gt; NULL)</a:t>
            </a:r>
          </a:p>
          <a:p>
            <a:pPr indent="-228600" lvl="1" marL="914400">
              <a:lnSpc>
                <a:spcPct val="150000"/>
              </a:lnSpc>
              <a:spcBef>
                <a:spcPts val="0"/>
              </a:spcBef>
              <a:buChar char="➢"/>
            </a:pPr>
            <a:r>
              <a:rPr lang="en"/>
              <a:t>Best-guess relation R</a:t>
            </a:r>
            <a:r>
              <a:rPr baseline="-25000" lang="en"/>
              <a:t>guess</a:t>
            </a:r>
            <a:r>
              <a:rPr lang="en"/>
              <a:t>: Evaluate Q(D) for deterministic results, and then evaluative each uncertain tuple with conditions for best guess using maximum probability i.e  the value in the most likely possible worlds.</a:t>
            </a:r>
          </a:p>
        </p:txBody>
      </p:sp>
      <p:pic>
        <p:nvPicPr>
          <p:cNvPr descr="BestGuess.jpg"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300" y="3889075"/>
            <a:ext cx="3581400" cy="101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 Quality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❖"/>
            </a:pPr>
            <a:r>
              <a:rPr lang="en"/>
              <a:t>How reliable are the best-guess results?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➢"/>
            </a:pPr>
            <a:r>
              <a:rPr lang="en"/>
              <a:t>Best guess: Nondeterministic value(R</a:t>
            </a:r>
            <a:r>
              <a:rPr baseline="-25000" lang="en"/>
              <a:t>guess</a:t>
            </a:r>
            <a:r>
              <a:rPr lang="en"/>
              <a:t>) already have various metrics to gauge attributes values derives from Probabilistic databases.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➢"/>
            </a:pPr>
            <a:r>
              <a:rPr lang="en"/>
              <a:t>Possible tuples:Define noise- the unnecessary tuples added which hide possibly useful information tuple level uncertainty – whether the tuple exist in real world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❖"/>
            </a:pPr>
            <a:r>
              <a:rPr lang="en"/>
              <a:t>P measure from P-table gives binomial distribution function, skewed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❖"/>
            </a:pPr>
            <a:r>
              <a:rPr lang="en"/>
              <a:t>On other hand if not skewed we use Shannon Entropy :</a:t>
            </a:r>
          </a:p>
          <a:p>
            <a:pPr indent="-228600" lvl="3" marL="1828800" rtl="0">
              <a:lnSpc>
                <a:spcPct val="150000"/>
              </a:lnSpc>
              <a:spcBef>
                <a:spcPts val="0"/>
              </a:spcBef>
              <a:buFont typeface="Bree Serif"/>
              <a:buChar char="○"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Entropy(t)= - ( p</a:t>
            </a:r>
            <a:r>
              <a:rPr baseline="-25000" lang="en">
                <a:latin typeface="Bree Serif"/>
                <a:ea typeface="Bree Serif"/>
                <a:cs typeface="Bree Serif"/>
                <a:sym typeface="Bree Serif"/>
              </a:rPr>
              <a:t>t</a:t>
            </a: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 . log</a:t>
            </a:r>
            <a:r>
              <a:rPr baseline="-25000" lang="en">
                <a:latin typeface="Bree Serif"/>
                <a:ea typeface="Bree Serif"/>
                <a:cs typeface="Bree Serif"/>
                <a:sym typeface="Bree Serif"/>
              </a:rPr>
              <a:t>2</a:t>
            </a: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(p</a:t>
            </a:r>
            <a:r>
              <a:rPr baseline="-25000" lang="en">
                <a:latin typeface="Bree Serif"/>
                <a:ea typeface="Bree Serif"/>
                <a:cs typeface="Bree Serif"/>
                <a:sym typeface="Bree Serif"/>
              </a:rPr>
              <a:t>t</a:t>
            </a: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)) + (1 - p</a:t>
            </a:r>
            <a:r>
              <a:rPr baseline="-25000" lang="en">
                <a:latin typeface="Bree Serif"/>
                <a:ea typeface="Bree Serif"/>
                <a:cs typeface="Bree Serif"/>
                <a:sym typeface="Bree Serif"/>
              </a:rPr>
              <a:t>t</a:t>
            </a: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) . log</a:t>
            </a:r>
            <a:r>
              <a:rPr baseline="-25000" lang="en">
                <a:latin typeface="Bree Serif"/>
                <a:ea typeface="Bree Serif"/>
                <a:cs typeface="Bree Serif"/>
                <a:sym typeface="Bree Serif"/>
              </a:rPr>
              <a:t>2</a:t>
            </a: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(1 - p</a:t>
            </a:r>
            <a:r>
              <a:rPr baseline="-25000" lang="en">
                <a:latin typeface="Bree Serif"/>
                <a:ea typeface="Bree Serif"/>
                <a:cs typeface="Bree Serif"/>
                <a:sym typeface="Bree Serif"/>
              </a:rPr>
              <a:t>t</a:t>
            </a: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))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Feedback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What if the results are not good enough?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Analyst puts in effort to gather evidence-’ground truth’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Ex: Are rating an evaluation mean the same thing in different schema?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Earlier represented using var(‘rat=eval’) in c-table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Idea is to replace variables to reduce noise.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Typically there are budget constraints linked to finding ground truth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Quality Vs cost :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In real world Analyst finds a balance.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Define unknown hidden value function V()  to maximize depending on C() cost &amp; N() noise, how much to pay for given improvement in result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This trade-off called Cost of perfect information. (CPI)- could use greedy strategy.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266325"/>
            <a:ext cx="8520600" cy="36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❖"/>
            </a:pPr>
            <a:r>
              <a:rPr lang="en" sz="1500"/>
              <a:t>Schema matching</a:t>
            </a:r>
          </a:p>
          <a:p>
            <a:pPr indent="-2794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6666"/>
              <a:buChar char="➢"/>
            </a:pPr>
            <a:r>
              <a:rPr lang="en" sz="1200"/>
              <a:t>For schema matching we use distance metrics such as  Levenstein, JaroWinkler, and N-Gram to determine attributes similarity based on threshold. We take the average of all and normalize them to get the final similarity score.</a:t>
            </a:r>
          </a:p>
          <a:p>
            <a:pPr indent="-3238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❖"/>
            </a:pPr>
            <a:r>
              <a:rPr lang="en" sz="1500"/>
              <a:t>Domain Constraint Repair</a:t>
            </a:r>
          </a:p>
          <a:p>
            <a:pPr indent="-2794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6666"/>
              <a:buChar char="➢"/>
            </a:pPr>
            <a:r>
              <a:rPr lang="en" sz="1200"/>
              <a:t>For domain constraint repair  (finding missing values or null values) we use different machine learning algorithm to estimate probability distribution of all candidate repairs(DCR-Joint, DCR-sep &amp; SM).</a:t>
            </a:r>
          </a:p>
          <a:p>
            <a:pPr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</a:p>
        </p:txBody>
      </p:sp>
      <p:pic>
        <p:nvPicPr>
          <p:cNvPr descr="Fig12.jpg"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550" y="3234249"/>
            <a:ext cx="7626799" cy="179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Experiments cont.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266325"/>
            <a:ext cx="8520600" cy="359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❖"/>
            </a:pPr>
            <a:r>
              <a:rPr lang="en"/>
              <a:t>For prioritizing curation tasks we use algorithms such as: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➢"/>
            </a:pPr>
            <a:r>
              <a:rPr lang="en"/>
              <a:t>NMETC: selects variables that minimizes the global expected total cost.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➢"/>
            </a:pPr>
            <a:r>
              <a:rPr lang="en"/>
              <a:t>Greddy :  makes locally optimal choice.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➢"/>
            </a:pPr>
            <a:r>
              <a:rPr lang="en"/>
              <a:t>Random: tasks selected in random order (provides base –line).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ig15.jpg"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412" y="2914650"/>
            <a:ext cx="681037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An On-Demand ETL with task-specific on demand curation solutions.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Composable operators called lenses capable to work with non-deterministic data.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Use PC-tables with deterministic values.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Provides best-effort guesses for non-deterministic values, and evaluation of quality of these values.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Heuristics for prioritizing curation tasks.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Lenses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❖"/>
            </a:pPr>
            <a:r>
              <a:rPr lang="en" sz="2000"/>
              <a:t>Three mentalities in data analytics.</a:t>
            </a:r>
          </a:p>
          <a:p>
            <a:pPr indent="-3556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2000"/>
              <a:t>Reliable analytics is impossible without high quality data.</a:t>
            </a:r>
          </a:p>
          <a:p>
            <a:pPr indent="-3556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2000"/>
              <a:t>Ad-hoc approach by pooling data into data lake.</a:t>
            </a:r>
          </a:p>
          <a:p>
            <a:pPr indent="-355600" lvl="1" marL="91440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2000"/>
              <a:t>On-demand approach which allows incremental curation of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Probabilistic Database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59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It is an uncertain database in which possible worlds are associated with probability.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Probabilistic Query Processing System runs a deterministic query by listing all probable answers with marginal probability.</a:t>
            </a:r>
          </a:p>
        </p:txBody>
      </p:sp>
      <p:graphicFrame>
        <p:nvGraphicFramePr>
          <p:cNvPr id="80" name="Shape 80"/>
          <p:cNvGraphicFramePr/>
          <p:nvPr/>
        </p:nvGraphicFramePr>
        <p:xfrm>
          <a:off x="3695300" y="197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{736A1318-C1C8-469F-A272-F4F504FC9348}</a:tableStyleId>
              </a:tblPr>
              <a:tblGrid>
                <a:gridCol w="717625"/>
                <a:gridCol w="7176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b1, b3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b2, b4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1" name="Shape 81"/>
          <p:cNvGraphicFramePr/>
          <p:nvPr/>
        </p:nvGraphicFramePr>
        <p:xfrm>
          <a:off x="1333100" y="220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{736A1318-C1C8-469F-A272-F4F504FC9348}</a:tableStyleId>
              </a:tblPr>
              <a:tblGrid>
                <a:gridCol w="717625"/>
                <a:gridCol w="7176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b1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2" name="Shape 82"/>
          <p:cNvGraphicFramePr/>
          <p:nvPr/>
        </p:nvGraphicFramePr>
        <p:xfrm>
          <a:off x="1333100" y="312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{736A1318-C1C8-469F-A272-F4F504FC9348}</a:tableStyleId>
              </a:tblPr>
              <a:tblGrid>
                <a:gridCol w="717625"/>
                <a:gridCol w="7176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b1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3" name="Shape 83"/>
          <p:cNvGraphicFramePr/>
          <p:nvPr/>
        </p:nvGraphicFramePr>
        <p:xfrm>
          <a:off x="5981300" y="220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{736A1318-C1C8-469F-A272-F4F504FC9348}</a:tableStyleId>
              </a:tblPr>
              <a:tblGrid>
                <a:gridCol w="717625"/>
                <a:gridCol w="7176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b3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4" name="Shape 84"/>
          <p:cNvGraphicFramePr/>
          <p:nvPr/>
        </p:nvGraphicFramePr>
        <p:xfrm>
          <a:off x="5981300" y="312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{736A1318-C1C8-469F-A272-F4F504FC9348}</a:tableStyleId>
              </a:tblPr>
              <a:tblGrid>
                <a:gridCol w="717625"/>
                <a:gridCol w="7176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b3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C-Tables &amp; PC-Tables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A C-Table is a relation instance where each tuple is annotated with a lineage formula φ over alphabet of variables ∑.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A PC-Table is a C-Table augmented with probability measure over the possible assignments to variables in ∑.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91" name="Shape 91"/>
          <p:cNvGraphicFramePr/>
          <p:nvPr/>
        </p:nvGraphicFramePr>
        <p:xfrm>
          <a:off x="3392475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{736A1318-C1C8-469F-A272-F4F504FC9348}</a:tableStyleId>
              </a:tblPr>
              <a:tblGrid>
                <a:gridCol w="739450"/>
                <a:gridCol w="739450"/>
                <a:gridCol w="739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x1 = 1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x1 = 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2" name="Shape 92"/>
          <p:cNvGraphicFramePr/>
          <p:nvPr/>
        </p:nvGraphicFramePr>
        <p:xfrm>
          <a:off x="3697275" y="310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{736A1318-C1C8-469F-A272-F4F504FC9348}</a:tableStyleId>
              </a:tblPr>
              <a:tblGrid>
                <a:gridCol w="739450"/>
                <a:gridCol w="739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3" name="Shape 93"/>
          <p:cNvGraphicFramePr/>
          <p:nvPr/>
        </p:nvGraphicFramePr>
        <p:xfrm>
          <a:off x="6059475" y="310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{736A1318-C1C8-469F-A272-F4F504FC9348}</a:tableStyleId>
              </a:tblPr>
              <a:tblGrid>
                <a:gridCol w="739450"/>
                <a:gridCol w="739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4" name="Shape 94"/>
          <p:cNvGraphicFramePr/>
          <p:nvPr/>
        </p:nvGraphicFramePr>
        <p:xfrm>
          <a:off x="1182675" y="310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{736A1318-C1C8-469F-A272-F4F504FC9348}</a:tableStyleId>
              </a:tblPr>
              <a:tblGrid>
                <a:gridCol w="739450"/>
                <a:gridCol w="739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Lens Framework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ramework.jp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8520600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Domain Constraint Repair Lens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❖"/>
            </a:pPr>
            <a:r>
              <a:rPr lang="en"/>
              <a:t>A Domain Constraint repair lens enforces attribute-level constraints such as NOT NULL. With sch(Q) = {a</a:t>
            </a:r>
            <a:r>
              <a:rPr baseline="-25000" lang="en"/>
              <a:t>1</a:t>
            </a:r>
            <a:r>
              <a:rPr lang="en"/>
              <a:t>, t</a:t>
            </a:r>
            <a:r>
              <a:rPr baseline="-25000" lang="en"/>
              <a:t>1</a:t>
            </a:r>
            <a:r>
              <a:rPr lang="en"/>
              <a:t>, . . . , a</a:t>
            </a:r>
            <a:r>
              <a:rPr baseline="-25000" lang="en"/>
              <a:t>n</a:t>
            </a:r>
            <a:r>
              <a:rPr lang="en"/>
              <a:t>, t</a:t>
            </a:r>
            <a:r>
              <a:rPr baseline="-25000" lang="en"/>
              <a:t>n</a:t>
            </a:r>
            <a:r>
              <a:rPr lang="en"/>
              <a:t>} denoting the attributes a</a:t>
            </a:r>
            <a:r>
              <a:rPr baseline="-25000" lang="en"/>
              <a:t>i</a:t>
            </a:r>
            <a:r>
              <a:rPr lang="en"/>
              <a:t> of Q(D) and their type t</a:t>
            </a:r>
            <a:r>
              <a:rPr baseline="-25000" lang="en"/>
              <a:t>i</a:t>
            </a:r>
            <a:r>
              <a:rPr lang="en"/>
              <a:t>, a domain constraint repair lens definition has the form:</a:t>
            </a:r>
          </a:p>
          <a:p>
            <a:pPr indent="-228600" lvl="4" marL="22860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… USING DOMAIN_REPAIR(a</a:t>
            </a:r>
            <a:r>
              <a:rPr baseline="-25000" lang="en"/>
              <a:t>1</a:t>
            </a:r>
            <a:r>
              <a:rPr lang="en"/>
              <a:t> t</a:t>
            </a:r>
            <a:r>
              <a:rPr baseline="-25000" lang="en"/>
              <a:t>1</a:t>
            </a:r>
            <a:r>
              <a:rPr lang="en"/>
              <a:t>,..., a</a:t>
            </a:r>
            <a:r>
              <a:rPr baseline="-25000" lang="en"/>
              <a:t>n</a:t>
            </a:r>
            <a:r>
              <a:rPr lang="en"/>
              <a:t> t</a:t>
            </a:r>
            <a:r>
              <a:rPr baseline="-25000" lang="en"/>
              <a:t>n</a:t>
            </a:r>
            <a:r>
              <a:rPr lang="en"/>
              <a:t>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❖"/>
            </a:pPr>
            <a:r>
              <a:rPr lang="en"/>
              <a:t>The C-Table for the lens output is constructed by the query F</a:t>
            </a:r>
            <a:r>
              <a:rPr baseline="-25000" lang="en"/>
              <a:t>lens</a:t>
            </a:r>
            <a:r>
              <a:rPr lang="en"/>
              <a:t> = π{...,a</a:t>
            </a:r>
            <a:r>
              <a:rPr baseline="-25000" lang="en"/>
              <a:t>i</a:t>
            </a:r>
            <a:r>
              <a:rPr lang="en"/>
              <a:t> ←V</a:t>
            </a:r>
            <a:r>
              <a:rPr baseline="-25000" lang="en"/>
              <a:t>i</a:t>
            </a:r>
            <a:r>
              <a:rPr lang="en"/>
              <a:t>,...}, where each V</a:t>
            </a:r>
            <a:r>
              <a:rPr baseline="-25000" lang="en"/>
              <a:t>i</a:t>
            </a:r>
            <a:r>
              <a:rPr lang="en"/>
              <a:t> is defined as:</a:t>
            </a:r>
          </a:p>
          <a:p>
            <a:pPr indent="-228600" lvl="4" marL="228600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if t</a:t>
            </a:r>
            <a:r>
              <a:rPr baseline="-25000" lang="en"/>
              <a:t>i</a:t>
            </a:r>
            <a:r>
              <a:rPr lang="en"/>
              <a:t> ╞ a</a:t>
            </a:r>
            <a:r>
              <a:rPr baseline="-25000" lang="en"/>
              <a:t>i</a:t>
            </a:r>
            <a:r>
              <a:rPr lang="en"/>
              <a:t> then a</a:t>
            </a:r>
            <a:r>
              <a:rPr baseline="-25000" lang="en"/>
              <a:t>i</a:t>
            </a:r>
            <a:r>
              <a:rPr lang="en"/>
              <a:t> else Var(Name</a:t>
            </a:r>
            <a:r>
              <a:rPr baseline="-25000" lang="en"/>
              <a:t>i</a:t>
            </a:r>
            <a:r>
              <a:rPr lang="en"/>
              <a:t> , ROWID))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DCR Lens Example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CREATE LENS SaneProduct AS SELECT * FROM Product USING DOMAIN_REPAIR(category string NOT NULL, brand string NOT NULL);</a:t>
            </a:r>
          </a:p>
        </p:txBody>
      </p:sp>
      <p:pic>
        <p:nvPicPr>
          <p:cNvPr descr="Product_Table.jp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862" y="2143125"/>
            <a:ext cx="37242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duct_C-Table.jpg"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7937" y="3167062"/>
            <a:ext cx="404812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Schema Matching Lens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266325"/>
            <a:ext cx="8520600" cy="370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A schema matching lens creates a mapping from the source data’s schema to a user-defined target schema. Given a destination schema {b</a:t>
            </a:r>
            <a:r>
              <a:rPr baseline="-25000" lang="en"/>
              <a:t>1</a:t>
            </a:r>
            <a:r>
              <a:rPr lang="en"/>
              <a:t>, t</a:t>
            </a:r>
            <a:r>
              <a:rPr baseline="-25000" lang="en"/>
              <a:t>1</a:t>
            </a:r>
            <a:r>
              <a:rPr lang="en"/>
              <a:t>, . . . , b</a:t>
            </a:r>
            <a:r>
              <a:rPr baseline="-25000" lang="en"/>
              <a:t>m</a:t>
            </a:r>
            <a:r>
              <a:rPr lang="en"/>
              <a:t>, t</a:t>
            </a:r>
            <a:r>
              <a:rPr baseline="-25000" lang="en"/>
              <a:t>m</a:t>
            </a:r>
            <a:r>
              <a:rPr lang="en"/>
              <a:t>} and a threshold ω, a schema matching lens definition has the form:</a:t>
            </a:r>
          </a:p>
          <a:p>
            <a:pPr indent="-228600" lvl="4" marL="2286000" rtl="0">
              <a:spcBef>
                <a:spcPts val="0"/>
              </a:spcBef>
              <a:buChar char="○"/>
            </a:pPr>
            <a:r>
              <a:rPr lang="en"/>
              <a:t>... USING SCHEMA_MATCHING(b</a:t>
            </a:r>
            <a:r>
              <a:rPr baseline="-25000" lang="en"/>
              <a:t>1</a:t>
            </a:r>
            <a:r>
              <a:rPr lang="en"/>
              <a:t> t</a:t>
            </a:r>
            <a:r>
              <a:rPr baseline="-25000" lang="en"/>
              <a:t>1</a:t>
            </a:r>
            <a:r>
              <a:rPr lang="en"/>
              <a:t>,..., b</a:t>
            </a:r>
            <a:r>
              <a:rPr baseline="-25000" lang="en"/>
              <a:t>m</a:t>
            </a:r>
            <a:r>
              <a:rPr lang="en"/>
              <a:t> t</a:t>
            </a:r>
            <a:r>
              <a:rPr baseline="-25000" lang="en"/>
              <a:t>m</a:t>
            </a:r>
            <a:r>
              <a:rPr lang="en"/>
              <a:t>, ω)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The schema matching lens defines a fresh boolean variable Var(Name</a:t>
            </a:r>
            <a:r>
              <a:rPr baseline="-25000" lang="en"/>
              <a:t>i,j</a:t>
            </a:r>
            <a:r>
              <a:rPr lang="en"/>
              <a:t>) for every pair a</a:t>
            </a:r>
            <a:r>
              <a:rPr baseline="-25000" lang="en"/>
              <a:t>i</a:t>
            </a:r>
            <a:r>
              <a:rPr lang="en"/>
              <a:t>, b</a:t>
            </a:r>
            <a:r>
              <a:rPr baseline="-25000" lang="en"/>
              <a:t>j</a:t>
            </a:r>
            <a:r>
              <a:rPr lang="en"/>
              <a:t>, where a</a:t>
            </a:r>
            <a:r>
              <a:rPr baseline="-25000" lang="en"/>
              <a:t>i</a:t>
            </a:r>
            <a:r>
              <a:rPr lang="en"/>
              <a:t>, t</a:t>
            </a:r>
            <a:r>
              <a:rPr baseline="-25000" lang="en"/>
              <a:t>j</a:t>
            </a:r>
            <a:r>
              <a:rPr lang="en"/>
              <a:t> ∈ sch(Q). So, F</a:t>
            </a:r>
            <a:r>
              <a:rPr baseline="-25000" lang="en"/>
              <a:t>lens</a:t>
            </a:r>
            <a:r>
              <a:rPr lang="en"/>
              <a:t> = π{..., b</a:t>
            </a:r>
            <a:r>
              <a:rPr baseline="-25000" lang="en"/>
              <a:t>j</a:t>
            </a:r>
            <a:r>
              <a:rPr lang="en"/>
              <a:t> ←V</a:t>
            </a:r>
            <a:r>
              <a:rPr baseline="-25000" lang="en"/>
              <a:t>j</a:t>
            </a:r>
            <a:r>
              <a:rPr lang="en"/>
              <a:t>,...}, where V</a:t>
            </a:r>
            <a:r>
              <a:rPr baseline="-25000" lang="en"/>
              <a:t>j</a:t>
            </a:r>
            <a:r>
              <a:rPr lang="en"/>
              <a:t> enumerates possible matches for b</a:t>
            </a:r>
            <a:r>
              <a:rPr baseline="-25000" lang="en"/>
              <a:t>j</a:t>
            </a:r>
            <a:r>
              <a:rPr lang="en"/>
              <a:t>:</a:t>
            </a:r>
          </a:p>
          <a:p>
            <a:pPr indent="-228600" lvl="4" marL="2286000" rtl="0">
              <a:spcBef>
                <a:spcPts val="0"/>
              </a:spcBef>
              <a:buChar char="○"/>
            </a:pPr>
            <a:r>
              <a:rPr lang="en"/>
              <a:t>if Var(Name</a:t>
            </a:r>
            <a:r>
              <a:rPr baseline="-25000" lang="en"/>
              <a:t>1,j</a:t>
            </a:r>
            <a:r>
              <a:rPr lang="en"/>
              <a:t>) then a</a:t>
            </a:r>
            <a:r>
              <a:rPr baseline="-25000" lang="en"/>
              <a:t>1</a:t>
            </a:r>
            <a:r>
              <a:rPr lang="en"/>
              <a:t> else</a:t>
            </a:r>
          </a:p>
          <a:p>
            <a:pPr indent="-228600" lvl="4" marL="2286000" rtl="0">
              <a:spcBef>
                <a:spcPts val="0"/>
              </a:spcBef>
              <a:buChar char="○"/>
            </a:pPr>
            <a:r>
              <a:rPr lang="en"/>
              <a:t>.</a:t>
            </a:r>
          </a:p>
          <a:p>
            <a:pPr indent="-228600" lvl="4" marL="2286000" rtl="0">
              <a:spcBef>
                <a:spcPts val="0"/>
              </a:spcBef>
              <a:buChar char="○"/>
            </a:pPr>
            <a:r>
              <a:rPr lang="en"/>
              <a:t>.</a:t>
            </a:r>
          </a:p>
          <a:p>
            <a:pPr indent="-228600" lvl="4" marL="2286000">
              <a:spcBef>
                <a:spcPts val="0"/>
              </a:spcBef>
              <a:buChar char="○"/>
            </a:pPr>
            <a:r>
              <a:rPr lang="en"/>
              <a:t>if Var(Name</a:t>
            </a:r>
            <a:r>
              <a:rPr baseline="-25000" lang="en"/>
              <a:t>n,j</a:t>
            </a:r>
            <a:r>
              <a:rPr lang="en"/>
              <a:t>) then a</a:t>
            </a:r>
            <a:r>
              <a:rPr baseline="-25000" lang="en"/>
              <a:t>n</a:t>
            </a:r>
            <a:r>
              <a:rPr lang="en"/>
              <a:t> else NULL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Schema Matching Lens Example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66325"/>
            <a:ext cx="8520600" cy="365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CREATE LENS MatchedRatings2 AS SELECT * FROM Ratings2 USING SCHEMA_MATCHING( pid string, ..., rating float, review_ct float, NO LIMIT);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CREATE VIEW AllRatings AS SELECT * FROM MatchedRatings2 UNION SELECT * FROM Ratings1;</a:t>
            </a:r>
          </a:p>
        </p:txBody>
      </p:sp>
      <p:pic>
        <p:nvPicPr>
          <p:cNvPr descr="Ratings_Tables.jpg"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950" y="1957400"/>
            <a:ext cx="370545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tchedRatings2.jpg"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4675" y="3186125"/>
            <a:ext cx="7274650" cy="10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