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Hello everyone, to start, we are going to begin our story in 2014. You are looking to move somewhere and want to buy a house. You did all your research and narrowed it down to two cities, Denver, Colorado, known for great restaurants, hiking, the views, and so on, and Burlington, Vermont, known for…idk something out there. You are really leaning towards Denver Colorado…until you looked at the housing prices and noticed, wow these houses are way more expensive than Vermont. I mean look at this </a:t>
            </a:r>
            <a:r>
              <a:rPr lang="en" sz="1200">
                <a:solidFill>
                  <a:schemeClr val="dk1"/>
                </a:solidFill>
                <a:highlight>
                  <a:srgbClr val="FFFF00"/>
                </a:highlight>
              </a:rPr>
              <a:t>SHOWS PRICE COMPARISON IN 2014</a:t>
            </a:r>
            <a:endParaRPr sz="1200">
              <a:solidFill>
                <a:schemeClr val="dk1"/>
              </a:solidFill>
              <a:highlight>
                <a:srgbClr val="FFFF00"/>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bb931ff7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bb931ff7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bb931ff7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bb931ff7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b931ff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b931ff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bb931ff7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bb931ff7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Legal vs. Non-Legal</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 analyze whether there is a significant difference between legalized versus non-legalized states, we changed up the following:</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Normalized the initial years that Matt covered into ‘relative years’, where the 0th year is the year that a legal state legalized cannabis sales, and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Examined annual % change of HPI, not just the HPI.</a:t>
            </a:r>
            <a:endParaRPr sz="1200">
              <a:solidFill>
                <a:schemeClr val="dk1"/>
              </a:solidFill>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Chart 1: Brought these elements together into one.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Chart 2&amp;3: Separated legal and non-legal and determined what their linear regression best fit line would look like.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Both had a significant p-value and had positive % growth in HPI.</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Boxplot: Compared legal and non-legal % changes.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Observed higher %s for legalized states, noting a few outliers (coming from the third/second year before Washington and Colorado legalized cannabis sales).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babee61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babee61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babee6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babee6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babee61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babee61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7babee61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7babee61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Sources</a:t>
            </a:r>
            <a:endParaRPr>
              <a:solidFill>
                <a:schemeClr val="dk1"/>
              </a:solidFill>
            </a:endParaRPr>
          </a:p>
          <a:p>
            <a:pPr indent="0" lvl="0" marL="0" rtl="0" algn="l">
              <a:spcBef>
                <a:spcPts val="0"/>
              </a:spcBef>
              <a:spcAft>
                <a:spcPts val="0"/>
              </a:spcAft>
              <a:buNone/>
            </a:pPr>
            <a:r>
              <a:rPr lang="en">
                <a:solidFill>
                  <a:schemeClr val="dk1"/>
                </a:solidFill>
              </a:rPr>
              <a:t>Flow chart (or similar) for cleaning process</a:t>
            </a:r>
            <a:endParaRPr>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spent our first few hours together browsing data sets and talking about methodology. We came up with gems that allowed us to dive into this hypothesis. We narrowed our scope to the first three continental US states to fully legalize recreational cannabis. We discovered a metric called HPI- Housing Price Index- which is a statistically accurate measure of the movement of single-family house prices collected by the FHFA. I don’t want to get into the </a:t>
            </a:r>
            <a:r>
              <a:rPr lang="en" sz="1200">
                <a:solidFill>
                  <a:schemeClr val="dk1"/>
                </a:solidFill>
                <a:highlight>
                  <a:srgbClr val="D9EAD3"/>
                </a:highlight>
              </a:rPr>
              <a:t>weeds</a:t>
            </a:r>
            <a:r>
              <a:rPr lang="en" sz="1200">
                <a:solidFill>
                  <a:schemeClr val="dk1"/>
                </a:solidFill>
              </a:rPr>
              <a:t>, but if you’re curious about a more in-depth definition of HPI, please see…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each of the three states we selected- Colorado, Washington, and Oregon- we analyzed the HPI data for the three years leading up to the first sales of legal recreational cannabis in each state. We used these findings to select a respective </a:t>
            </a:r>
            <a:r>
              <a:rPr lang="en" sz="1200">
                <a:solidFill>
                  <a:schemeClr val="dk1"/>
                </a:solidFill>
                <a:highlight>
                  <a:srgbClr val="D9EAD3"/>
                </a:highlight>
              </a:rPr>
              <a:t>state buds</a:t>
            </a:r>
            <a:r>
              <a:rPr lang="en" sz="1200">
                <a:solidFill>
                  <a:schemeClr val="dk1"/>
                </a:solidFill>
              </a:rPr>
              <a:t> for each of our original three- Vermont, New Jersey, and Rhode Island. The </a:t>
            </a:r>
            <a:r>
              <a:rPr lang="en" sz="1200">
                <a:solidFill>
                  <a:schemeClr val="dk1"/>
                </a:solidFill>
                <a:highlight>
                  <a:srgbClr val="D9EAD3"/>
                </a:highlight>
              </a:rPr>
              <a:t>state buds</a:t>
            </a:r>
            <a:r>
              <a:rPr lang="en" sz="1200">
                <a:solidFill>
                  <a:schemeClr val="dk1"/>
                </a:solidFill>
              </a:rPr>
              <a:t> shared a similar HPI in those three years leading up to the first weed sales. We then collected the data for the following three years, hoping to find an answer to our hypothesis.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bb931ff7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bb931ff7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State by State</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National HPI - moderate positive slope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Vermont HPI - similar to national, stagnant slope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Colorado HPI - similar to Vermont pre-legal, then increases at much higher rate (point out legalization &amp; beginning of sales)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Consistent data across groups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n</a:t>
            </a:r>
            <a:r>
              <a:rPr lang="en" sz="1200">
                <a:solidFill>
                  <a:schemeClr val="dk1"/>
                </a:solidFill>
              </a:rPr>
              <a:t>onlegal - higher HPI then US, similar slope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Legal - </a:t>
            </a:r>
            <a:r>
              <a:rPr lang="en" sz="1200">
                <a:solidFill>
                  <a:schemeClr val="dk1"/>
                </a:solidFill>
              </a:rPr>
              <a:t>similar</a:t>
            </a:r>
            <a:r>
              <a:rPr lang="en" sz="1200">
                <a:solidFill>
                  <a:schemeClr val="dk1"/>
                </a:solidFill>
              </a:rPr>
              <a:t> HPI to nonlegal, then higher increase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Drawing conclusions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Investigate the change in HPI between the groups</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bb931ff7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bb931ff7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bb931ff71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bb931ff71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5.jpg"/><Relationship Id="rId5"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mjbizdaily.com/map-of-us-marijuana-legalization-by-state/" TargetMode="External"/><Relationship Id="rId4" Type="http://schemas.openxmlformats.org/officeDocument/2006/relationships/hyperlink" Target="https://www.fhfa.gov/DataTools/Downloads/Pages/House-Price-Index-Datasets.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High Mortgage Rates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November 1,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346300" y="993350"/>
            <a:ext cx="4008749" cy="3156801"/>
          </a:xfrm>
          <a:prstGeom prst="rect">
            <a:avLst/>
          </a:prstGeom>
          <a:noFill/>
          <a:ln>
            <a:noFill/>
          </a:ln>
        </p:spPr>
      </p:pic>
      <p:pic>
        <p:nvPicPr>
          <p:cNvPr id="128" name="Google Shape;128;p22"/>
          <p:cNvPicPr preferRelativeResize="0"/>
          <p:nvPr/>
        </p:nvPicPr>
        <p:blipFill>
          <a:blip r:embed="rId4">
            <a:alphaModFix/>
          </a:blip>
          <a:stretch>
            <a:fillRect/>
          </a:stretch>
        </p:blipFill>
        <p:spPr>
          <a:xfrm>
            <a:off x="4467350" y="993350"/>
            <a:ext cx="4442650" cy="3156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 versus Non-legal</a:t>
            </a:r>
            <a:endParaRPr/>
          </a:p>
        </p:txBody>
      </p:sp>
      <p:sp>
        <p:nvSpPr>
          <p:cNvPr id="134" name="Google Shape;134;p23"/>
          <p:cNvSpPr txBox="1"/>
          <p:nvPr/>
        </p:nvSpPr>
        <p:spPr>
          <a:xfrm>
            <a:off x="311700" y="4125775"/>
            <a:ext cx="8480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i="1" lang="en">
                <a:solidFill>
                  <a:schemeClr val="dk1"/>
                </a:solidFill>
              </a:rPr>
              <a:t>Annual % Change</a:t>
            </a:r>
            <a:r>
              <a:rPr lang="en">
                <a:solidFill>
                  <a:schemeClr val="dk1"/>
                </a:solidFill>
              </a:rPr>
              <a:t> is the % change in HPI relative to its previous year.</a:t>
            </a:r>
            <a:endParaRPr>
              <a:solidFill>
                <a:schemeClr val="dk1"/>
              </a:solidFill>
            </a:endParaRPr>
          </a:p>
          <a:p>
            <a:pPr indent="-317500" lvl="0" marL="457200" rtl="0" algn="l">
              <a:spcBef>
                <a:spcPts val="0"/>
              </a:spcBef>
              <a:spcAft>
                <a:spcPts val="0"/>
              </a:spcAft>
              <a:buClr>
                <a:schemeClr val="dk1"/>
              </a:buClr>
              <a:buSzPts val="1400"/>
              <a:buChar char="●"/>
            </a:pPr>
            <a:r>
              <a:rPr i="1" lang="en">
                <a:solidFill>
                  <a:schemeClr val="dk1"/>
                </a:solidFill>
              </a:rPr>
              <a:t>Relative Year</a:t>
            </a:r>
            <a:r>
              <a:rPr lang="en">
                <a:solidFill>
                  <a:schemeClr val="dk1"/>
                </a:solidFill>
              </a:rPr>
              <a:t> is relative to the year on which a state’s recreational cannabis sales began (Year 0).</a:t>
            </a:r>
            <a:endParaRPr sz="1300">
              <a:solidFill>
                <a:schemeClr val="accent3"/>
              </a:solidFill>
              <a:latin typeface="Average"/>
              <a:ea typeface="Average"/>
              <a:cs typeface="Average"/>
              <a:sym typeface="Average"/>
            </a:endParaRPr>
          </a:p>
        </p:txBody>
      </p:sp>
      <p:pic>
        <p:nvPicPr>
          <p:cNvPr id="135" name="Google Shape;135;p23"/>
          <p:cNvPicPr preferRelativeResize="0"/>
          <p:nvPr/>
        </p:nvPicPr>
        <p:blipFill>
          <a:blip r:embed="rId3">
            <a:alphaModFix/>
          </a:blip>
          <a:stretch>
            <a:fillRect/>
          </a:stretch>
        </p:blipFill>
        <p:spPr>
          <a:xfrm>
            <a:off x="2336025" y="1081100"/>
            <a:ext cx="4471951" cy="2981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5488088" y="3597150"/>
            <a:ext cx="3000000" cy="346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050">
                <a:solidFill>
                  <a:schemeClr val="dk1"/>
                </a:solidFill>
              </a:rPr>
              <a:t>Pearson’s r = 0.6241</a:t>
            </a:r>
            <a:endParaRPr sz="1050">
              <a:solidFill>
                <a:schemeClr val="dk1"/>
              </a:solidFill>
            </a:endParaRPr>
          </a:p>
        </p:txBody>
      </p:sp>
      <p:sp>
        <p:nvSpPr>
          <p:cNvPr id="141" name="Google Shape;141;p24"/>
          <p:cNvSpPr txBox="1"/>
          <p:nvPr/>
        </p:nvSpPr>
        <p:spPr>
          <a:xfrm>
            <a:off x="672163" y="3597150"/>
            <a:ext cx="3000000" cy="346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050">
                <a:solidFill>
                  <a:schemeClr val="dk1"/>
                </a:solidFill>
              </a:rPr>
              <a:t>Pearson’s r = 0.6208</a:t>
            </a:r>
            <a:endParaRPr sz="1050">
              <a:solidFill>
                <a:schemeClr val="dk1"/>
              </a:solidFill>
            </a:endParaRPr>
          </a:p>
        </p:txBody>
      </p:sp>
      <p:sp>
        <p:nvSpPr>
          <p:cNvPr id="142" name="Google Shape;142;p24"/>
          <p:cNvSpPr txBox="1"/>
          <p:nvPr/>
        </p:nvSpPr>
        <p:spPr>
          <a:xfrm>
            <a:off x="311700" y="4125775"/>
            <a:ext cx="8480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dk1"/>
                </a:solidFill>
              </a:rPr>
              <a:t>When grouped separately, both legal and non-legal states show positive correlation with Relative Year versus Annual % Change in HPI.</a:t>
            </a:r>
            <a:endParaRPr sz="1300">
              <a:solidFill>
                <a:schemeClr val="accent3"/>
              </a:solidFill>
              <a:latin typeface="Average"/>
              <a:ea typeface="Average"/>
              <a:cs typeface="Average"/>
              <a:sym typeface="Average"/>
            </a:endParaRPr>
          </a:p>
        </p:txBody>
      </p:sp>
      <p:pic>
        <p:nvPicPr>
          <p:cNvPr id="143" name="Google Shape;143;p24"/>
          <p:cNvPicPr preferRelativeResize="0"/>
          <p:nvPr/>
        </p:nvPicPr>
        <p:blipFill>
          <a:blip r:embed="rId3">
            <a:alphaModFix/>
          </a:blip>
          <a:stretch>
            <a:fillRect/>
          </a:stretch>
        </p:blipFill>
        <p:spPr>
          <a:xfrm>
            <a:off x="4993713" y="937958"/>
            <a:ext cx="3988775" cy="2659183"/>
          </a:xfrm>
          <a:prstGeom prst="rect">
            <a:avLst/>
          </a:prstGeom>
          <a:noFill/>
          <a:ln>
            <a:noFill/>
          </a:ln>
        </p:spPr>
      </p:pic>
      <p:pic>
        <p:nvPicPr>
          <p:cNvPr id="144" name="Google Shape;144;p24"/>
          <p:cNvPicPr preferRelativeResize="0"/>
          <p:nvPr/>
        </p:nvPicPr>
        <p:blipFill>
          <a:blip r:embed="rId4">
            <a:alphaModFix/>
          </a:blip>
          <a:stretch>
            <a:fillRect/>
          </a:stretch>
        </p:blipFill>
        <p:spPr>
          <a:xfrm>
            <a:off x="177788" y="937958"/>
            <a:ext cx="3988775" cy="26591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nvSpPr>
        <p:spPr>
          <a:xfrm>
            <a:off x="311700" y="4125775"/>
            <a:ext cx="8480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dk1"/>
                </a:solidFill>
              </a:rPr>
              <a:t>With the exception of </a:t>
            </a:r>
            <a:r>
              <a:rPr i="1" lang="en">
                <a:solidFill>
                  <a:schemeClr val="dk1"/>
                </a:solidFill>
              </a:rPr>
              <a:t>outliers</a:t>
            </a:r>
            <a:r>
              <a:rPr i="1" lang="en">
                <a:solidFill>
                  <a:schemeClr val="dk1"/>
                </a:solidFill>
              </a:rPr>
              <a:t>, the annual % change in HPI is significantly greater for legal states than non-legal states.</a:t>
            </a:r>
            <a:endParaRPr sz="1300">
              <a:solidFill>
                <a:schemeClr val="accent3"/>
              </a:solidFill>
              <a:latin typeface="Average"/>
              <a:ea typeface="Average"/>
              <a:cs typeface="Average"/>
              <a:sym typeface="Average"/>
            </a:endParaRPr>
          </a:p>
        </p:txBody>
      </p:sp>
      <p:pic>
        <p:nvPicPr>
          <p:cNvPr id="150" name="Google Shape;150;p25"/>
          <p:cNvPicPr preferRelativeResize="0"/>
          <p:nvPr/>
        </p:nvPicPr>
        <p:blipFill>
          <a:blip r:embed="rId3">
            <a:alphaModFix/>
          </a:blip>
          <a:stretch>
            <a:fillRect/>
          </a:stretch>
        </p:blipFill>
        <p:spPr>
          <a:xfrm>
            <a:off x="1931625" y="460288"/>
            <a:ext cx="5498176" cy="366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t>Conclusions</a:t>
            </a:r>
            <a:endParaRPr sz="6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p:nvPr/>
        </p:nvSpPr>
        <p:spPr>
          <a:xfrm>
            <a:off x="-855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Team</a:t>
            </a:r>
            <a:endParaRPr>
              <a:solidFill>
                <a:schemeClr val="lt1"/>
              </a:solidFill>
            </a:endParaRPr>
          </a:p>
        </p:txBody>
      </p:sp>
      <p:pic>
        <p:nvPicPr>
          <p:cNvPr id="162" name="Google Shape;162;p27"/>
          <p:cNvPicPr preferRelativeResize="0"/>
          <p:nvPr/>
        </p:nvPicPr>
        <p:blipFill>
          <a:blip r:embed="rId3">
            <a:alphaModFix/>
          </a:blip>
          <a:stretch>
            <a:fillRect/>
          </a:stretch>
        </p:blipFill>
        <p:spPr>
          <a:xfrm>
            <a:off x="165962" y="1552887"/>
            <a:ext cx="1467725" cy="1467725"/>
          </a:xfrm>
          <a:prstGeom prst="rect">
            <a:avLst/>
          </a:prstGeom>
          <a:noFill/>
          <a:ln>
            <a:noFill/>
          </a:ln>
        </p:spPr>
      </p:pic>
      <p:sp>
        <p:nvSpPr>
          <p:cNvPr id="163" name="Google Shape;163;p27"/>
          <p:cNvSpPr txBox="1"/>
          <p:nvPr>
            <p:ph idx="4294967295" type="body"/>
          </p:nvPr>
        </p:nvSpPr>
        <p:spPr>
          <a:xfrm>
            <a:off x="-188887" y="3087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Paul Distasi</a:t>
            </a:r>
            <a:endParaRPr sz="1700">
              <a:solidFill>
                <a:schemeClr val="dk1"/>
              </a:solidFill>
            </a:endParaRPr>
          </a:p>
        </p:txBody>
      </p:sp>
      <p:cxnSp>
        <p:nvCxnSpPr>
          <p:cNvPr id="164" name="Google Shape;164;p27"/>
          <p:cNvCxnSpPr/>
          <p:nvPr/>
        </p:nvCxnSpPr>
        <p:spPr>
          <a:xfrm>
            <a:off x="764388" y="3561938"/>
            <a:ext cx="270900" cy="0"/>
          </a:xfrm>
          <a:prstGeom prst="straightConnector1">
            <a:avLst/>
          </a:prstGeom>
          <a:noFill/>
          <a:ln cap="flat" cmpd="sng" w="9525">
            <a:solidFill>
              <a:schemeClr val="dk2"/>
            </a:solidFill>
            <a:prstDash val="solid"/>
            <a:round/>
            <a:headEnd len="sm" w="sm" type="none"/>
            <a:tailEnd len="sm" w="sm" type="none"/>
          </a:ln>
        </p:spPr>
      </p:cxnSp>
      <p:sp>
        <p:nvSpPr>
          <p:cNvPr id="165" name="Google Shape;165;p27"/>
          <p:cNvSpPr txBox="1"/>
          <p:nvPr>
            <p:ph idx="4294967295" type="body"/>
          </p:nvPr>
        </p:nvSpPr>
        <p:spPr>
          <a:xfrm>
            <a:off x="98663" y="3819625"/>
            <a:ext cx="1602300" cy="91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Data Analysis</a:t>
            </a:r>
            <a:endParaRPr sz="1300"/>
          </a:p>
        </p:txBody>
      </p:sp>
      <p:sp>
        <p:nvSpPr>
          <p:cNvPr id="166" name="Google Shape;166;p27"/>
          <p:cNvSpPr txBox="1"/>
          <p:nvPr>
            <p:ph idx="4294967295" type="body"/>
          </p:nvPr>
        </p:nvSpPr>
        <p:spPr>
          <a:xfrm>
            <a:off x="1513746"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Justin Ho</a:t>
            </a:r>
            <a:endParaRPr sz="1700">
              <a:solidFill>
                <a:schemeClr val="dk1"/>
              </a:solidFill>
            </a:endParaRPr>
          </a:p>
        </p:txBody>
      </p:sp>
      <p:cxnSp>
        <p:nvCxnSpPr>
          <p:cNvPr id="167" name="Google Shape;167;p27"/>
          <p:cNvCxnSpPr/>
          <p:nvPr/>
        </p:nvCxnSpPr>
        <p:spPr>
          <a:xfrm>
            <a:off x="2467000" y="3593363"/>
            <a:ext cx="270900" cy="0"/>
          </a:xfrm>
          <a:prstGeom prst="straightConnector1">
            <a:avLst/>
          </a:prstGeom>
          <a:noFill/>
          <a:ln cap="flat" cmpd="sng" w="9525">
            <a:solidFill>
              <a:schemeClr val="dk2"/>
            </a:solidFill>
            <a:prstDash val="solid"/>
            <a:round/>
            <a:headEnd len="sm" w="sm" type="none"/>
            <a:tailEnd len="sm" w="sm" type="none"/>
          </a:ln>
        </p:spPr>
      </p:cxnSp>
      <p:sp>
        <p:nvSpPr>
          <p:cNvPr id="168" name="Google Shape;168;p27"/>
          <p:cNvSpPr txBox="1"/>
          <p:nvPr>
            <p:ph idx="4294967295" type="body"/>
          </p:nvPr>
        </p:nvSpPr>
        <p:spPr>
          <a:xfrm>
            <a:off x="1801296" y="3819625"/>
            <a:ext cx="1602300" cy="85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Data Researcher</a:t>
            </a:r>
            <a:endParaRPr sz="1300"/>
          </a:p>
        </p:txBody>
      </p:sp>
      <p:sp>
        <p:nvSpPr>
          <p:cNvPr id="169" name="Google Shape;169;p27"/>
          <p:cNvSpPr txBox="1"/>
          <p:nvPr>
            <p:ph idx="4294967295" type="body"/>
          </p:nvPr>
        </p:nvSpPr>
        <p:spPr>
          <a:xfrm>
            <a:off x="3367426" y="3124650"/>
            <a:ext cx="1846200" cy="40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Paul Han</a:t>
            </a:r>
            <a:endParaRPr sz="1700">
              <a:solidFill>
                <a:schemeClr val="dk1"/>
              </a:solidFill>
            </a:endParaRPr>
          </a:p>
        </p:txBody>
      </p:sp>
      <p:cxnSp>
        <p:nvCxnSpPr>
          <p:cNvPr id="170" name="Google Shape;170;p27"/>
          <p:cNvCxnSpPr/>
          <p:nvPr/>
        </p:nvCxnSpPr>
        <p:spPr>
          <a:xfrm>
            <a:off x="4208475" y="3593363"/>
            <a:ext cx="270900" cy="0"/>
          </a:xfrm>
          <a:prstGeom prst="straightConnector1">
            <a:avLst/>
          </a:prstGeom>
          <a:noFill/>
          <a:ln cap="flat" cmpd="sng" w="9525">
            <a:solidFill>
              <a:schemeClr val="dk2"/>
            </a:solidFill>
            <a:prstDash val="solid"/>
            <a:round/>
            <a:headEnd len="sm" w="sm" type="none"/>
            <a:tailEnd len="sm" w="sm" type="none"/>
          </a:ln>
        </p:spPr>
      </p:cxnSp>
      <p:sp>
        <p:nvSpPr>
          <p:cNvPr id="171" name="Google Shape;171;p27"/>
          <p:cNvSpPr txBox="1"/>
          <p:nvPr>
            <p:ph idx="4294967295" type="body"/>
          </p:nvPr>
        </p:nvSpPr>
        <p:spPr>
          <a:xfrm>
            <a:off x="3468376" y="3819625"/>
            <a:ext cx="1644300" cy="102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Project Manager</a:t>
            </a:r>
            <a:endParaRPr sz="1300"/>
          </a:p>
        </p:txBody>
      </p:sp>
      <p:sp>
        <p:nvSpPr>
          <p:cNvPr id="172" name="Google Shape;172;p27"/>
          <p:cNvSpPr txBox="1"/>
          <p:nvPr>
            <p:ph idx="4294967295" type="body"/>
          </p:nvPr>
        </p:nvSpPr>
        <p:spPr>
          <a:xfrm>
            <a:off x="5406450" y="3184500"/>
            <a:ext cx="1781700" cy="28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rPr>
              <a:t>Heather Adams</a:t>
            </a:r>
            <a:endParaRPr sz="1700">
              <a:solidFill>
                <a:schemeClr val="dk1"/>
              </a:solidFill>
            </a:endParaRPr>
          </a:p>
          <a:p>
            <a:pPr indent="0" lvl="0" marL="0" rtl="0" algn="ctr">
              <a:spcBef>
                <a:spcPts val="1600"/>
              </a:spcBef>
              <a:spcAft>
                <a:spcPts val="1600"/>
              </a:spcAft>
              <a:buNone/>
            </a:pPr>
            <a:r>
              <a:t/>
            </a:r>
            <a:endParaRPr sz="1700">
              <a:solidFill>
                <a:schemeClr val="dk1"/>
              </a:solidFill>
            </a:endParaRPr>
          </a:p>
        </p:txBody>
      </p:sp>
      <p:cxnSp>
        <p:nvCxnSpPr>
          <p:cNvPr id="173" name="Google Shape;173;p27"/>
          <p:cNvCxnSpPr/>
          <p:nvPr/>
        </p:nvCxnSpPr>
        <p:spPr>
          <a:xfrm>
            <a:off x="6161850" y="3593363"/>
            <a:ext cx="270900" cy="0"/>
          </a:xfrm>
          <a:prstGeom prst="straightConnector1">
            <a:avLst/>
          </a:prstGeom>
          <a:noFill/>
          <a:ln cap="flat" cmpd="sng" w="9525">
            <a:solidFill>
              <a:schemeClr val="dk2"/>
            </a:solidFill>
            <a:prstDash val="solid"/>
            <a:round/>
            <a:headEnd len="sm" w="sm" type="none"/>
            <a:tailEnd len="sm" w="sm" type="none"/>
          </a:ln>
        </p:spPr>
      </p:cxnSp>
      <p:sp>
        <p:nvSpPr>
          <p:cNvPr id="174" name="Google Shape;174;p27"/>
          <p:cNvSpPr txBox="1"/>
          <p:nvPr>
            <p:ph idx="4294967295" type="body"/>
          </p:nvPr>
        </p:nvSpPr>
        <p:spPr>
          <a:xfrm>
            <a:off x="5307450" y="3819625"/>
            <a:ext cx="19797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Visualizations</a:t>
            </a:r>
            <a:endParaRPr sz="1300"/>
          </a:p>
        </p:txBody>
      </p:sp>
      <p:pic>
        <p:nvPicPr>
          <p:cNvPr id="175" name="Google Shape;175;p27"/>
          <p:cNvPicPr preferRelativeResize="0"/>
          <p:nvPr/>
        </p:nvPicPr>
        <p:blipFill>
          <a:blip r:embed="rId4">
            <a:alphaModFix/>
          </a:blip>
          <a:stretch>
            <a:fillRect/>
          </a:stretch>
        </p:blipFill>
        <p:spPr>
          <a:xfrm>
            <a:off x="1801300" y="1582200"/>
            <a:ext cx="1602300" cy="1602300"/>
          </a:xfrm>
          <a:prstGeom prst="rect">
            <a:avLst/>
          </a:prstGeom>
          <a:noFill/>
          <a:ln>
            <a:noFill/>
          </a:ln>
        </p:spPr>
      </p:pic>
      <p:pic>
        <p:nvPicPr>
          <p:cNvPr id="176" name="Google Shape;176;p27"/>
          <p:cNvPicPr preferRelativeResize="0"/>
          <p:nvPr/>
        </p:nvPicPr>
        <p:blipFill>
          <a:blip r:embed="rId5">
            <a:alphaModFix/>
          </a:blip>
          <a:stretch>
            <a:fillRect/>
          </a:stretch>
        </p:blipFill>
        <p:spPr>
          <a:xfrm>
            <a:off x="3521800" y="1551675"/>
            <a:ext cx="1644275" cy="1644275"/>
          </a:xfrm>
          <a:prstGeom prst="rect">
            <a:avLst/>
          </a:prstGeom>
          <a:noFill/>
          <a:ln>
            <a:noFill/>
          </a:ln>
        </p:spPr>
      </p:pic>
      <p:pic>
        <p:nvPicPr>
          <p:cNvPr id="177" name="Google Shape;177;p27"/>
          <p:cNvPicPr preferRelativeResize="0"/>
          <p:nvPr/>
        </p:nvPicPr>
        <p:blipFill rotWithShape="1">
          <a:blip r:embed="rId6">
            <a:alphaModFix/>
          </a:blip>
          <a:srcRect b="-7712" l="0" r="-7712" t="0"/>
          <a:stretch/>
        </p:blipFill>
        <p:spPr>
          <a:xfrm>
            <a:off x="5440800" y="1552887"/>
            <a:ext cx="1712998" cy="1712975"/>
          </a:xfrm>
          <a:prstGeom prst="rect">
            <a:avLst/>
          </a:prstGeom>
          <a:noFill/>
          <a:ln>
            <a:noFill/>
          </a:ln>
        </p:spPr>
      </p:pic>
      <p:sp>
        <p:nvSpPr>
          <p:cNvPr id="178" name="Google Shape;178;p27"/>
          <p:cNvSpPr txBox="1"/>
          <p:nvPr/>
        </p:nvSpPr>
        <p:spPr>
          <a:xfrm>
            <a:off x="7153800" y="3184500"/>
            <a:ext cx="21774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700">
                <a:solidFill>
                  <a:schemeClr val="dk1"/>
                </a:solidFill>
                <a:latin typeface="Average"/>
                <a:ea typeface="Average"/>
                <a:cs typeface="Average"/>
                <a:sym typeface="Average"/>
              </a:rPr>
              <a:t>Matt</a:t>
            </a:r>
            <a:endParaRPr sz="1700">
              <a:solidFill>
                <a:schemeClr val="dk1"/>
              </a:solidFill>
              <a:latin typeface="Average"/>
              <a:ea typeface="Average"/>
              <a:cs typeface="Average"/>
              <a:sym typeface="Average"/>
            </a:endParaRPr>
          </a:p>
        </p:txBody>
      </p:sp>
      <p:cxnSp>
        <p:nvCxnSpPr>
          <p:cNvPr id="179" name="Google Shape;179;p27"/>
          <p:cNvCxnSpPr/>
          <p:nvPr/>
        </p:nvCxnSpPr>
        <p:spPr>
          <a:xfrm>
            <a:off x="8107050" y="3593363"/>
            <a:ext cx="270900" cy="0"/>
          </a:xfrm>
          <a:prstGeom prst="straightConnector1">
            <a:avLst/>
          </a:prstGeom>
          <a:noFill/>
          <a:ln cap="flat" cmpd="sng" w="9525">
            <a:solidFill>
              <a:schemeClr val="dk2"/>
            </a:solidFill>
            <a:prstDash val="solid"/>
            <a:round/>
            <a:headEnd len="sm" w="sm" type="none"/>
            <a:tailEnd len="sm" w="sm" type="none"/>
          </a:ln>
        </p:spPr>
      </p:cxnSp>
      <p:sp>
        <p:nvSpPr>
          <p:cNvPr id="180" name="Google Shape;180;p27"/>
          <p:cNvSpPr txBox="1"/>
          <p:nvPr/>
        </p:nvSpPr>
        <p:spPr>
          <a:xfrm>
            <a:off x="7389000" y="3819625"/>
            <a:ext cx="1781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300">
                <a:solidFill>
                  <a:schemeClr val="accent3"/>
                </a:solidFill>
                <a:latin typeface="Average"/>
                <a:ea typeface="Average"/>
                <a:cs typeface="Average"/>
                <a:sym typeface="Average"/>
              </a:rPr>
              <a:t>Code Master</a:t>
            </a:r>
            <a:endParaRPr sz="1300">
              <a:solidFill>
                <a:schemeClr val="accent3"/>
              </a:solidFill>
              <a:latin typeface="Average"/>
              <a:ea typeface="Average"/>
              <a:cs typeface="Average"/>
              <a:sym typeface="Average"/>
            </a:endParaRPr>
          </a:p>
        </p:txBody>
      </p:sp>
      <p:pic>
        <p:nvPicPr>
          <p:cNvPr id="181" name="Google Shape;181;p27"/>
          <p:cNvPicPr preferRelativeResize="0"/>
          <p:nvPr/>
        </p:nvPicPr>
        <p:blipFill>
          <a:blip r:embed="rId7">
            <a:alphaModFix/>
          </a:blip>
          <a:stretch>
            <a:fillRect/>
          </a:stretch>
        </p:blipFill>
        <p:spPr>
          <a:xfrm>
            <a:off x="7340575" y="1548538"/>
            <a:ext cx="1602301" cy="1602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420400" y="1064650"/>
            <a:ext cx="3800576" cy="2660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420400" y="1064650"/>
            <a:ext cx="3800576" cy="2660475"/>
          </a:xfrm>
          <a:prstGeom prst="rect">
            <a:avLst/>
          </a:prstGeom>
          <a:noFill/>
          <a:ln>
            <a:noFill/>
          </a:ln>
        </p:spPr>
      </p:pic>
      <p:pic>
        <p:nvPicPr>
          <p:cNvPr id="71" name="Google Shape;71;p15"/>
          <p:cNvPicPr preferRelativeResize="0"/>
          <p:nvPr/>
        </p:nvPicPr>
        <p:blipFill>
          <a:blip r:embed="rId4">
            <a:alphaModFix/>
          </a:blip>
          <a:stretch>
            <a:fillRect/>
          </a:stretch>
        </p:blipFill>
        <p:spPr>
          <a:xfrm>
            <a:off x="4847525" y="1064650"/>
            <a:ext cx="3800575" cy="266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420400" y="1064650"/>
            <a:ext cx="3800576" cy="2660475"/>
          </a:xfrm>
          <a:prstGeom prst="rect">
            <a:avLst/>
          </a:prstGeom>
          <a:noFill/>
          <a:ln>
            <a:noFill/>
          </a:ln>
        </p:spPr>
      </p:pic>
      <p:pic>
        <p:nvPicPr>
          <p:cNvPr id="77" name="Google Shape;77;p16"/>
          <p:cNvPicPr preferRelativeResize="0"/>
          <p:nvPr/>
        </p:nvPicPr>
        <p:blipFill>
          <a:blip r:embed="rId4">
            <a:alphaModFix/>
          </a:blip>
          <a:stretch>
            <a:fillRect/>
          </a:stretch>
        </p:blipFill>
        <p:spPr>
          <a:xfrm>
            <a:off x="4847525" y="1064650"/>
            <a:ext cx="3800575" cy="2660475"/>
          </a:xfrm>
          <a:prstGeom prst="rect">
            <a:avLst/>
          </a:prstGeom>
          <a:noFill/>
          <a:ln>
            <a:noFill/>
          </a:ln>
        </p:spPr>
      </p:pic>
      <p:pic>
        <p:nvPicPr>
          <p:cNvPr id="78" name="Google Shape;78;p16"/>
          <p:cNvPicPr preferRelativeResize="0"/>
          <p:nvPr/>
        </p:nvPicPr>
        <p:blipFill>
          <a:blip r:embed="rId5">
            <a:alphaModFix/>
          </a:blip>
          <a:stretch>
            <a:fillRect/>
          </a:stretch>
        </p:blipFill>
        <p:spPr>
          <a:xfrm>
            <a:off x="0" y="-2000250"/>
            <a:ext cx="9249150" cy="924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Hypothesis:</a:t>
            </a:r>
            <a:endParaRPr b="1" sz="4200"/>
          </a:p>
          <a:p>
            <a:pPr indent="0" lvl="0" marL="0" rtl="0" algn="l">
              <a:spcBef>
                <a:spcPts val="0"/>
              </a:spcBef>
              <a:spcAft>
                <a:spcPts val="0"/>
              </a:spcAft>
              <a:buNone/>
            </a:pPr>
            <a:r>
              <a:rPr lang="en" sz="4200"/>
              <a:t>Housing prices increase at a greater rate when recreational cannabis sales are legalized.</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grpSp>
        <p:nvGrpSpPr>
          <p:cNvPr id="89" name="Google Shape;89;p18"/>
          <p:cNvGrpSpPr/>
          <p:nvPr/>
        </p:nvGrpSpPr>
        <p:grpSpPr>
          <a:xfrm>
            <a:off x="431925" y="1304875"/>
            <a:ext cx="2628925" cy="3416400"/>
            <a:chOff x="431925" y="1304875"/>
            <a:chExt cx="2628925" cy="3416400"/>
          </a:xfrm>
        </p:grpSpPr>
        <p:sp>
          <p:nvSpPr>
            <p:cNvPr id="90" name="Google Shape;90;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First Three States</a:t>
            </a:r>
            <a:endParaRPr>
              <a:solidFill>
                <a:schemeClr val="lt1"/>
              </a:solidFill>
            </a:endParaRPr>
          </a:p>
        </p:txBody>
      </p:sp>
      <p:sp>
        <p:nvSpPr>
          <p:cNvPr id="93" name="Google Shape;93;p1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first three states to legalize recreational cannabis sales in the continental US:</a:t>
            </a:r>
            <a:endParaRPr sz="1600"/>
          </a:p>
          <a:p>
            <a:pPr indent="-330200" lvl="0" marL="457200" rtl="0" algn="l">
              <a:spcBef>
                <a:spcPts val="1600"/>
              </a:spcBef>
              <a:spcAft>
                <a:spcPts val="0"/>
              </a:spcAft>
              <a:buSzPts val="1600"/>
              <a:buChar char="●"/>
            </a:pPr>
            <a:r>
              <a:rPr lang="en" sz="1600"/>
              <a:t>Colorado</a:t>
            </a:r>
            <a:endParaRPr sz="1600"/>
          </a:p>
          <a:p>
            <a:pPr indent="-330200" lvl="0" marL="457200" rtl="0" algn="l">
              <a:spcBef>
                <a:spcPts val="0"/>
              </a:spcBef>
              <a:spcAft>
                <a:spcPts val="0"/>
              </a:spcAft>
              <a:buSzPts val="1600"/>
              <a:buChar char="●"/>
            </a:pPr>
            <a:r>
              <a:rPr lang="en" sz="1600"/>
              <a:t>Oregon</a:t>
            </a:r>
            <a:endParaRPr sz="1600"/>
          </a:p>
          <a:p>
            <a:pPr indent="-330200" lvl="0" marL="457200" rtl="0" algn="l">
              <a:spcBef>
                <a:spcPts val="0"/>
              </a:spcBef>
              <a:spcAft>
                <a:spcPts val="0"/>
              </a:spcAft>
              <a:buSzPts val="1600"/>
              <a:buChar char="●"/>
            </a:pPr>
            <a:r>
              <a:rPr lang="en" sz="1600"/>
              <a:t>Washington</a:t>
            </a:r>
            <a:endParaRPr sz="1600"/>
          </a:p>
        </p:txBody>
      </p:sp>
      <p:grpSp>
        <p:nvGrpSpPr>
          <p:cNvPr id="94" name="Google Shape;94;p18"/>
          <p:cNvGrpSpPr/>
          <p:nvPr/>
        </p:nvGrpSpPr>
        <p:grpSpPr>
          <a:xfrm>
            <a:off x="3320450" y="1304875"/>
            <a:ext cx="2632500" cy="3416400"/>
            <a:chOff x="3320450" y="1304875"/>
            <a:chExt cx="2632500" cy="3416400"/>
          </a:xfrm>
        </p:grpSpPr>
        <p:sp>
          <p:nvSpPr>
            <p:cNvPr id="95" name="Google Shape;95;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Housing Price Index</a:t>
            </a:r>
            <a:endParaRPr>
              <a:solidFill>
                <a:schemeClr val="lt1"/>
              </a:solidFill>
            </a:endParaRPr>
          </a:p>
        </p:txBody>
      </p:sp>
      <p:sp>
        <p:nvSpPr>
          <p:cNvPr id="98" name="Google Shape;98;p1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The FHFA HPI is a weighted, repeat-sales index, meaning that it measures average price changes in repeat sales or refinancings on the same properties. This information is obtained by reviewing repeat mortgage transactions on single-family properties whose mortgages have been purchased or securitized by Fannie Mae or Freddie Mac since January 1975.</a:t>
            </a:r>
            <a:endParaRPr sz="1200"/>
          </a:p>
        </p:txBody>
      </p:sp>
      <p:grpSp>
        <p:nvGrpSpPr>
          <p:cNvPr id="99" name="Google Shape;99;p18"/>
          <p:cNvGrpSpPr/>
          <p:nvPr/>
        </p:nvGrpSpPr>
        <p:grpSpPr>
          <a:xfrm>
            <a:off x="6212550" y="1304875"/>
            <a:ext cx="2632500" cy="3416400"/>
            <a:chOff x="6212550" y="1304875"/>
            <a:chExt cx="2632500" cy="3416400"/>
          </a:xfrm>
        </p:grpSpPr>
        <p:sp>
          <p:nvSpPr>
            <p:cNvPr id="100" name="Google Shape;100;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“State Buds” and Relative Years</a:t>
            </a:r>
            <a:endParaRPr sz="1300">
              <a:solidFill>
                <a:schemeClr val="lt1"/>
              </a:solidFill>
            </a:endParaRPr>
          </a:p>
        </p:txBody>
      </p:sp>
      <p:sp>
        <p:nvSpPr>
          <p:cNvPr id="103" name="Google Shape;103;p1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Colorado : Vermont</a:t>
            </a:r>
            <a:endParaRPr sz="1600"/>
          </a:p>
          <a:p>
            <a:pPr indent="-330200" lvl="0" marL="457200" rtl="0" algn="l">
              <a:lnSpc>
                <a:spcPct val="100000"/>
              </a:lnSpc>
              <a:spcBef>
                <a:spcPts val="0"/>
              </a:spcBef>
              <a:spcAft>
                <a:spcPts val="0"/>
              </a:spcAft>
              <a:buSzPts val="1600"/>
              <a:buChar char="●"/>
            </a:pPr>
            <a:r>
              <a:rPr lang="en" sz="1600"/>
              <a:t>Sales began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Oregon : Rhode Island</a:t>
            </a:r>
            <a:endParaRPr sz="1600"/>
          </a:p>
          <a:p>
            <a:pPr indent="-330200" lvl="0" marL="457200" rtl="0" algn="l">
              <a:lnSpc>
                <a:spcPct val="100000"/>
              </a:lnSpc>
              <a:spcBef>
                <a:spcPts val="0"/>
              </a:spcBef>
              <a:spcAft>
                <a:spcPts val="0"/>
              </a:spcAft>
              <a:buSzPts val="1600"/>
              <a:buChar char="●"/>
            </a:pPr>
            <a:r>
              <a:rPr lang="en" sz="1600"/>
              <a:t>Sales began</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Washington : New Jersey</a:t>
            </a:r>
            <a:endParaRPr sz="1600"/>
          </a:p>
          <a:p>
            <a:pPr indent="-330200" lvl="0" marL="457200" rtl="0" algn="l">
              <a:lnSpc>
                <a:spcPct val="100000"/>
              </a:lnSpc>
              <a:spcBef>
                <a:spcPts val="0"/>
              </a:spcBef>
              <a:spcAft>
                <a:spcPts val="0"/>
              </a:spcAft>
              <a:buSzPts val="1600"/>
              <a:buChar char="●"/>
            </a:pPr>
            <a:r>
              <a:rPr lang="en" sz="1600"/>
              <a:t>Sales began </a:t>
            </a:r>
            <a:endParaRPr sz="1600"/>
          </a:p>
        </p:txBody>
      </p:sp>
      <p:sp>
        <p:nvSpPr>
          <p:cNvPr id="104" name="Google Shape;104;p18"/>
          <p:cNvSpPr txBox="1"/>
          <p:nvPr/>
        </p:nvSpPr>
        <p:spPr>
          <a:xfrm>
            <a:off x="431938" y="4876400"/>
            <a:ext cx="2628900" cy="27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600" u="sng">
                <a:solidFill>
                  <a:schemeClr val="hlink"/>
                </a:solidFill>
                <a:latin typeface="Average"/>
                <a:ea typeface="Average"/>
                <a:cs typeface="Average"/>
                <a:sym typeface="Average"/>
                <a:hlinkClick r:id="rId3"/>
              </a:rPr>
              <a:t>https://mjbizdaily.com/map-of-us-marijuana-legalization-by-state/</a:t>
            </a:r>
            <a:r>
              <a:rPr lang="en" sz="600">
                <a:solidFill>
                  <a:schemeClr val="accent3"/>
                </a:solidFill>
                <a:latin typeface="Average"/>
                <a:ea typeface="Average"/>
                <a:cs typeface="Average"/>
                <a:sym typeface="Average"/>
              </a:rPr>
              <a:t> </a:t>
            </a:r>
            <a:endParaRPr sz="600">
              <a:solidFill>
                <a:schemeClr val="accent3"/>
              </a:solidFill>
              <a:latin typeface="Average"/>
              <a:ea typeface="Average"/>
              <a:cs typeface="Average"/>
              <a:sym typeface="Average"/>
            </a:endParaRPr>
          </a:p>
        </p:txBody>
      </p:sp>
      <p:sp>
        <p:nvSpPr>
          <p:cNvPr id="105" name="Google Shape;105;p18"/>
          <p:cNvSpPr txBox="1"/>
          <p:nvPr/>
        </p:nvSpPr>
        <p:spPr>
          <a:xfrm>
            <a:off x="3342625" y="4899300"/>
            <a:ext cx="25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6" name="Google Shape;106;p18"/>
          <p:cNvSpPr txBox="1"/>
          <p:nvPr/>
        </p:nvSpPr>
        <p:spPr>
          <a:xfrm>
            <a:off x="3320450" y="4876400"/>
            <a:ext cx="5524500" cy="27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600" u="sng">
                <a:solidFill>
                  <a:schemeClr val="hlink"/>
                </a:solidFill>
                <a:latin typeface="Average"/>
                <a:ea typeface="Average"/>
                <a:cs typeface="Average"/>
                <a:sym typeface="Average"/>
                <a:hlinkClick r:id="rId4"/>
              </a:rPr>
              <a:t>https://www.fhfa.gov/DataTools/Downloads/Pages/House-Price-Index-Datasets.aspx</a:t>
            </a:r>
            <a:r>
              <a:rPr lang="en" sz="600">
                <a:solidFill>
                  <a:schemeClr val="accent3"/>
                </a:solidFill>
                <a:latin typeface="Average"/>
                <a:ea typeface="Average"/>
                <a:cs typeface="Average"/>
                <a:sym typeface="Average"/>
              </a:rPr>
              <a:t>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1778100" y="709150"/>
            <a:ext cx="5587799" cy="3725199"/>
          </a:xfrm>
          <a:prstGeom prst="rect">
            <a:avLst/>
          </a:prstGeom>
          <a:noFill/>
          <a:ln>
            <a:noFill/>
          </a:ln>
        </p:spPr>
      </p:pic>
      <p:sp>
        <p:nvSpPr>
          <p:cNvPr id="112" name="Google Shape;112;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by State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1778075" y="709138"/>
            <a:ext cx="5587850" cy="3725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1772825" y="705625"/>
            <a:ext cx="5598338" cy="373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