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Open Sans SemiBold"/>
      <p:regular r:id="rId31"/>
      <p:bold r:id="rId32"/>
      <p:italic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33" Type="http://schemas.openxmlformats.org/officeDocument/2006/relationships/font" Target="fonts/OpenSansSemiBold-italic.fntdata"/><Relationship Id="rId10" Type="http://schemas.openxmlformats.org/officeDocument/2006/relationships/slide" Target="slides/slide4.xml"/><Relationship Id="rId32" Type="http://schemas.openxmlformats.org/officeDocument/2006/relationships/font" Target="fonts/OpenSansSemiBold-bold.fntdata"/><Relationship Id="rId13" Type="http://schemas.openxmlformats.org/officeDocument/2006/relationships/slide" Target="slides/slide7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6.xml"/><Relationship Id="rId34" Type="http://schemas.openxmlformats.org/officeDocument/2006/relationships/font" Target="fonts/OpenSans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8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e26351d87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e26351d87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c9a9f08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c9a9f0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c9a9f08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c9a9f08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c9a9f08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c9a9f08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c9a9f08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c9a9f08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c9a9f08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c9a9f08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c9a9f08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c9a9f08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c9a9f089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c9a9f089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c9a9f089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c9a9f089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c9a9f089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c9a9f089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e26351d87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e26351d87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c9a9f08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c9a9f08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c9a9f08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c9a9f08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c9a9f08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c9a9f08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c9a9f089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c9a9f08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c9a9f08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c9a9f0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c9a9f08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c9a9f08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c9a9f08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c9a9f08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311700" y="1192638"/>
            <a:ext cx="8520600" cy="13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>
                <a:latin typeface="Open Sans SemiBold"/>
                <a:ea typeface="Open Sans SemiBold"/>
                <a:cs typeface="Open Sans SemiBold"/>
                <a:sym typeface="Open Sans SemiBold"/>
              </a:rPr>
              <a:t>INTERNSHIP PROJECT</a:t>
            </a:r>
            <a:endParaRPr sz="388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lang="en" sz="3880">
                <a:latin typeface="Open Sans"/>
                <a:ea typeface="Open Sans"/>
                <a:cs typeface="Open Sans"/>
                <a:sym typeface="Open Sans"/>
              </a:rPr>
              <a:t>NAMED ENTITY RECOGNITION</a:t>
            </a:r>
            <a:r>
              <a:rPr b="1" lang="en" sz="448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44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311700" y="3134425"/>
            <a:ext cx="85206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Name : Bhanu Pratap Singh Chauhan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Roll No. : 18112019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Company Name : Samsung Research Institute, Bangalore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Internal 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Supervisor : Dr Sathiya 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Reporting Manager : Mr. Naresh Purre</a:t>
            </a:r>
            <a:endParaRPr sz="23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75" y="134488"/>
            <a:ext cx="778715" cy="8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2330825" y="252150"/>
            <a:ext cx="57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 B R Ambedkar National Institute of Technology, Jalandhar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Department of Instrumentation and Control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Long Short Term Memory</a:t>
            </a:r>
            <a:endParaRPr sz="3020"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Long Short-Term Memory networks are the same as RNNs, except that the hidden layer updates are replaced by purpose-built memory cells. As a result, they may be better at finding and exploiting long range dependencies in the data.</a:t>
            </a:r>
            <a:endParaRPr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675" y="2571750"/>
            <a:ext cx="4336675" cy="23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Bi-Directional </a:t>
            </a:r>
            <a:r>
              <a:rPr lang="en" sz="3020"/>
              <a:t>Long Short Term Memory</a:t>
            </a:r>
            <a:endParaRPr sz="3020"/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sequence tagging task, we have access to both past and future input features for a given time, we can thus utilize a bidirectional LSTM network.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efficiently made use of past features (via forward states) and future features (via backward states) for a specific time frame.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forward and backward passes over the unfolded network over time are carried out in a similar way to regular network forward and backward passes, except that we need to unfold the hidden states for all time steps.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lang="en" sz="3020"/>
              <a:t>Bi-Directional Long Short Term Memory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00" y="1184525"/>
            <a:ext cx="6902051" cy="31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Conditional Random Field</a:t>
            </a:r>
            <a:endParaRPr sz="3000"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2"/>
                </a:highlight>
              </a:rPr>
              <a:t>Conditional random field (CRF) is a statistical model well suited for handling NER problems.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2"/>
                </a:highlight>
              </a:rPr>
              <a:t>When a CRF model makes a prediction, it factors in the impact of neighbouring samples by modelling the prediction as a graphical model. 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2"/>
                </a:highlight>
              </a:rPr>
              <a:t>For example, a linear chain CRF is a popular type of a CRF model, which assumes that the tag for the present word is dependent only on the tag of just one previous word.</a:t>
            </a:r>
            <a:endParaRPr sz="16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2"/>
                </a:highlight>
              </a:rPr>
              <a:t>Drawbacks</a:t>
            </a:r>
            <a:endParaRPr b="1" sz="2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2"/>
                </a:highlight>
              </a:rPr>
              <a:t>They are capable of capturing the dependencies between labels in the forward direction only. 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2"/>
                </a:highlight>
              </a:rPr>
              <a:t>So, for eg, if the model encounters an entity like "Dr B R Ambedkar National Institute of Technolgy,Jalandhar" it will likely tag the Ambedkar token as a name, because the model is "blind" to the token that appears downstream.</a:t>
            </a:r>
            <a:endParaRPr b="1" sz="23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BI-LSTM-CRF</a:t>
            </a:r>
            <a:endParaRPr sz="3020"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311700" y="1152475"/>
            <a:ext cx="85206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highlight>
                  <a:schemeClr val="lt2"/>
                </a:highlight>
              </a:rPr>
              <a:t>We resolve this challenge by introducing a bidirectional LSTM (BiLSTM) network between the inputs (words) and the CRF. </a:t>
            </a:r>
            <a:endParaRPr sz="1900">
              <a:highlight>
                <a:schemeClr val="lt2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highlight>
                  <a:schemeClr val="lt2"/>
                </a:highlight>
              </a:rPr>
              <a:t>The bidirectional LSTM consists of two LSTM networks - </a:t>
            </a:r>
            <a:endParaRPr sz="1900">
              <a:highlight>
                <a:schemeClr val="lt2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chemeClr val="lt2"/>
                </a:highlight>
              </a:rPr>
              <a:t>one takes the input in a forward direction, and</a:t>
            </a:r>
            <a:endParaRPr sz="1600">
              <a:highlight>
                <a:schemeClr val="lt2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chemeClr val="lt2"/>
                </a:highlight>
              </a:rPr>
              <a:t> second one taking the input in a backward direction. </a:t>
            </a:r>
            <a:endParaRPr sz="1600"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lt2"/>
                </a:highlight>
              </a:rPr>
              <a:t>Combining the outputs of the two networks yields a context that provides information on samples surrounding each individual token. </a:t>
            </a:r>
            <a:endParaRPr sz="1900">
              <a:highlight>
                <a:schemeClr val="lt2"/>
              </a:highlight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highlight>
                  <a:schemeClr val="lt2"/>
                </a:highlight>
              </a:rPr>
              <a:t>The output of the BiLSTM is then fed to a linear chain CRF, which can generate predictions using this improved context.</a:t>
            </a:r>
            <a:endParaRPr sz="24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lang="en" sz="3020"/>
              <a:t>BI-LSTM-CRF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25" y="1472675"/>
            <a:ext cx="5956575" cy="29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Final Algorithm</a:t>
            </a:r>
            <a:endParaRPr sz="3020"/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311700" y="720250"/>
            <a:ext cx="8520600" cy="4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</a:t>
            </a:r>
            <a:r>
              <a:rPr b="1" lang="en" sz="1400"/>
              <a:t>for </a:t>
            </a:r>
            <a:r>
              <a:rPr lang="en" sz="1400"/>
              <a:t>each epoch do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	</a:t>
            </a:r>
            <a:r>
              <a:rPr b="1" lang="en" sz="1400"/>
              <a:t>for </a:t>
            </a:r>
            <a:r>
              <a:rPr lang="en" sz="1400"/>
              <a:t>each batch do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		1) bidirectional LSTM-CRF model forward pass: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			forward pass for forward state LSTM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			forward pass for backward state LSTM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		2) CRF layer forward and backward pass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		3) bidirectional LSTM-CRF model backward pass: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			backward pass for forward state LSTM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9: 			backward pass for backward state LSTM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10: 		4) update parameters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11: 	</a:t>
            </a:r>
            <a:r>
              <a:rPr b="1" lang="en" sz="1400"/>
              <a:t>end for 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12: </a:t>
            </a:r>
            <a:r>
              <a:rPr b="1" lang="en" sz="1400"/>
              <a:t>end for</a:t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Future Work</a:t>
            </a:r>
            <a:endParaRPr/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5206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By using the BiLSTM-CRF network, we were able to achieve an </a:t>
            </a:r>
            <a:r>
              <a:rPr lang="en" sz="2100"/>
              <a:t>accuracy of </a:t>
            </a:r>
            <a:r>
              <a:rPr b="1" lang="en" sz="2100"/>
              <a:t>91.49%</a:t>
            </a:r>
            <a:r>
              <a:rPr lang="en" sz="2100"/>
              <a:t> on our testing Dataset while keeping the size of the model under permissible limits.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Next thing, we will be doing is to test our model on more dataset to make sure that it is giving the results as per our expectation.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After testing, We will be converting our model into tflite to make the model capable to go into production.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idx="1" type="body"/>
          </p:nvPr>
        </p:nvSpPr>
        <p:spPr>
          <a:xfrm>
            <a:off x="311700" y="7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Thank You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PROBLEM STATEMENT</a:t>
            </a:r>
            <a:endParaRPr sz="3020"/>
          </a:p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311700" y="1253325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Named Entity Recognition (NER) is an NLP problem, which involves locating and classifying named entities (people, places, organizations etc.) mentioned in unstructured text.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The categories that the named entities are classified into are predefined and often contain entries like locations, organisations, job types, personal names, times and others.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An example of unstructured text presented to an NER system could be:</a:t>
            </a:r>
            <a:endParaRPr sz="1850">
              <a:highlight>
                <a:schemeClr val="lt2"/>
              </a:highlight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>
                <a:highlight>
                  <a:schemeClr val="lt2"/>
                </a:highlight>
              </a:rPr>
              <a:t>PM Modi visits Europe in their first overseas trip.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After processing the input, a NER model could output something like this:</a:t>
            </a:r>
            <a:endParaRPr sz="1850">
              <a:highlight>
                <a:schemeClr val="lt2"/>
              </a:highlight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>
                <a:highlight>
                  <a:schemeClr val="lt2"/>
                </a:highlight>
              </a:rPr>
              <a:t>[PM]</a:t>
            </a:r>
            <a:r>
              <a:rPr baseline="-25000" lang="en" sz="1850">
                <a:highlight>
                  <a:schemeClr val="lt2"/>
                </a:highlight>
              </a:rPr>
              <a:t>Title</a:t>
            </a:r>
            <a:r>
              <a:rPr lang="en" sz="1850">
                <a:highlight>
                  <a:schemeClr val="lt2"/>
                </a:highlight>
              </a:rPr>
              <a:t>  [Modi]</a:t>
            </a:r>
            <a:r>
              <a:rPr baseline="-25000" lang="en" sz="1850">
                <a:highlight>
                  <a:schemeClr val="lt2"/>
                </a:highlight>
              </a:rPr>
              <a:t>Name</a:t>
            </a:r>
            <a:r>
              <a:rPr lang="en" sz="1850">
                <a:highlight>
                  <a:schemeClr val="lt2"/>
                </a:highlight>
              </a:rPr>
              <a:t>  visits  [Europe]</a:t>
            </a:r>
            <a:r>
              <a:rPr baseline="-25000" lang="en" sz="1850">
                <a:highlight>
                  <a:schemeClr val="lt2"/>
                </a:highlight>
              </a:rPr>
              <a:t>Geography</a:t>
            </a:r>
            <a:r>
              <a:rPr lang="en" sz="1850">
                <a:highlight>
                  <a:schemeClr val="lt2"/>
                </a:highlight>
              </a:rPr>
              <a:t>  in their first overseas trip.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My major focus was on recognizing the name of locations(Geography).</a:t>
            </a:r>
            <a:endParaRPr sz="185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APPROACHES USED</a:t>
            </a:r>
            <a:endParaRPr sz="3000"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311700" y="1152475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647" lvl="0" marL="457200" rtl="0" algn="l">
              <a:spcBef>
                <a:spcPts val="0"/>
              </a:spcBef>
              <a:spcAft>
                <a:spcPts val="0"/>
              </a:spcAft>
              <a:buSzPts val="1906"/>
              <a:buAutoNum type="arabicPeriod"/>
            </a:pPr>
            <a:r>
              <a:rPr b="1" lang="en" sz="1906"/>
              <a:t>Grammar-Based Techniques</a:t>
            </a:r>
            <a:endParaRPr b="1" sz="19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approach involves experienced linguists who manually define specific rules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entity recognition.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Drawbacks: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type of hand-crafted rule yields very high precision, but it requires a tremendous amount of work to define entity structures and capture edge cases.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drawback is that keeping such a grammar-based system up to date requires constant manual intervention and is a laborious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APPROACHES USED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311700" y="1152475"/>
            <a:ext cx="85206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45"/>
              <a:buFont typeface="Arial"/>
              <a:buNone/>
            </a:pPr>
            <a:r>
              <a:rPr lang="en"/>
              <a:t>2. </a:t>
            </a:r>
            <a:r>
              <a:rPr b="1" lang="en" sz="2270"/>
              <a:t>S</a:t>
            </a:r>
            <a:r>
              <a:rPr b="1" lang="en" sz="2270"/>
              <a:t>tatistical Model-Based Techniques - </a:t>
            </a:r>
            <a:endParaRPr b="1" sz="227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We can streamline and simplify the process of building NER models using Machine Learning.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 process of statistical learning can automatically extract said rules from a training dataset. 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Moreover, keeping the NER model up to date can also be performed in an automated fashion.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Drawbacks:</a:t>
            </a:r>
            <a:endParaRPr b="1"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 automated extraction of a comprehensive set of rules requires a large amount of labeled training data.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IOB FORMAT</a:t>
            </a:r>
            <a:endParaRPr sz="3000"/>
          </a:p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lt2"/>
                </a:highlight>
              </a:rPr>
              <a:t>Inside–outside–beginning (IOB) is a common format for tagging entities in computer linguistics, especially in a NER context.</a:t>
            </a:r>
            <a:endParaRPr sz="185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chemeClr val="lt2"/>
                </a:highlight>
              </a:rPr>
              <a:t>The meaning of the IOB tags is as follows: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the </a:t>
            </a:r>
            <a:r>
              <a:rPr b="1" lang="en" sz="1850">
                <a:highlight>
                  <a:schemeClr val="lt2"/>
                </a:highlight>
              </a:rPr>
              <a:t>I-prefix</a:t>
            </a:r>
            <a:r>
              <a:rPr lang="en" sz="1850">
                <a:highlight>
                  <a:schemeClr val="lt2"/>
                </a:highlight>
              </a:rPr>
              <a:t> indicates that the tag is inside a chunk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the </a:t>
            </a:r>
            <a:r>
              <a:rPr b="1" lang="en" sz="1850">
                <a:highlight>
                  <a:schemeClr val="lt2"/>
                </a:highlight>
              </a:rPr>
              <a:t>O-prefix</a:t>
            </a:r>
            <a:r>
              <a:rPr lang="en" sz="1850">
                <a:highlight>
                  <a:schemeClr val="lt2"/>
                </a:highlight>
              </a:rPr>
              <a:t> indicates that the token belongs to no chunk</a:t>
            </a:r>
            <a:endParaRPr sz="1850">
              <a:highlight>
                <a:schemeClr val="lt2"/>
              </a:highlight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chemeClr val="lt2"/>
                </a:highlight>
              </a:rPr>
              <a:t>the </a:t>
            </a:r>
            <a:r>
              <a:rPr b="1" lang="en" sz="1850">
                <a:highlight>
                  <a:schemeClr val="lt2"/>
                </a:highlight>
              </a:rPr>
              <a:t>B-prefix</a:t>
            </a:r>
            <a:r>
              <a:rPr lang="en" sz="1850">
                <a:highlight>
                  <a:schemeClr val="lt2"/>
                </a:highlight>
              </a:rPr>
              <a:t> indicates that the tag is at the beginning of a chunk that follows another chunk without O tags between the two chunk</a:t>
            </a:r>
            <a:endParaRPr sz="185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lt2"/>
                </a:highlight>
              </a:rPr>
              <a:t>Eg. Sentence = “I love New York”</a:t>
            </a:r>
            <a:endParaRPr sz="185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lt2"/>
                </a:highlight>
              </a:rPr>
              <a:t>       Labels  =      [O O B I]</a:t>
            </a:r>
            <a:endParaRPr sz="185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311700" y="115247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Some of the steps that I have used while preprocessing the data are as follows: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Replacing the NaN values with their respective values using some statistical methods.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We calculated some statistics about the data just to get familiar to the data like finding the distribution of differents tags, finding most frequent POS, etc.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We then build a dictionary (word2index) that assigns a unique integer value to every word from the corpus. We also construct a reversed dictionary that maps indices to words (index2word).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 We also need to pad each sentence to the maximal sentence length in the corpus, as the LSTM model expects a fixed length input.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The last transformation we need to perform is to one-hot encode the labels.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chemeClr val="lt2"/>
                </a:highlight>
              </a:rPr>
              <a:t>Finally, we split the resulting dataset into a training and testing set, so that we can measure the performance of the classifier on unseen data.</a:t>
            </a:r>
            <a:endParaRPr sz="1600">
              <a:solidFill>
                <a:srgbClr val="333333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USED</a:t>
            </a:r>
            <a:endParaRPr sz="3000"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Models which are used for this task are as follows: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RNN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LSTM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BI-LSTM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BI-LSTM-CRF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Recurrent Neural Network</a:t>
            </a:r>
            <a:endParaRPr sz="3000"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311700" y="1080450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 structure has an input layer x, hidden layer h and output layer y. In NER context, x represents input features and y represents tags.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input layer represents features at time t. They could be one-hot-encoding for word feature, dense vector features, or sparse features. An input layer has the same dimensionality as feature size.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output layer represents a probability distribution over labels at time t. It has the same dimensionality as size of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values in the hidden and output layers are computed as follows: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h(t) = f(Ux(t) + Wh(t − 1)),    where f(x) = sigmoid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2.    y(t) = g(Vh(t)) ,			 where g(x) = softmax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U, W, and V are the connection weights to be computed in training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Recurrent Neural Network</a:t>
            </a:r>
            <a:endParaRPr sz="3000"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800" y="1017725"/>
            <a:ext cx="5869325" cy="39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