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4" r:id="rId9"/>
    <p:sldId id="273" r:id="rId10"/>
    <p:sldId id="274" r:id="rId11"/>
    <p:sldId id="280" r:id="rId12"/>
    <p:sldId id="281" r:id="rId13"/>
    <p:sldId id="282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A73DA-2165-4253-ACC7-B5F7A3CFD894}" v="1054" dt="2023-09-29T23:37:13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9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1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34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4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2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8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4A447A-69AE-5623-4970-FA1E1F67B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869" r="-2" b="131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8713"/>
            <a:ext cx="9144000" cy="28205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600" b="1" dirty="0">
                <a:latin typeface="Calibri"/>
                <a:ea typeface="+mj-lt"/>
                <a:cs typeface="+mj-lt"/>
              </a:rPr>
              <a:t>Medical Insurance Cost Prediction Using Machine Learning</a:t>
            </a:r>
            <a:br>
              <a:rPr lang="en-US" sz="5600" b="1" dirty="0">
                <a:latin typeface="Calibri"/>
                <a:ea typeface="+mj-lt"/>
                <a:cs typeface="+mj-lt"/>
              </a:rPr>
            </a:br>
            <a:br>
              <a:rPr lang="en-US" sz="5600" b="1" dirty="0">
                <a:latin typeface="Calibri"/>
                <a:ea typeface="+mj-lt"/>
                <a:cs typeface="+mj-lt"/>
              </a:rPr>
            </a:br>
            <a:br>
              <a:rPr lang="en-US" sz="5600" b="1" dirty="0">
                <a:latin typeface="Calibri"/>
                <a:ea typeface="+mj-lt"/>
                <a:cs typeface="+mj-lt"/>
              </a:rPr>
            </a:br>
            <a:endParaRPr lang="en-US" sz="56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953E1-BDB3-8760-3125-D2A26319836F}"/>
              </a:ext>
            </a:extLst>
          </p:cNvPr>
          <p:cNvSpPr txBox="1"/>
          <p:nvPr/>
        </p:nvSpPr>
        <p:spPr>
          <a:xfrm>
            <a:off x="9592734" y="6377001"/>
            <a:ext cx="2455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/>
                <a:ea typeface="+mj-lt"/>
                <a:cs typeface="+mj-lt"/>
              </a:rPr>
              <a:t>Group 1 (</a:t>
            </a:r>
            <a:r>
              <a:rPr lang="en-US" sz="1800" b="1" dirty="0" err="1">
                <a:latin typeface="Calibri"/>
                <a:ea typeface="+mj-lt"/>
                <a:cs typeface="+mj-lt"/>
              </a:rPr>
              <a:t>py_slytherin</a:t>
            </a:r>
            <a:r>
              <a:rPr lang="en-US" sz="1800" b="1" dirty="0">
                <a:latin typeface="Calibri"/>
                <a:ea typeface="+mj-lt"/>
                <a:cs typeface="+mj-lt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36D1-18A1-2608-ADC2-9ACDC5FF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0"/>
            <a:ext cx="10515600" cy="67688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DD89-FECA-8FCF-AF1B-D8ED6BCC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434"/>
            <a:ext cx="10515600" cy="49448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96D43-4426-7F17-91F2-F45BF22E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66" y="1231434"/>
            <a:ext cx="5889641" cy="439513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390E7C0-8F33-6DB9-9E15-DEEBADD0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67" y="3060854"/>
            <a:ext cx="262592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Intercept -9856.890657362728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ECD4F5-5405-C29E-109A-4A1E02A72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93157"/>
              </p:ext>
            </p:extLst>
          </p:nvPr>
        </p:nvGraphicFramePr>
        <p:xfrm>
          <a:off x="389466" y="3267505"/>
          <a:ext cx="2625926" cy="2468880"/>
        </p:xfrm>
        <a:graphic>
          <a:graphicData uri="http://schemas.openxmlformats.org/drawingml/2006/table">
            <a:tbl>
              <a:tblPr/>
              <a:tblGrid>
                <a:gridCol w="1312963">
                  <a:extLst>
                    <a:ext uri="{9D8B030D-6E8A-4147-A177-3AD203B41FA5}">
                      <a16:colId xmlns:a16="http://schemas.microsoft.com/office/drawing/2014/main" val="2141162612"/>
                    </a:ext>
                  </a:extLst>
                </a:gridCol>
                <a:gridCol w="1312963">
                  <a:extLst>
                    <a:ext uri="{9D8B030D-6E8A-4147-A177-3AD203B41FA5}">
                      <a16:colId xmlns:a16="http://schemas.microsoft.com/office/drawing/2014/main" val="2838845841"/>
                    </a:ext>
                  </a:extLst>
                </a:gridCol>
              </a:tblGrid>
              <a:tr h="231285">
                <a:tc>
                  <a:txBody>
                    <a:bodyPr/>
                    <a:lstStyle/>
                    <a:p>
                      <a:pPr algn="r" fontAlgn="ctr"/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Coefficeint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52608"/>
                  </a:ext>
                </a:extLst>
              </a:tr>
              <a:tr h="23128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334.952830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07212"/>
                  </a:ext>
                </a:extLst>
              </a:tr>
              <a:tr h="23128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BMI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192.997097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912446"/>
                  </a:ext>
                </a:extLst>
              </a:tr>
              <a:tr h="23128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Children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-12.879684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17433"/>
                  </a:ext>
                </a:extLst>
              </a:tr>
              <a:tr h="23128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262.890150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972233"/>
                  </a:ext>
                </a:extLst>
              </a:tr>
              <a:tr h="23128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22063.979687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91749"/>
                  </a:ext>
                </a:extLst>
              </a:tr>
              <a:tr h="23128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Northwest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2605.349475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63434"/>
                  </a:ext>
                </a:extLst>
              </a:tr>
              <a:tr h="23128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Southeast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1859.506937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39625"/>
                  </a:ext>
                </a:extLst>
              </a:tr>
              <a:tr h="23128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Southwest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2168.588076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0376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CCEAEC9-4138-1C0D-A01E-AB5012CE110B}"/>
              </a:ext>
            </a:extLst>
          </p:cNvPr>
          <p:cNvSpPr txBox="1"/>
          <p:nvPr/>
        </p:nvSpPr>
        <p:spPr>
          <a:xfrm>
            <a:off x="251883" y="953672"/>
            <a:ext cx="512445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</a:rPr>
              <a:t>The graph shows Linear Prediction between the Actual and Predicted values with some noise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R2: 0.75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</a:rPr>
              <a:t>Adj_R2: 0.75</a:t>
            </a:r>
          </a:p>
        </p:txBody>
      </p:sp>
    </p:spTree>
    <p:extLst>
      <p:ext uri="{BB962C8B-B14F-4D97-AF65-F5344CB8AC3E}">
        <p14:creationId xmlns:p14="http://schemas.microsoft.com/office/powerpoint/2010/main" val="198726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36D1-18A1-2608-ADC2-9ACDC5FF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0"/>
            <a:ext cx="10515600" cy="67688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DD89-FECA-8FCF-AF1B-D8ED6BCC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538" y="1116103"/>
            <a:ext cx="3013879" cy="39982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6400" dirty="0">
                <a:latin typeface="Calibri"/>
                <a:ea typeface="Calibri"/>
                <a:cs typeface="Calibri"/>
              </a:rPr>
              <a:t>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D4DB8-E1E6-6932-A53D-49594363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8" y="1866510"/>
            <a:ext cx="5025220" cy="3648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B1E613-4534-550B-2B6C-600D0A863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14" y="1912478"/>
            <a:ext cx="5090163" cy="360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6E556D-A1F1-3529-E4C8-A1DCBE5EDA10}"/>
              </a:ext>
            </a:extLst>
          </p:cNvPr>
          <p:cNvSpPr txBox="1"/>
          <p:nvPr/>
        </p:nvSpPr>
        <p:spPr>
          <a:xfrm>
            <a:off x="6565647" y="989148"/>
            <a:ext cx="3566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alibri"/>
                <a:ea typeface="Calibri"/>
                <a:cs typeface="Calibri"/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70929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36D1-18A1-2608-ADC2-9ACDC5FF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0"/>
            <a:ext cx="10515600" cy="67688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RIDGE REGRESSION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DD89-FECA-8FCF-AF1B-D8ED6BCC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434"/>
            <a:ext cx="10515600" cy="49448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CEAEC9-4138-1C0D-A01E-AB5012CE110B}"/>
              </a:ext>
            </a:extLst>
          </p:cNvPr>
          <p:cNvSpPr txBox="1"/>
          <p:nvPr/>
        </p:nvSpPr>
        <p:spPr>
          <a:xfrm>
            <a:off x="251883" y="953672"/>
            <a:ext cx="512445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</a:rPr>
              <a:t>The graph shows Linear Prediction between the Actual and Predicted values with some noise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R2: 0.75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</a:rPr>
              <a:t>Adj_R2: 0.75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E8D52A-C508-B9DC-331A-60B54FDF3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67" y="3137686"/>
            <a:ext cx="281093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Intercept -9839.983535031788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457F5C-DD2A-AA99-92C1-1C61BEC72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00417"/>
              </p:ext>
            </p:extLst>
          </p:nvPr>
        </p:nvGraphicFramePr>
        <p:xfrm>
          <a:off x="389467" y="3590496"/>
          <a:ext cx="2810934" cy="2585772"/>
        </p:xfrm>
        <a:graphic>
          <a:graphicData uri="http://schemas.openxmlformats.org/drawingml/2006/table">
            <a:tbl>
              <a:tblPr/>
              <a:tblGrid>
                <a:gridCol w="1405467">
                  <a:extLst>
                    <a:ext uri="{9D8B030D-6E8A-4147-A177-3AD203B41FA5}">
                      <a16:colId xmlns:a16="http://schemas.microsoft.com/office/drawing/2014/main" val="333115251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827965608"/>
                    </a:ext>
                  </a:extLst>
                </a:gridCol>
              </a:tblGrid>
              <a:tr h="287308">
                <a:tc>
                  <a:txBody>
                    <a:bodyPr/>
                    <a:lstStyle/>
                    <a:p>
                      <a:pPr algn="r" fontAlgn="ctr"/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Coefficeint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4102"/>
                  </a:ext>
                </a:extLst>
              </a:tr>
              <a:tr h="28730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334.996275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88432"/>
                  </a:ext>
                </a:extLst>
              </a:tr>
              <a:tr h="28730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BMI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193.024567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24656"/>
                  </a:ext>
                </a:extLst>
              </a:tr>
              <a:tr h="28730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Children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-12.093231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495695"/>
                  </a:ext>
                </a:extLst>
              </a:tr>
              <a:tr h="28730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263.088355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54313"/>
                  </a:ext>
                </a:extLst>
              </a:tr>
              <a:tr h="28730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22050.312811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103638"/>
                  </a:ext>
                </a:extLst>
              </a:tr>
              <a:tr h="28730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Northwest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2588.622966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894041"/>
                  </a:ext>
                </a:extLst>
              </a:tr>
              <a:tr h="28730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Southeast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1842.821982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74419"/>
                  </a:ext>
                </a:extLst>
              </a:tr>
              <a:tr h="28730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Southwest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2151.378607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50444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FB84B53-E586-1654-B69B-840992FB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13" y="1231435"/>
            <a:ext cx="5889640" cy="43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9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36D1-18A1-2608-ADC2-9ACDC5FF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0"/>
            <a:ext cx="10515600" cy="67688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DD89-FECA-8FCF-AF1B-D8ED6BCC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434"/>
            <a:ext cx="10515600" cy="49448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CEAEC9-4138-1C0D-A01E-AB5012CE110B}"/>
              </a:ext>
            </a:extLst>
          </p:cNvPr>
          <p:cNvSpPr txBox="1"/>
          <p:nvPr/>
        </p:nvSpPr>
        <p:spPr>
          <a:xfrm>
            <a:off x="251883" y="953672"/>
            <a:ext cx="512445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</a:rPr>
              <a:t>The graph shows Linear Prediction between the Actual and Predicted values with some noise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R2: 0.82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BE7836-89A1-7331-9D0C-021D06CD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37" y="1407350"/>
            <a:ext cx="6392780" cy="412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8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CCC7-07DB-665C-AC9B-5A02D2E5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5081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ea typeface="Calibri"/>
                <a:cs typeface="Calibri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8CC6-39E3-45AB-BE37-5DC184F9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944659"/>
            <a:ext cx="10837334" cy="1536074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dirty="0">
                <a:effectLst/>
                <a:latin typeface="-apple-system"/>
              </a:rPr>
              <a:t>Comparing all the models we conclude that </a:t>
            </a:r>
            <a:r>
              <a:rPr lang="en-US" b="1" u="sng" dirty="0">
                <a:effectLst/>
                <a:latin typeface="-apple-system"/>
              </a:rPr>
              <a:t>OLS fits the best</a:t>
            </a:r>
            <a:r>
              <a:rPr lang="en-US" dirty="0">
                <a:effectLst/>
                <a:latin typeface="-apple-system"/>
              </a:rPr>
              <a:t>. </a:t>
            </a:r>
            <a:endParaRPr lang="en-US" dirty="0">
              <a:latin typeface="-apple-system"/>
            </a:endParaRPr>
          </a:p>
          <a:p>
            <a:pPr marL="274320" lvl="1" indent="0">
              <a:buNone/>
            </a:pPr>
            <a:r>
              <a:rPr lang="en-US" sz="1700" dirty="0">
                <a:latin typeface="-apple-system"/>
              </a:rPr>
              <a:t>While the Random Forest model exhibits a training accuracy of 90%, its performance on the test data drops to 82%, indicating a reduction in efficiency and suggesting that the model may be overfitting.</a:t>
            </a:r>
          </a:p>
          <a:p>
            <a:pPr marL="274320" lvl="1" indent="0">
              <a:buNone/>
            </a:pPr>
            <a:r>
              <a:rPr lang="en-US" sz="1500" dirty="0">
                <a:effectLst/>
                <a:latin typeface="-apple-system"/>
              </a:rPr>
              <a:t>Hence, OLS model fits the best and also its overfall performance is 91% both with test and training sets.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8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B1F1-44A6-DB34-78E2-76837632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59267"/>
            <a:ext cx="10515600" cy="61806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ea typeface="Calibri"/>
                <a:cs typeface="Calibri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D6C5-380C-21A7-952C-D0DBC933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859203"/>
            <a:ext cx="7264400" cy="26798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Problem Statement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Data Description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Data Preprocessing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Visualization</a:t>
            </a:r>
            <a:endParaRPr lang="en-US" dirty="0">
              <a:latin typeface="Goudy Old Style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Model Evaluation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Conclusion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7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5DD0-1B4C-B22E-10F9-FEDBE7C6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98319"/>
            <a:ext cx="10515600" cy="58341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ea typeface="Calibri"/>
                <a:cs typeface="Calibri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5962-F03B-6E0C-EE87-480FA2FD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867670"/>
            <a:ext cx="10388600" cy="2976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Problem Statement: Determining appropriate insurance coverage is a critical task, necessitating accurate assessment and evaluation of insured amounts. Setting client premiums is a difficult undertaking for health insurance providers. 	</a:t>
            </a:r>
          </a:p>
          <a:p>
            <a:pPr marL="0" indent="0">
              <a:buNone/>
            </a:pPr>
            <a:endParaRPr lang="en-US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Goal: The Goal is to predict the “Charge” of the insurance based on various on various attributes of an individual</a:t>
            </a:r>
            <a:endParaRPr lang="en-US" dirty="0">
              <a:latin typeface="Goudy Old Style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44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5834-002D-3BAF-D853-73CC9F8C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20676" cy="592667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latin typeface="Calibri"/>
                <a:ea typeface="Calibri"/>
                <a:cs typeface="Calibri"/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D4AA-D41B-300C-82BC-A125A30A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04" y="764645"/>
            <a:ext cx="5922696" cy="5181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5000+ rows and seven features make up the acquired dataset, three of which have categorical values and the other four have numerical ones. 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The 7 features include:</a:t>
            </a:r>
          </a:p>
          <a:p>
            <a:pPr marL="457200" indent="-457200">
              <a:buAutoNum type="arabicPeriod"/>
            </a:pPr>
            <a:r>
              <a:rPr lang="en-US" sz="1400" b="1" dirty="0">
                <a:latin typeface="Calibri"/>
                <a:ea typeface="Calibri"/>
                <a:cs typeface="Calibri"/>
              </a:rPr>
              <a:t>Age: </a:t>
            </a:r>
            <a:r>
              <a:rPr lang="en-US" sz="1400" dirty="0">
                <a:latin typeface="Calibri"/>
                <a:ea typeface="Calibri"/>
                <a:cs typeface="Calibri"/>
              </a:rPr>
              <a:t>age of primary beneficiary</a:t>
            </a:r>
          </a:p>
          <a:p>
            <a:pPr marL="457200" indent="-457200">
              <a:buAutoNum type="arabicPeriod"/>
            </a:pPr>
            <a:r>
              <a:rPr lang="en-US" sz="1400" b="1" dirty="0">
                <a:latin typeface="Calibri"/>
                <a:ea typeface="Calibri"/>
                <a:cs typeface="Calibri"/>
              </a:rPr>
              <a:t>Sex: </a:t>
            </a:r>
            <a:r>
              <a:rPr lang="en-US" sz="1400" dirty="0">
                <a:latin typeface="Calibri"/>
                <a:ea typeface="Calibri"/>
                <a:cs typeface="Calibri"/>
              </a:rPr>
              <a:t>insurance contractor gender, female, male</a:t>
            </a:r>
          </a:p>
          <a:p>
            <a:pPr marL="457200" indent="-457200">
              <a:buAutoNum type="arabicPeriod"/>
            </a:pPr>
            <a:r>
              <a:rPr lang="en-US" sz="1400" b="1" dirty="0">
                <a:latin typeface="Calibri"/>
                <a:ea typeface="Calibri"/>
                <a:cs typeface="Calibri"/>
              </a:rPr>
              <a:t>BMI: </a:t>
            </a:r>
            <a:r>
              <a:rPr lang="en-US" sz="1400" dirty="0">
                <a:latin typeface="Calibri"/>
                <a:ea typeface="Calibri"/>
                <a:cs typeface="Calibri"/>
              </a:rPr>
              <a:t>Body mass index (kg/m2), which uses the ratio of height to weight and is best used for weights between 18.5 and 24.9, gives a knowledge of the body and weights that are high or low in relation to height.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1400" b="1" dirty="0">
                <a:latin typeface="Calibri"/>
                <a:ea typeface="Calibri"/>
                <a:cs typeface="Calibri"/>
              </a:rPr>
              <a:t>Children: </a:t>
            </a:r>
            <a:r>
              <a:rPr lang="en-US" sz="1400" dirty="0">
                <a:latin typeface="Calibri"/>
                <a:ea typeface="Calibri"/>
                <a:cs typeface="Calibri"/>
              </a:rPr>
              <a:t>Number of children covered by health insurance / Number of dependents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1400" b="1" dirty="0">
                <a:latin typeface="Calibri"/>
                <a:ea typeface="Calibri"/>
                <a:cs typeface="Calibri"/>
              </a:rPr>
              <a:t>Smoker:</a:t>
            </a:r>
            <a:r>
              <a:rPr lang="en-US" sz="1400" dirty="0">
                <a:latin typeface="Calibri"/>
                <a:ea typeface="Calibri"/>
                <a:cs typeface="Calibri"/>
              </a:rPr>
              <a:t> Whether a person smokes or not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1400" b="1" dirty="0">
                <a:latin typeface="Calibri"/>
                <a:ea typeface="Calibri"/>
                <a:cs typeface="Calibri"/>
              </a:rPr>
              <a:t>Region: </a:t>
            </a:r>
            <a:r>
              <a:rPr lang="en-US" sz="1400" dirty="0">
                <a:latin typeface="Calibri"/>
                <a:ea typeface="Calibri"/>
                <a:cs typeface="Calibri"/>
              </a:rPr>
              <a:t>Where customer lives northeast, southeast, southwest, northwest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1400" b="1" dirty="0">
                <a:latin typeface="Calibri"/>
                <a:ea typeface="Calibri"/>
                <a:cs typeface="Calibri"/>
              </a:rPr>
              <a:t>Charges:</a:t>
            </a:r>
            <a:r>
              <a:rPr lang="en-US" sz="1400" dirty="0">
                <a:latin typeface="Calibri"/>
                <a:ea typeface="Calibri"/>
                <a:cs typeface="Calibri"/>
              </a:rPr>
              <a:t> Medical fee customer has to pay</a:t>
            </a:r>
          </a:p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B20435-2D65-4C61-926E-4E9E142D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18705FD-6557-4FC5-BC9D-EBAA50AADCFF}" type="datetime1">
              <a:rPr lang="en-US" smtClean="0"/>
              <a:pPr>
                <a:spcAft>
                  <a:spcPts val="600"/>
                </a:spcAft>
              </a:pPr>
              <a:t>9/30/2023</a:t>
            </a:fld>
            <a:endParaRPr lang="en-US"/>
          </a:p>
        </p:txBody>
      </p:sp>
      <p:sp>
        <p:nvSpPr>
          <p:cNvPr id="12" name="Slide Number Placeholder 20">
            <a:extLst>
              <a:ext uri="{FF2B5EF4-FFF2-40B4-BE49-F238E27FC236}">
                <a16:creationId xmlns:a16="http://schemas.microsoft.com/office/drawing/2014/main" id="{D17D7EA4-02EF-4F44-AC63-465DB894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E8963-E11F-1DEF-388A-C72ADCF5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56" y="2191673"/>
            <a:ext cx="5477933" cy="25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2A9F-ACC5-30E1-F801-6311AE8F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653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ea typeface="+mj-lt"/>
                <a:cs typeface="+mj-lt"/>
              </a:rPr>
              <a:t>DATA PREPROCESSING</a:t>
            </a:r>
            <a:endParaRPr lang="en-US" sz="32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87754-DC17-D542-E015-843BC306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25" y="967234"/>
            <a:ext cx="4144607" cy="2927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Values</a:t>
            </a:r>
          </a:p>
          <a:p>
            <a:pPr lvl="1">
              <a:lnSpc>
                <a:spcPct val="150000"/>
              </a:lnSpc>
            </a:pPr>
            <a:r>
              <a:rPr lang="en-US" sz="17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 NA values using Mean of particular Age and Sex using </a:t>
            </a:r>
            <a:r>
              <a:rPr lang="en-US" sz="170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groupby</a:t>
            </a:r>
            <a:endParaRPr lang="en-US" sz="17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Multicollinearity</a:t>
            </a:r>
          </a:p>
          <a:p>
            <a:pPr lvl="1">
              <a:lnSpc>
                <a:spcPct val="150000"/>
              </a:lnSpc>
            </a:pPr>
            <a:r>
              <a:rPr lang="en-US" sz="16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Evaluated using 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6AE0F-39F5-9F7B-768B-9D4940B1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65" y="93133"/>
            <a:ext cx="5164667" cy="3159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D92571-62F1-C01E-7A19-547A9BF5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66" y="3429000"/>
            <a:ext cx="5164667" cy="33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4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B886-142F-3E22-D0A9-659D9D38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954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ea typeface="Calibri"/>
                <a:cs typeface="Calibri"/>
              </a:rPr>
              <a:t>VISUALIZATION</a:t>
            </a:r>
            <a:endParaRPr lang="en-US" sz="3200" dirty="0"/>
          </a:p>
        </p:txBody>
      </p:sp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252C0EC-8982-AFF6-3DF0-BB3F5802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96" y="549544"/>
            <a:ext cx="4723204" cy="3014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37CAA9-EE4C-7171-CE15-52539477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9544"/>
            <a:ext cx="4984126" cy="3014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1C5BB-705D-7330-B453-A5C6A2393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96" y="3718854"/>
            <a:ext cx="4723204" cy="3014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69E1CC-1B0C-D879-07F9-E62B4C0DF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18854"/>
            <a:ext cx="4984126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4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DBB201-5051-43DE-6B87-C7E26BE6DD89}"/>
              </a:ext>
            </a:extLst>
          </p:cNvPr>
          <p:cNvSpPr txBox="1"/>
          <p:nvPr/>
        </p:nvSpPr>
        <p:spPr>
          <a:xfrm>
            <a:off x="85877" y="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/>
                <a:ea typeface="Calibri"/>
                <a:cs typeface="Calibri"/>
              </a:rPr>
              <a:t>VISUALIZATION</a:t>
            </a:r>
            <a:endParaRPr lang="en-IN" sz="3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BFD590-9F67-CBF7-BE47-5A46E8B34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7" y="3826418"/>
            <a:ext cx="5030410" cy="28948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AFBD0C-DE2C-42A2-25C0-64E51BE9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867" y="584775"/>
            <a:ext cx="6019800" cy="29263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F1CB7B-72F0-88D0-8E95-E6E397C02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1" y="3826418"/>
            <a:ext cx="5030410" cy="28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610FB0-B996-117C-4393-01D0FAE2108B}"/>
              </a:ext>
            </a:extLst>
          </p:cNvPr>
          <p:cNvSpPr txBox="1"/>
          <p:nvPr/>
        </p:nvSpPr>
        <p:spPr>
          <a:xfrm>
            <a:off x="85877" y="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/>
                <a:ea typeface="Calibri"/>
                <a:cs typeface="Calibri"/>
              </a:rPr>
              <a:t>VISUALIZATION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07B862-9AA6-AACD-0D13-2F5D6EE4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584775"/>
            <a:ext cx="4681891" cy="2996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A07385-B2B0-8D4F-884C-6035C3D3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4775"/>
            <a:ext cx="5088467" cy="299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E7962B-A644-A71F-2369-847407FD4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3822007"/>
            <a:ext cx="4681891" cy="28546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455B22-0934-0656-19F1-0076912C3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4" y="3822007"/>
            <a:ext cx="6317520" cy="2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2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63AD-5965-AD35-20D2-8D73914FB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710680" cy="77554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/>
                <a:ea typeface="Calibri"/>
                <a:cs typeface="Calibri"/>
              </a:rPr>
              <a:t>MACHINE LEARNING MODELS USED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42B4140C-4BC1-489D-925D-17E13F15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FBA334F-AA3C-44CA-B7BC-99086E3BBB2A}" type="datetime1">
              <a:rPr lang="en-US" smtClean="0"/>
              <a:pPr>
                <a:spcAft>
                  <a:spcPts val="600"/>
                </a:spcAft>
              </a:pPr>
              <a:t>9/30/2023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802E83B-81DE-4F42-BB1E-2F8E5591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3A98F-B74C-DF10-CABC-0BA287318AC6}"/>
              </a:ext>
            </a:extLst>
          </p:cNvPr>
          <p:cNvSpPr txBox="1"/>
          <p:nvPr/>
        </p:nvSpPr>
        <p:spPr>
          <a:xfrm>
            <a:off x="366182" y="1053868"/>
            <a:ext cx="661881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</a:rPr>
              <a:t>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</a:rPr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8645514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2430"/>
      </a:dk2>
      <a:lt2>
        <a:srgbClr val="E2E8E3"/>
      </a:lt2>
      <a:accent1>
        <a:srgbClr val="EB71D5"/>
      </a:accent1>
      <a:accent2>
        <a:srgbClr val="E7528E"/>
      </a:accent2>
      <a:accent3>
        <a:srgbClr val="EB7371"/>
      </a:accent3>
      <a:accent4>
        <a:srgbClr val="E68D4A"/>
      </a:accent4>
      <a:accent5>
        <a:srgbClr val="B3A34A"/>
      </a:accent5>
      <a:accent6>
        <a:srgbClr val="91AF3E"/>
      </a:accent6>
      <a:hlink>
        <a:srgbClr val="568E60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444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Courier New</vt:lpstr>
      <vt:lpstr>Felix Titling</vt:lpstr>
      <vt:lpstr>Goudy Old Style</vt:lpstr>
      <vt:lpstr>ArchwayVTI</vt:lpstr>
      <vt:lpstr>Medical Insurance Cost Prediction Using Machine Learning   </vt:lpstr>
      <vt:lpstr>INDEX</vt:lpstr>
      <vt:lpstr>GOAL</vt:lpstr>
      <vt:lpstr>DATA DESCRIPTION</vt:lpstr>
      <vt:lpstr>DATA PREPROCESSING</vt:lpstr>
      <vt:lpstr>VISUALIZATION</vt:lpstr>
      <vt:lpstr>PowerPoint Presentation</vt:lpstr>
      <vt:lpstr>PowerPoint Presentation</vt:lpstr>
      <vt:lpstr>MACHINE LEARNING MODELS USED</vt:lpstr>
      <vt:lpstr>  LINEAR REGRESSION</vt:lpstr>
      <vt:lpstr>  OLS</vt:lpstr>
      <vt:lpstr>  RIDGE REGRESSION</vt:lpstr>
      <vt:lpstr>  RANDOM FOREST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JIGAR PANCHAL</cp:lastModifiedBy>
  <cp:revision>237</cp:revision>
  <dcterms:created xsi:type="dcterms:W3CDTF">2023-09-28T22:18:07Z</dcterms:created>
  <dcterms:modified xsi:type="dcterms:W3CDTF">2023-09-30T14:26:35Z</dcterms:modified>
</cp:coreProperties>
</file>