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9" roundtripDataSignature="AMtx7mgEPlQMpYuUVSWP45e8Vo8GVaaO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104" y="-2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 Type="http://schemas.openxmlformats.org/officeDocument/2006/relationships/slideMaster" Target="slideMasters/slideMaster1.xml"/><Relationship Id="rId19" Type="http://customschemas.google.com/relationships/presentationmetadata" Target="metadata"/><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312251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4" name="Google Shape;64;p3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3"/>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1" name="Google Shape;71;p3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2" name="Google Shape;72;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3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4"/>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3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3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
        <p:cNvGrpSpPr/>
        <p:nvPr/>
      </p:nvGrpSpPr>
      <p:grpSpPr>
        <a:xfrm>
          <a:off x="0" y="0"/>
          <a:ext cx="0" cy="0"/>
          <a:chOff x="0" y="0"/>
          <a:chExt cx="0" cy="0"/>
        </a:xfrm>
      </p:grpSpPr>
      <p:sp>
        <p:nvSpPr>
          <p:cNvPr id="18" name="Google Shape;18;p24"/>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0"/>
              </a:spcBef>
              <a:spcAft>
                <a:spcPts val="0"/>
              </a:spcAft>
              <a:buClr>
                <a:schemeClr val="dk1"/>
              </a:buClr>
              <a:buSzPts val="1800"/>
              <a:buNone/>
              <a:defRPr sz="1800">
                <a:solidFill>
                  <a:schemeClr val="dk1"/>
                </a:solidFill>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 name="Google Shape;19;p24"/>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2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3600"/>
              <a:buFont typeface="Calibri"/>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2" name="Google Shape;22;p2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chemeClr val="dk1"/>
              </a:buClr>
              <a:buSzPts val="3000"/>
              <a:buChar char="●"/>
              <a:defRPr/>
            </a:lvl1pPr>
            <a:lvl2pPr marL="914400" lvl="1" indent="-381000" algn="l">
              <a:lnSpc>
                <a:spcPct val="100000"/>
              </a:lnSpc>
              <a:spcBef>
                <a:spcPts val="0"/>
              </a:spcBef>
              <a:spcAft>
                <a:spcPts val="0"/>
              </a:spcAft>
              <a:buClr>
                <a:schemeClr val="dk1"/>
              </a:buClr>
              <a:buSzPts val="2400"/>
              <a:buChar char="○"/>
              <a:defRPr/>
            </a:lvl2pPr>
            <a:lvl3pPr marL="1371600" lvl="2" indent="-381000" algn="l">
              <a:lnSpc>
                <a:spcPct val="100000"/>
              </a:lnSpc>
              <a:spcBef>
                <a:spcPts val="0"/>
              </a:spcBef>
              <a:spcAft>
                <a:spcPts val="0"/>
              </a:spcAft>
              <a:buClr>
                <a:schemeClr val="dk1"/>
              </a:buClr>
              <a:buSzPts val="2400"/>
              <a:buChar char="■"/>
              <a:defRPr/>
            </a:lvl3pPr>
            <a:lvl4pPr marL="1828800" lvl="3" indent="-342900" algn="l">
              <a:lnSpc>
                <a:spcPct val="100000"/>
              </a:lnSpc>
              <a:spcBef>
                <a:spcPts val="0"/>
              </a:spcBef>
              <a:spcAft>
                <a:spcPts val="0"/>
              </a:spcAft>
              <a:buClr>
                <a:schemeClr val="dk1"/>
              </a:buClr>
              <a:buSzPts val="1800"/>
              <a:buChar char="●"/>
              <a:defRPr/>
            </a:lvl4pPr>
            <a:lvl5pPr marL="2286000" lvl="4" indent="-342900" algn="l">
              <a:lnSpc>
                <a:spcPct val="100000"/>
              </a:lnSpc>
              <a:spcBef>
                <a:spcPts val="0"/>
              </a:spcBef>
              <a:spcAft>
                <a:spcPts val="0"/>
              </a:spcAft>
              <a:buClr>
                <a:schemeClr val="dk1"/>
              </a:buClr>
              <a:buSzPts val="1800"/>
              <a:buChar char="○"/>
              <a:defRPr/>
            </a:lvl5pPr>
            <a:lvl6pPr marL="2743200" lvl="5" indent="-342900" algn="l">
              <a:lnSpc>
                <a:spcPct val="100000"/>
              </a:lnSpc>
              <a:spcBef>
                <a:spcPts val="0"/>
              </a:spcBef>
              <a:spcAft>
                <a:spcPts val="0"/>
              </a:spcAft>
              <a:buClr>
                <a:schemeClr val="dk1"/>
              </a:buClr>
              <a:buSzPts val="1800"/>
              <a:buChar char="■"/>
              <a:defRPr/>
            </a:lvl6pPr>
            <a:lvl7pPr marL="3200400" lvl="6" indent="-342900" algn="l">
              <a:lnSpc>
                <a:spcPct val="100000"/>
              </a:lnSpc>
              <a:spcBef>
                <a:spcPts val="0"/>
              </a:spcBef>
              <a:spcAft>
                <a:spcPts val="0"/>
              </a:spcAft>
              <a:buClr>
                <a:schemeClr val="dk1"/>
              </a:buClr>
              <a:buSzPts val="1800"/>
              <a:buChar char="●"/>
              <a:defRPr/>
            </a:lvl7pPr>
            <a:lvl8pPr marL="3657600" lvl="7" indent="-342900" algn="l">
              <a:lnSpc>
                <a:spcPct val="100000"/>
              </a:lnSpc>
              <a:spcBef>
                <a:spcPts val="0"/>
              </a:spcBef>
              <a:spcAft>
                <a:spcPts val="0"/>
              </a:spcAft>
              <a:buClr>
                <a:schemeClr val="dk1"/>
              </a:buClr>
              <a:buSzPts val="1800"/>
              <a:buChar char="○"/>
              <a:defRPr/>
            </a:lvl8pPr>
            <a:lvl9pPr marL="4114800" lvl="8" indent="-342900" algn="l">
              <a:lnSpc>
                <a:spcPct val="100000"/>
              </a:lnSpc>
              <a:spcBef>
                <a:spcPts val="0"/>
              </a:spcBef>
              <a:spcAft>
                <a:spcPts val="0"/>
              </a:spcAft>
              <a:buClr>
                <a:schemeClr val="dk1"/>
              </a:buClr>
              <a:buSzPts val="1800"/>
              <a:buChar char="■"/>
              <a:defRPr/>
            </a:lvl9pPr>
          </a:lstStyle>
          <a:p>
            <a:endParaRPr/>
          </a:p>
        </p:txBody>
      </p:sp>
      <p:sp>
        <p:nvSpPr>
          <p:cNvPr id="23" name="Google Shape;23;p25"/>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3" name="Google Shape;33;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28"/>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9"/>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6" name="Google Shape;46;p29"/>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29"/>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8" name="Google Shape;48;p29"/>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p:nvPr/>
        </p:nvSpPr>
        <p:spPr>
          <a:xfrm>
            <a:off x="247650" y="1469625"/>
            <a:ext cx="8648700" cy="1670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3600"/>
              <a:buFont typeface="Arial"/>
              <a:buNone/>
            </a:pPr>
            <a:r>
              <a:rPr lang="en" sz="2800" b="1" i="0" u="none" strike="noStrike" cap="none">
                <a:solidFill>
                  <a:srgbClr val="00244F"/>
                </a:solidFill>
                <a:latin typeface="Arial"/>
                <a:ea typeface="Arial"/>
                <a:cs typeface="Arial"/>
                <a:sym typeface="Arial"/>
              </a:rPr>
              <a:t>Computational Photography</a:t>
            </a:r>
            <a:endParaRPr sz="2800" b="1" i="0" u="none" strike="noStrike" cap="none">
              <a:solidFill>
                <a:srgbClr val="00244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r>
              <a:rPr lang="en" sz="2800" b="1" i="0" u="none" strike="noStrike" cap="none">
                <a:solidFill>
                  <a:srgbClr val="00244F"/>
                </a:solidFill>
                <a:latin typeface="Arial"/>
                <a:ea typeface="Arial"/>
                <a:cs typeface="Arial"/>
                <a:sym typeface="Arial"/>
              </a:rPr>
              <a:t>Assignment #</a:t>
            </a:r>
            <a:r>
              <a:rPr lang="en" sz="2800" b="1" i="0" u="none" strike="noStrike" cap="none">
                <a:solidFill>
                  <a:srgbClr val="00244F"/>
                </a:solidFill>
                <a:latin typeface="Calibri"/>
                <a:ea typeface="Calibri"/>
                <a:cs typeface="Calibri"/>
                <a:sym typeface="Calibri"/>
              </a:rPr>
              <a:t>1</a:t>
            </a:r>
            <a:r>
              <a:rPr lang="en" sz="2800" b="1" i="0" u="none" strike="noStrike" cap="none">
                <a:solidFill>
                  <a:srgbClr val="00244F"/>
                </a:solidFill>
                <a:latin typeface="Arial"/>
                <a:ea typeface="Arial"/>
                <a:cs typeface="Arial"/>
                <a:sym typeface="Arial"/>
              </a:rPr>
              <a:t>: Epsilon Photography</a:t>
            </a:r>
            <a:endParaRPr sz="2800" b="1" i="0" u="none" strike="noStrike" cap="none">
              <a:solidFill>
                <a:srgbClr val="00244F"/>
              </a:solidFill>
              <a:latin typeface="Arial"/>
              <a:ea typeface="Arial"/>
              <a:cs typeface="Arial"/>
              <a:sym typeface="Arial"/>
            </a:endParaRPr>
          </a:p>
        </p:txBody>
      </p:sp>
      <p:sp>
        <p:nvSpPr>
          <p:cNvPr id="92" name="Google Shape;92;p1"/>
          <p:cNvSpPr txBox="1"/>
          <p:nvPr/>
        </p:nvSpPr>
        <p:spPr>
          <a:xfrm>
            <a:off x="685800" y="3140325"/>
            <a:ext cx="7772400" cy="106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200" b="0" i="0" u="none" strike="noStrike" cap="none" dirty="0" err="1" smtClean="0">
                <a:solidFill>
                  <a:srgbClr val="004AA6"/>
                </a:solidFill>
                <a:latin typeface="Arial"/>
                <a:ea typeface="Arial"/>
                <a:cs typeface="Arial"/>
                <a:sym typeface="Arial"/>
              </a:rPr>
              <a:t>Prakash</a:t>
            </a:r>
            <a:r>
              <a:rPr lang="en-US" sz="3200" b="0" i="0" u="none" strike="noStrike" cap="none" dirty="0" smtClean="0">
                <a:solidFill>
                  <a:srgbClr val="004AA6"/>
                </a:solidFill>
                <a:latin typeface="Arial"/>
                <a:ea typeface="Arial"/>
                <a:cs typeface="Arial"/>
                <a:sym typeface="Arial"/>
              </a:rPr>
              <a:t> </a:t>
            </a:r>
            <a:r>
              <a:rPr lang="en-US" sz="3200" b="0" i="0" u="none" strike="noStrike" cap="none" dirty="0" err="1" smtClean="0">
                <a:solidFill>
                  <a:srgbClr val="004AA6"/>
                </a:solidFill>
                <a:latin typeface="Arial"/>
                <a:ea typeface="Arial"/>
                <a:cs typeface="Arial"/>
                <a:sym typeface="Arial"/>
              </a:rPr>
              <a:t>Bhatta</a:t>
            </a:r>
            <a:endParaRPr sz="3200" b="0" i="0" u="none" strike="noStrike" cap="none" dirty="0">
              <a:solidFill>
                <a:srgbClr val="004AA6"/>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000"/>
              <a:buFont typeface="Arial"/>
              <a:buNone/>
            </a:pPr>
            <a:r>
              <a:rPr lang="en" sz="2400" b="0" i="0" u="none" strike="noStrike" cap="none" dirty="0">
                <a:solidFill>
                  <a:srgbClr val="00244F"/>
                </a:solidFill>
                <a:latin typeface="Calibri"/>
                <a:ea typeface="Calibri"/>
                <a:cs typeface="Calibri"/>
                <a:sym typeface="Calibri"/>
              </a:rPr>
              <a:t>Fall</a:t>
            </a:r>
            <a:r>
              <a:rPr lang="en" sz="2400" b="0" i="0" u="none" strike="noStrike" cap="none" dirty="0">
                <a:solidFill>
                  <a:srgbClr val="00244F"/>
                </a:solidFill>
                <a:latin typeface="Arial"/>
                <a:ea typeface="Arial"/>
                <a:cs typeface="Arial"/>
                <a:sym typeface="Arial"/>
              </a:rPr>
              <a:t> 2019</a:t>
            </a:r>
            <a:endParaRPr sz="2400" b="0" i="0" u="none" strike="noStrike" cap="none" dirty="0">
              <a:solidFill>
                <a:srgbClr val="00244F"/>
              </a:solidFill>
              <a:latin typeface="Arial"/>
              <a:ea typeface="Arial"/>
              <a:cs typeface="Arial"/>
              <a:sym typeface="Arial"/>
            </a:endParaRPr>
          </a:p>
        </p:txBody>
      </p:sp>
      <p:pic>
        <p:nvPicPr>
          <p:cNvPr id="93" name="Google Shape;93;p1"/>
          <p:cNvPicPr preferRelativeResize="0"/>
          <p:nvPr/>
        </p:nvPicPr>
        <p:blipFill rotWithShape="1">
          <a:blip r:embed="rId3">
            <a:alphaModFix/>
          </a:blip>
          <a:srcRect/>
          <a:stretch/>
        </p:blipFill>
        <p:spPr>
          <a:xfrm>
            <a:off x="3130550" y="476641"/>
            <a:ext cx="28829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p:nvPr/>
        </p:nvSpPr>
        <p:spPr>
          <a:xfrm>
            <a:off x="372900" y="665100"/>
            <a:ext cx="8771100" cy="399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244F"/>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rgbClr val="00244F"/>
                </a:solidFill>
                <a:latin typeface="Arial"/>
                <a:ea typeface="Arial"/>
                <a:cs typeface="Arial"/>
                <a:sym typeface="Arial"/>
              </a:rPr>
              <a:t>Discuss how your final artifact demonstrates your epsilon</a:t>
            </a:r>
            <a:r>
              <a:rPr lang="en" sz="1400" b="0" i="0" u="none" strike="noStrike" cap="none" dirty="0" smtClean="0">
                <a:solidFill>
                  <a:srgbClr val="00244F"/>
                </a:solidFill>
                <a:latin typeface="Arial"/>
                <a:ea typeface="Arial"/>
                <a:cs typeface="Arial"/>
                <a:sym typeface="Arial"/>
              </a:rPr>
              <a:t>.</a:t>
            </a: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200" dirty="0" smtClean="0">
                <a:solidFill>
                  <a:srgbClr val="00244F"/>
                </a:solidFill>
              </a:rPr>
              <a:t>My final artifact is the blended version of all individual images. Here all the camera parameters are kept constant except for the viewpoint of individual images. Different viewpoint of each images are then combined together to get the final artifact. The bunny in the picture is moved by small distance in each of the individual image which represent the epsilon for the image. </a:t>
            </a:r>
            <a:endParaRPr sz="1200" b="0" i="0" u="none" strike="noStrike" cap="none" dirty="0">
              <a:solidFill>
                <a:srgbClr val="00244F"/>
              </a:solidFil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244F"/>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rgbClr val="00244F"/>
                </a:solidFill>
                <a:latin typeface="Arial"/>
                <a:ea typeface="Arial"/>
                <a:cs typeface="Arial"/>
                <a:sym typeface="Arial"/>
              </a:rPr>
              <a:t>Did you do anything to prepare your N images? (e.g. cropping, </a:t>
            </a:r>
            <a:r>
              <a:rPr lang="en" sz="1400" b="0" i="0" u="none" strike="noStrike" cap="none" dirty="0" smtClean="0">
                <a:solidFill>
                  <a:srgbClr val="00244F"/>
                </a:solidFill>
                <a:latin typeface="Arial"/>
                <a:ea typeface="Arial"/>
                <a:cs typeface="Arial"/>
                <a:sym typeface="Arial"/>
              </a:rPr>
              <a:t>alignment) </a:t>
            </a:r>
            <a:r>
              <a:rPr lang="en" sz="1400" b="0" i="0" u="none" strike="noStrike" cap="none" dirty="0" smtClean="0">
                <a:solidFill>
                  <a:srgbClr val="004AA6"/>
                </a:solidFill>
                <a:latin typeface="Arial"/>
                <a:ea typeface="Arial"/>
                <a:cs typeface="Arial"/>
                <a:sym typeface="Arial"/>
              </a:rPr>
              <a:t>I</a:t>
            </a:r>
            <a:r>
              <a:rPr lang="en" sz="1200" b="0" i="0" u="none" strike="noStrike" cap="none" dirty="0" smtClean="0">
                <a:solidFill>
                  <a:srgbClr val="004AA6"/>
                </a:solidFill>
                <a:latin typeface="Arial"/>
                <a:ea typeface="Arial"/>
                <a:cs typeface="Arial"/>
                <a:sym typeface="Arial"/>
              </a:rPr>
              <a:t>f yes, describe your process and mention if you used any image editing software (e.g. Photoshop). If you did not do any processing to your N images beforehand, say so.</a:t>
            </a:r>
            <a:r>
              <a:rPr lang="en-US" sz="1200" b="0" i="0" u="none" strike="noStrike" cap="none" dirty="0" smtClean="0">
                <a:solidFill>
                  <a:srgbClr val="004AA6"/>
                </a:solidFill>
                <a:latin typeface="Arial"/>
                <a:ea typeface="Arial"/>
                <a:cs typeface="Arial"/>
                <a:sym typeface="Arial"/>
              </a:rPr>
              <a:t> In order to have more natural setting, I tried to tak</a:t>
            </a:r>
            <a:r>
              <a:rPr lang="en-US" sz="1200" dirty="0" smtClean="0">
                <a:solidFill>
                  <a:srgbClr val="004AA6"/>
                </a:solidFill>
              </a:rPr>
              <a:t>e the bunny in the outside grass setting but the images did not give good clear final artifact. Hence, I took the N pictures in a room setting to get a better final artifact. For alignment and stability, I used a tripod. I used a regular android phone app “Open camera” to pick the constant camera parameter settings. </a:t>
            </a:r>
            <a:endParaRPr sz="1200" b="0" i="0" u="none" strike="noStrike" cap="none" dirty="0" smtClean="0">
              <a:solidFill>
                <a:srgbClr val="004AA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smtClean="0">
              <a:solidFill>
                <a:srgbClr val="00244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244F"/>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rgbClr val="00244F"/>
                </a:solidFill>
                <a:latin typeface="Arial"/>
                <a:ea typeface="Arial"/>
                <a:cs typeface="Arial"/>
                <a:sym typeface="Arial"/>
              </a:rPr>
              <a:t>Walk through the code you wrote to create the final artifact. </a:t>
            </a:r>
            <a:r>
              <a:rPr lang="en" sz="1200" b="0" i="0" u="none" strike="noStrike" cap="none" dirty="0">
                <a:solidFill>
                  <a:srgbClr val="004AA6"/>
                </a:solidFill>
                <a:latin typeface="Arial"/>
                <a:ea typeface="Arial"/>
                <a:cs typeface="Arial"/>
                <a:sym typeface="Arial"/>
              </a:rPr>
              <a:t>You may provide code snippets to help in your discussion. Do NOT just copy and paste your code with in-line comments. </a:t>
            </a:r>
            <a:r>
              <a:rPr lang="en" sz="1200" b="1" i="0" u="none" strike="noStrike" cap="none" dirty="0">
                <a:solidFill>
                  <a:srgbClr val="004AA6"/>
                </a:solidFill>
                <a:latin typeface="Arial"/>
                <a:ea typeface="Arial"/>
                <a:cs typeface="Arial"/>
                <a:sym typeface="Arial"/>
              </a:rPr>
              <a:t>Explain</a:t>
            </a:r>
            <a:r>
              <a:rPr lang="en" sz="1200" b="0" i="0" u="none" strike="noStrike" cap="none" dirty="0">
                <a:solidFill>
                  <a:srgbClr val="004AA6"/>
                </a:solidFill>
                <a:latin typeface="Arial"/>
                <a:ea typeface="Arial"/>
                <a:cs typeface="Arial"/>
                <a:sym typeface="Arial"/>
              </a:rPr>
              <a:t> the purpose of the code that you’re presenting.</a:t>
            </a:r>
            <a:endParaRPr sz="1200" b="0" i="0" u="none" strike="noStrike" cap="none" dirty="0">
              <a:solidFill>
                <a:srgbClr val="004AA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244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BD3717"/>
                </a:solidFill>
                <a:latin typeface="Arial"/>
                <a:ea typeface="Arial"/>
                <a:cs typeface="Arial"/>
                <a:sym typeface="Arial"/>
              </a:rPr>
              <a:t>Use additional slides as necessary</a:t>
            </a:r>
            <a:endParaRPr sz="1400" b="0" i="0"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rgbClr val="00244F"/>
              </a:solidFill>
              <a:latin typeface="Arial"/>
              <a:ea typeface="Arial"/>
              <a:cs typeface="Arial"/>
              <a:sym typeface="Arial"/>
            </a:endParaRPr>
          </a:p>
        </p:txBody>
      </p:sp>
      <p:sp>
        <p:nvSpPr>
          <p:cNvPr id="164" name="Google Shape;164;p10"/>
          <p:cNvSpPr txBox="1"/>
          <p:nvPr/>
        </p:nvSpPr>
        <p:spPr>
          <a:xfrm>
            <a:off x="457200" y="0"/>
            <a:ext cx="8229600" cy="665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 sz="2800" b="1" i="0" u="none" strike="noStrike" cap="none">
                <a:solidFill>
                  <a:srgbClr val="00244F"/>
                </a:solidFill>
                <a:latin typeface="Arial"/>
                <a:ea typeface="Arial"/>
                <a:cs typeface="Arial"/>
                <a:sym typeface="Arial"/>
              </a:rPr>
              <a:t>Final Artifact Details</a:t>
            </a:r>
            <a:endParaRPr sz="2800" b="1" i="0" u="none" strike="noStrike" cap="none">
              <a:solidFill>
                <a:srgbClr val="00244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txBox="1">
            <a:spLocks noGrp="1"/>
          </p:cNvSpPr>
          <p:nvPr>
            <p:ph type="body" idx="1"/>
          </p:nvPr>
        </p:nvSpPr>
        <p:spPr>
          <a:xfrm>
            <a:off x="457200" y="665100"/>
            <a:ext cx="8229600" cy="3973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Clr>
                <a:schemeClr val="dk1"/>
              </a:buClr>
              <a:buSzPts val="1400"/>
              <a:buChar char="●"/>
            </a:pPr>
            <a:r>
              <a:rPr lang="en" sz="1400">
                <a:solidFill>
                  <a:srgbClr val="00244F"/>
                </a:solidFill>
              </a:rPr>
              <a:t>In what ways was your project successful?</a:t>
            </a:r>
            <a:endParaRPr/>
          </a:p>
          <a:p>
            <a:pPr marL="139700" lvl="0" indent="0" algn="l" rtl="0">
              <a:lnSpc>
                <a:spcPct val="100000"/>
              </a:lnSpc>
              <a:spcBef>
                <a:spcPts val="600"/>
              </a:spcBef>
              <a:spcAft>
                <a:spcPts val="0"/>
              </a:spcAft>
              <a:buClr>
                <a:schemeClr val="dk1"/>
              </a:buClr>
              <a:buSzPts val="1400"/>
              <a:buNone/>
            </a:pPr>
            <a:endParaRPr sz="1400">
              <a:solidFill>
                <a:srgbClr val="00244F"/>
              </a:solidFill>
            </a:endParaRPr>
          </a:p>
          <a:p>
            <a:pPr marL="139700" lvl="0" indent="0" algn="l" rtl="0">
              <a:lnSpc>
                <a:spcPct val="100000"/>
              </a:lnSpc>
              <a:spcBef>
                <a:spcPts val="600"/>
              </a:spcBef>
              <a:spcAft>
                <a:spcPts val="0"/>
              </a:spcAft>
              <a:buClr>
                <a:schemeClr val="dk1"/>
              </a:buClr>
              <a:buSzPts val="1400"/>
              <a:buNone/>
            </a:pPr>
            <a:r>
              <a:rPr lang="en" sz="1200">
                <a:solidFill>
                  <a:srgbClr val="004AA6"/>
                </a:solidFill>
              </a:rPr>
              <a:t>Be descriptive. Think about the images you took, your implementation, and your final result. </a:t>
            </a:r>
            <a:endParaRPr sz="1200">
              <a:solidFill>
                <a:srgbClr val="004AA6"/>
              </a:solidFill>
            </a:endParaRPr>
          </a:p>
          <a:p>
            <a:pPr marL="0" lvl="0" indent="0" algn="l" rtl="0">
              <a:lnSpc>
                <a:spcPct val="100000"/>
              </a:lnSpc>
              <a:spcBef>
                <a:spcPts val="600"/>
              </a:spcBef>
              <a:spcAft>
                <a:spcPts val="0"/>
              </a:spcAft>
              <a:buClr>
                <a:schemeClr val="dk1"/>
              </a:buClr>
              <a:buSzPts val="3000"/>
              <a:buNone/>
            </a:pPr>
            <a:endParaRPr sz="2400">
              <a:solidFill>
                <a:srgbClr val="00244F"/>
              </a:solidFill>
            </a:endParaRPr>
          </a:p>
          <a:p>
            <a:pPr marL="457200" lvl="0" indent="-317500" algn="l" rtl="0">
              <a:lnSpc>
                <a:spcPct val="100000"/>
              </a:lnSpc>
              <a:spcBef>
                <a:spcPts val="600"/>
              </a:spcBef>
              <a:spcAft>
                <a:spcPts val="0"/>
              </a:spcAft>
              <a:buClr>
                <a:schemeClr val="dk1"/>
              </a:buClr>
              <a:buSzPts val="1400"/>
              <a:buChar char="●"/>
            </a:pPr>
            <a:r>
              <a:rPr lang="en" sz="1400">
                <a:solidFill>
                  <a:srgbClr val="00244F"/>
                </a:solidFill>
              </a:rPr>
              <a:t>If you were to repeat the project, is there anything you would do differently knowing what you do now?</a:t>
            </a:r>
            <a:endParaRPr/>
          </a:p>
          <a:p>
            <a:pPr marL="457200" lvl="0" indent="-228600" algn="l" rtl="0">
              <a:lnSpc>
                <a:spcPct val="100000"/>
              </a:lnSpc>
              <a:spcBef>
                <a:spcPts val="600"/>
              </a:spcBef>
              <a:spcAft>
                <a:spcPts val="0"/>
              </a:spcAft>
              <a:buClr>
                <a:schemeClr val="dk1"/>
              </a:buClr>
              <a:buSzPts val="1400"/>
              <a:buNone/>
            </a:pPr>
            <a:endParaRPr sz="1400" i="1">
              <a:solidFill>
                <a:srgbClr val="00244F"/>
              </a:solidFill>
            </a:endParaRPr>
          </a:p>
          <a:p>
            <a:pPr marL="139700" lvl="0" indent="0" algn="l" rtl="0">
              <a:lnSpc>
                <a:spcPct val="100000"/>
              </a:lnSpc>
              <a:spcBef>
                <a:spcPts val="600"/>
              </a:spcBef>
              <a:spcAft>
                <a:spcPts val="0"/>
              </a:spcAft>
              <a:buClr>
                <a:schemeClr val="dk1"/>
              </a:buClr>
              <a:buSzPts val="1400"/>
              <a:buNone/>
            </a:pPr>
            <a:r>
              <a:rPr lang="en" sz="1200" i="1">
                <a:solidFill>
                  <a:srgbClr val="004AA6"/>
                </a:solidFill>
              </a:rPr>
              <a:t>There could be multiple things you would do differently. Unless your result is absolute perfection, there should be at least one thing you would do differently.  </a:t>
            </a:r>
            <a:endParaRPr>
              <a:solidFill>
                <a:srgbClr val="004AA6"/>
              </a:solidFill>
            </a:endParaRPr>
          </a:p>
        </p:txBody>
      </p:sp>
      <p:sp>
        <p:nvSpPr>
          <p:cNvPr id="170" name="Google Shape;170;p11"/>
          <p:cNvSpPr txBox="1"/>
          <p:nvPr/>
        </p:nvSpPr>
        <p:spPr>
          <a:xfrm>
            <a:off x="457200" y="0"/>
            <a:ext cx="8229600" cy="665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 sz="2800" b="1" i="0" u="none" strike="noStrike" cap="none">
                <a:solidFill>
                  <a:srgbClr val="00244F"/>
                </a:solidFill>
                <a:latin typeface="Arial"/>
                <a:ea typeface="Arial"/>
                <a:cs typeface="Arial"/>
                <a:sym typeface="Arial"/>
              </a:rPr>
              <a:t>Project Retrospective</a:t>
            </a:r>
            <a:endParaRPr sz="2800" b="1" i="0" u="none" strike="noStrike" cap="none">
              <a:solidFill>
                <a:srgbClr val="00244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457200" y="0"/>
            <a:ext cx="8229600" cy="665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3600"/>
              <a:buFont typeface="Arial"/>
              <a:buNone/>
            </a:pPr>
            <a:r>
              <a:rPr lang="en" sz="2800" b="1">
                <a:solidFill>
                  <a:srgbClr val="00244F"/>
                </a:solidFill>
                <a:latin typeface="Arial"/>
                <a:ea typeface="Arial"/>
                <a:cs typeface="Arial"/>
                <a:sym typeface="Arial"/>
              </a:rPr>
              <a:t>Other Details </a:t>
            </a:r>
            <a:r>
              <a:rPr lang="en" sz="2800" b="1">
                <a:solidFill>
                  <a:srgbClr val="BD3717"/>
                </a:solidFill>
                <a:latin typeface="Arial"/>
                <a:ea typeface="Arial"/>
                <a:cs typeface="Arial"/>
                <a:sym typeface="Arial"/>
              </a:rPr>
              <a:t>(Optional)</a:t>
            </a:r>
            <a:endParaRPr sz="2800" b="1">
              <a:solidFill>
                <a:srgbClr val="BD3717"/>
              </a:solidFill>
              <a:latin typeface="Arial"/>
              <a:ea typeface="Arial"/>
              <a:cs typeface="Arial"/>
              <a:sym typeface="Arial"/>
            </a:endParaRPr>
          </a:p>
        </p:txBody>
      </p:sp>
      <p:sp>
        <p:nvSpPr>
          <p:cNvPr id="176" name="Google Shape;176;p12"/>
          <p:cNvSpPr txBox="1">
            <a:spLocks noGrp="1"/>
          </p:cNvSpPr>
          <p:nvPr>
            <p:ph type="body" idx="1"/>
          </p:nvPr>
        </p:nvSpPr>
        <p:spPr>
          <a:xfrm>
            <a:off x="457200" y="844625"/>
            <a:ext cx="8229600" cy="37257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600"/>
              </a:spcBef>
              <a:spcAft>
                <a:spcPts val="0"/>
              </a:spcAft>
              <a:buClr>
                <a:srgbClr val="0000FF"/>
              </a:buClr>
              <a:buSzPts val="1400"/>
              <a:buNone/>
            </a:pPr>
            <a:r>
              <a:rPr lang="en" sz="1400" dirty="0">
                <a:solidFill>
                  <a:srgbClr val="00244F"/>
                </a:solidFill>
              </a:rPr>
              <a:t>Feel free to share other thoughts associated with this picture and basic project, otherwise you should remove this slide.</a:t>
            </a:r>
            <a:endParaRPr sz="1400" dirty="0">
              <a:solidFill>
                <a:srgbClr val="00244F"/>
              </a:solidFill>
            </a:endParaRPr>
          </a:p>
        </p:txBody>
      </p:sp>
      <p:sp>
        <p:nvSpPr>
          <p:cNvPr id="177" name="Google Shape;177;p12"/>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3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body" idx="1"/>
          </p:nvPr>
        </p:nvSpPr>
        <p:spPr>
          <a:xfrm>
            <a:off x="457200" y="665100"/>
            <a:ext cx="8229600" cy="3944400"/>
          </a:xfrm>
          <a:prstGeom prst="rect">
            <a:avLst/>
          </a:prstGeom>
          <a:noFill/>
          <a:ln>
            <a:noFill/>
          </a:ln>
        </p:spPr>
        <p:txBody>
          <a:bodyPr spcFirstLastPara="1" wrap="square" lIns="91425" tIns="91425" rIns="91425" bIns="91425" anchor="t" anchorCtr="0">
            <a:noAutofit/>
          </a:bodyPr>
          <a:lstStyle/>
          <a:p>
            <a:pPr marL="419100" lvl="0" indent="-342900" algn="l" rtl="0">
              <a:lnSpc>
                <a:spcPct val="100000"/>
              </a:lnSpc>
              <a:spcBef>
                <a:spcPts val="600"/>
              </a:spcBef>
              <a:spcAft>
                <a:spcPts val="0"/>
              </a:spcAft>
              <a:buClr>
                <a:schemeClr val="dk1"/>
              </a:buClr>
              <a:buSzPts val="2400"/>
              <a:buFont typeface="Arial"/>
              <a:buChar char="•"/>
            </a:pPr>
            <a:r>
              <a:rPr lang="en" sz="2400">
                <a:solidFill>
                  <a:srgbClr val="00244F"/>
                </a:solidFill>
              </a:rPr>
              <a:t>See the 90% rule on Piazza.</a:t>
            </a:r>
            <a:endParaRPr sz="2400">
              <a:solidFill>
                <a:srgbClr val="00244F"/>
              </a:solidFill>
            </a:endParaRPr>
          </a:p>
          <a:p>
            <a:pPr marL="914400" marR="0" lvl="1" indent="-342900" algn="l" rtl="0">
              <a:lnSpc>
                <a:spcPct val="100000"/>
              </a:lnSpc>
              <a:spcBef>
                <a:spcPts val="0"/>
              </a:spcBef>
              <a:spcAft>
                <a:spcPts val="0"/>
              </a:spcAft>
              <a:buClr>
                <a:srgbClr val="FF0000"/>
              </a:buClr>
              <a:buSzPts val="1800"/>
              <a:buFont typeface="Noto Sans Symbols"/>
              <a:buChar char="▪"/>
            </a:pPr>
            <a:r>
              <a:rPr lang="en" sz="1800" i="1">
                <a:solidFill>
                  <a:srgbClr val="BD3717"/>
                </a:solidFill>
              </a:rPr>
              <a:t>Complete the assignment first.  It is more important to do well on the basic assignment for 90% of your grade.</a:t>
            </a:r>
            <a:endParaRPr sz="1800" i="1">
              <a:solidFill>
                <a:srgbClr val="BD3717"/>
              </a:solidFill>
            </a:endParaRPr>
          </a:p>
          <a:p>
            <a:pPr marL="914400" marR="0" lvl="1" indent="-342900" algn="l" rtl="0">
              <a:lnSpc>
                <a:spcPct val="100000"/>
              </a:lnSpc>
              <a:spcBef>
                <a:spcPts val="0"/>
              </a:spcBef>
              <a:spcAft>
                <a:spcPts val="0"/>
              </a:spcAft>
              <a:buClr>
                <a:srgbClr val="FF0000"/>
              </a:buClr>
              <a:buSzPts val="1800"/>
              <a:buFont typeface="Noto Sans Symbols"/>
              <a:buChar char="▪"/>
            </a:pPr>
            <a:r>
              <a:rPr lang="en" sz="1800" i="1">
                <a:solidFill>
                  <a:srgbClr val="BD3717"/>
                </a:solidFill>
              </a:rPr>
              <a:t>Include images, research, and explain what you learned.  </a:t>
            </a:r>
            <a:endParaRPr sz="1800" i="1">
              <a:solidFill>
                <a:srgbClr val="BD3717"/>
              </a:solidFill>
            </a:endParaRPr>
          </a:p>
          <a:p>
            <a:pPr marL="914400" marR="0" lvl="1" indent="-342900" algn="l" rtl="0">
              <a:lnSpc>
                <a:spcPct val="100000"/>
              </a:lnSpc>
              <a:spcBef>
                <a:spcPts val="0"/>
              </a:spcBef>
              <a:spcAft>
                <a:spcPts val="0"/>
              </a:spcAft>
              <a:buClr>
                <a:srgbClr val="FF0000"/>
              </a:buClr>
              <a:buSzPts val="1800"/>
              <a:buFont typeface="Noto Sans Symbols"/>
              <a:buChar char="▪"/>
            </a:pPr>
            <a:r>
              <a:rPr lang="en" sz="1800" i="1">
                <a:solidFill>
                  <a:srgbClr val="BD3717"/>
                </a:solidFill>
              </a:rPr>
              <a:t>Do not just demonstrate another example similar to your first one, do something different; e.g. a different epsilon or very different Final Artifact. Perhaps implement another way to combine a different set of images using original code</a:t>
            </a:r>
            <a:endParaRPr sz="1800" i="1">
              <a:solidFill>
                <a:srgbClr val="BD3717"/>
              </a:solidFill>
            </a:endParaRPr>
          </a:p>
          <a:p>
            <a:pPr marL="914400" marR="0" lvl="1" indent="-342900" algn="l" rtl="0">
              <a:lnSpc>
                <a:spcPct val="100000"/>
              </a:lnSpc>
              <a:spcBef>
                <a:spcPts val="0"/>
              </a:spcBef>
              <a:spcAft>
                <a:spcPts val="0"/>
              </a:spcAft>
              <a:buClr>
                <a:srgbClr val="FF0000"/>
              </a:buClr>
              <a:buSzPts val="1800"/>
              <a:buFont typeface="Noto Sans Symbols"/>
              <a:buChar char="▪"/>
            </a:pPr>
            <a:r>
              <a:rPr lang="en" sz="1800" i="1">
                <a:solidFill>
                  <a:srgbClr val="BD3717"/>
                </a:solidFill>
              </a:rPr>
              <a:t>Technical discussion is critical for high grades.</a:t>
            </a:r>
            <a:endParaRPr sz="1800" i="1">
              <a:solidFill>
                <a:srgbClr val="BD3717"/>
              </a:solidFill>
            </a:endParaRPr>
          </a:p>
          <a:p>
            <a:pPr marL="914400" marR="0" lvl="1" indent="-342900" algn="l" rtl="0">
              <a:lnSpc>
                <a:spcPct val="100000"/>
              </a:lnSpc>
              <a:spcBef>
                <a:spcPts val="0"/>
              </a:spcBef>
              <a:spcAft>
                <a:spcPts val="0"/>
              </a:spcAft>
              <a:buClr>
                <a:srgbClr val="FF0000"/>
              </a:buClr>
              <a:buSzPts val="1800"/>
              <a:buFont typeface="Noto Sans Symbols"/>
              <a:buChar char="▪"/>
            </a:pPr>
            <a:r>
              <a:rPr lang="en" sz="1800" i="1">
                <a:solidFill>
                  <a:srgbClr val="BD3717"/>
                </a:solidFill>
              </a:rPr>
              <a:t>Quality matters.</a:t>
            </a:r>
            <a:endParaRPr sz="1800" i="1">
              <a:solidFill>
                <a:srgbClr val="BD3717"/>
              </a:solidFill>
            </a:endParaRPr>
          </a:p>
          <a:p>
            <a:pPr marL="914400" marR="0" lvl="1" indent="-342900" algn="l" rtl="0">
              <a:lnSpc>
                <a:spcPct val="100000"/>
              </a:lnSpc>
              <a:spcBef>
                <a:spcPts val="0"/>
              </a:spcBef>
              <a:spcAft>
                <a:spcPts val="0"/>
              </a:spcAft>
              <a:buClr>
                <a:srgbClr val="FF0000"/>
              </a:buClr>
              <a:buSzPts val="1800"/>
              <a:buFont typeface="Noto Sans Symbols"/>
              <a:buChar char="▪"/>
            </a:pPr>
            <a:r>
              <a:rPr lang="en" sz="1800" i="1">
                <a:solidFill>
                  <a:srgbClr val="BD3717"/>
                </a:solidFill>
              </a:rPr>
              <a:t>Highest grades are reserved for reports that make us say “Wow!”</a:t>
            </a:r>
            <a:endParaRPr sz="1800" i="1">
              <a:solidFill>
                <a:srgbClr val="BD3717"/>
              </a:solidFill>
            </a:endParaRPr>
          </a:p>
          <a:p>
            <a:pPr marL="914400" marR="0" lvl="1" indent="-342900" algn="l" rtl="0">
              <a:lnSpc>
                <a:spcPct val="100000"/>
              </a:lnSpc>
              <a:spcBef>
                <a:spcPts val="0"/>
              </a:spcBef>
              <a:spcAft>
                <a:spcPts val="0"/>
              </a:spcAft>
              <a:buClr>
                <a:srgbClr val="FF0000"/>
              </a:buClr>
              <a:buSzPts val="1800"/>
              <a:buFont typeface="Noto Sans Symbols"/>
              <a:buChar char="▪"/>
            </a:pPr>
            <a:r>
              <a:rPr lang="en" sz="1800" i="1">
                <a:solidFill>
                  <a:srgbClr val="BD3717"/>
                </a:solidFill>
              </a:rPr>
              <a:t>Include your references on the Resource page.</a:t>
            </a:r>
            <a:endParaRPr sz="1800" i="1">
              <a:solidFill>
                <a:srgbClr val="BD3717"/>
              </a:solidFill>
            </a:endParaRPr>
          </a:p>
          <a:p>
            <a:pPr marL="914400" marR="0" lvl="1" indent="-342900" algn="l" rtl="0">
              <a:lnSpc>
                <a:spcPct val="100000"/>
              </a:lnSpc>
              <a:spcBef>
                <a:spcPts val="0"/>
              </a:spcBef>
              <a:spcAft>
                <a:spcPts val="0"/>
              </a:spcAft>
              <a:buClr>
                <a:srgbClr val="FF0000"/>
              </a:buClr>
              <a:buSzPts val="1800"/>
              <a:buFont typeface="Noto Sans Symbols"/>
              <a:buChar char="▪"/>
            </a:pPr>
            <a:r>
              <a:rPr lang="en" sz="1800" b="1" i="1">
                <a:solidFill>
                  <a:srgbClr val="BD3717"/>
                </a:solidFill>
              </a:rPr>
              <a:t>Use as many pages as necessary, titled Above &amp; Beyond.</a:t>
            </a:r>
            <a:endParaRPr sz="1800" b="1" i="1">
              <a:solidFill>
                <a:srgbClr val="BD3717"/>
              </a:solidFill>
            </a:endParaRPr>
          </a:p>
        </p:txBody>
      </p:sp>
      <p:sp>
        <p:nvSpPr>
          <p:cNvPr id="183" name="Google Shape;183;p13"/>
          <p:cNvSpPr txBox="1"/>
          <p:nvPr/>
        </p:nvSpPr>
        <p:spPr>
          <a:xfrm>
            <a:off x="457200" y="0"/>
            <a:ext cx="8229600" cy="665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 sz="2800" b="1" i="0" u="none" strike="noStrike" cap="none">
                <a:solidFill>
                  <a:srgbClr val="00244F"/>
                </a:solidFill>
                <a:latin typeface="Arial"/>
                <a:ea typeface="Arial"/>
                <a:cs typeface="Arial"/>
                <a:sym typeface="Arial"/>
              </a:rPr>
              <a:t>Above &amp; Beyond </a:t>
            </a:r>
            <a:r>
              <a:rPr lang="en" sz="2800" b="1" i="0" u="none" strike="noStrike" cap="none">
                <a:solidFill>
                  <a:srgbClr val="BD3717"/>
                </a:solidFill>
                <a:latin typeface="Arial"/>
                <a:ea typeface="Arial"/>
                <a:cs typeface="Arial"/>
                <a:sym typeface="Arial"/>
              </a:rPr>
              <a:t>(Optional)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457200" y="0"/>
            <a:ext cx="8229600" cy="641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3600"/>
              <a:buFont typeface="Arial"/>
              <a:buNone/>
            </a:pPr>
            <a:r>
              <a:rPr lang="en" sz="2800" b="1">
                <a:solidFill>
                  <a:srgbClr val="00244F"/>
                </a:solidFill>
                <a:latin typeface="Arial"/>
                <a:ea typeface="Arial"/>
                <a:cs typeface="Arial"/>
                <a:sym typeface="Arial"/>
              </a:rPr>
              <a:t>Resources </a:t>
            </a:r>
            <a:endParaRPr sz="2800" b="1">
              <a:solidFill>
                <a:srgbClr val="00244F"/>
              </a:solidFill>
              <a:latin typeface="Arial"/>
              <a:ea typeface="Arial"/>
              <a:cs typeface="Arial"/>
              <a:sym typeface="Arial"/>
            </a:endParaRPr>
          </a:p>
        </p:txBody>
      </p:sp>
      <p:sp>
        <p:nvSpPr>
          <p:cNvPr id="189" name="Google Shape;189;p14"/>
          <p:cNvSpPr txBox="1">
            <a:spLocks noGrp="1"/>
          </p:cNvSpPr>
          <p:nvPr>
            <p:ph type="body" idx="1"/>
          </p:nvPr>
        </p:nvSpPr>
        <p:spPr>
          <a:xfrm>
            <a:off x="457200" y="641400"/>
            <a:ext cx="8229600"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rgbClr val="004AA6"/>
              </a:buClr>
              <a:buSzPts val="3000"/>
              <a:buNone/>
            </a:pPr>
            <a:r>
              <a:rPr lang="en" sz="1400" i="1">
                <a:solidFill>
                  <a:srgbClr val="004AA6"/>
                </a:solidFill>
              </a:rPr>
              <a:t>Record your sources here.  We accept all reasonable formats that would allow us to verify your sources. Our class lectures do not have to be referenced. If you are reusing your work from a prior semester, mention it here.</a:t>
            </a:r>
            <a:endParaRPr/>
          </a:p>
          <a:p>
            <a:pPr marL="457200" lvl="0" indent="-317500" algn="l" rtl="0">
              <a:lnSpc>
                <a:spcPct val="100000"/>
              </a:lnSpc>
              <a:spcBef>
                <a:spcPts val="600"/>
              </a:spcBef>
              <a:spcAft>
                <a:spcPts val="0"/>
              </a:spcAft>
              <a:buClr>
                <a:schemeClr val="dk1"/>
              </a:buClr>
              <a:buSzPts val="1400"/>
              <a:buChar char="●"/>
            </a:pPr>
            <a:r>
              <a:rPr lang="en" sz="1400">
                <a:solidFill>
                  <a:srgbClr val="004AA6"/>
                </a:solidFill>
              </a:rPr>
              <a:t>Piazza posts</a:t>
            </a:r>
            <a:endParaRPr/>
          </a:p>
          <a:p>
            <a:pPr marL="457200" lvl="0" indent="-317500" algn="l" rtl="0">
              <a:lnSpc>
                <a:spcPct val="100000"/>
              </a:lnSpc>
              <a:spcBef>
                <a:spcPts val="600"/>
              </a:spcBef>
              <a:spcAft>
                <a:spcPts val="0"/>
              </a:spcAft>
              <a:buClr>
                <a:schemeClr val="dk1"/>
              </a:buClr>
              <a:buSzPts val="1400"/>
              <a:buChar char="●"/>
            </a:pPr>
            <a:r>
              <a:rPr lang="en" sz="1400">
                <a:solidFill>
                  <a:srgbClr val="004AA6"/>
                </a:solidFill>
              </a:rPr>
              <a:t>Websites</a:t>
            </a:r>
            <a:endParaRPr/>
          </a:p>
          <a:p>
            <a:pPr marL="457200" lvl="0" indent="-317500" algn="l" rtl="0">
              <a:lnSpc>
                <a:spcPct val="100000"/>
              </a:lnSpc>
              <a:spcBef>
                <a:spcPts val="600"/>
              </a:spcBef>
              <a:spcAft>
                <a:spcPts val="0"/>
              </a:spcAft>
              <a:buClr>
                <a:schemeClr val="dk1"/>
              </a:buClr>
              <a:buSzPts val="1400"/>
              <a:buChar char="●"/>
            </a:pPr>
            <a:r>
              <a:rPr lang="en" sz="1400">
                <a:solidFill>
                  <a:srgbClr val="004AA6"/>
                </a:solidFill>
              </a:rPr>
              <a:t>Textbook</a:t>
            </a:r>
            <a:endParaRPr/>
          </a:p>
          <a:p>
            <a:pPr marL="457200" lvl="0" indent="-317500" algn="l" rtl="0">
              <a:lnSpc>
                <a:spcPct val="100000"/>
              </a:lnSpc>
              <a:spcBef>
                <a:spcPts val="600"/>
              </a:spcBef>
              <a:spcAft>
                <a:spcPts val="0"/>
              </a:spcAft>
              <a:buClr>
                <a:schemeClr val="dk1"/>
              </a:buClr>
              <a:buSzPts val="1400"/>
              <a:buChar char="●"/>
            </a:pPr>
            <a:r>
              <a:rPr lang="en" sz="1400">
                <a:solidFill>
                  <a:srgbClr val="004AA6"/>
                </a:solidFill>
              </a:rPr>
              <a:t>?</a:t>
            </a:r>
            <a:endParaRPr sz="1400">
              <a:solidFill>
                <a:srgbClr val="004AA6"/>
              </a:solidFill>
            </a:endParaRPr>
          </a:p>
          <a:p>
            <a:pPr marL="0" lvl="0" indent="0" algn="l" rtl="0">
              <a:lnSpc>
                <a:spcPct val="100000"/>
              </a:lnSpc>
              <a:spcBef>
                <a:spcPts val="600"/>
              </a:spcBef>
              <a:spcAft>
                <a:spcPts val="0"/>
              </a:spcAft>
              <a:buClr>
                <a:schemeClr val="dk1"/>
              </a:buClr>
              <a:buSzPts val="1100"/>
              <a:buFont typeface="Arial"/>
              <a:buNone/>
            </a:pPr>
            <a:endParaRPr sz="2400" i="1">
              <a:solidFill>
                <a:srgbClr val="0000FF"/>
              </a:solidFill>
            </a:endParaRPr>
          </a:p>
          <a:p>
            <a:pPr marL="0" lvl="0" indent="0" algn="l" rtl="0">
              <a:lnSpc>
                <a:spcPct val="100000"/>
              </a:lnSpc>
              <a:spcBef>
                <a:spcPts val="600"/>
              </a:spcBef>
              <a:spcAft>
                <a:spcPts val="0"/>
              </a:spcAft>
              <a:buClr>
                <a:schemeClr val="dk1"/>
              </a:buClr>
              <a:buSzPts val="1100"/>
              <a:buFont typeface="Arial"/>
              <a:buNone/>
            </a:pPr>
            <a:endParaRPr sz="2400">
              <a:solidFill>
                <a:srgbClr val="FF0000"/>
              </a:solidFill>
            </a:endParaRPr>
          </a:p>
          <a:p>
            <a:pPr marL="0" lvl="0" indent="0" algn="ctr" rtl="0">
              <a:lnSpc>
                <a:spcPct val="100000"/>
              </a:lnSpc>
              <a:spcBef>
                <a:spcPts val="600"/>
              </a:spcBef>
              <a:spcAft>
                <a:spcPts val="0"/>
              </a:spcAft>
              <a:buClr>
                <a:schemeClr val="dk1"/>
              </a:buClr>
              <a:buSzPts val="1100"/>
              <a:buFont typeface="Arial"/>
              <a:buNone/>
            </a:pPr>
            <a:r>
              <a:rPr lang="en" sz="1800" b="1" i="1">
                <a:solidFill>
                  <a:srgbClr val="BD3717"/>
                </a:solidFill>
              </a:rPr>
              <a:t>It is plagiarism if you don’t reference your sources!</a:t>
            </a:r>
            <a:endParaRPr sz="1800" b="1">
              <a:solidFill>
                <a:srgbClr val="BD3717"/>
              </a:solidFill>
            </a:endParaRPr>
          </a:p>
        </p:txBody>
      </p:sp>
      <p:sp>
        <p:nvSpPr>
          <p:cNvPr id="190" name="Google Shape;190;p14"/>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300"/>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212400" y="665100"/>
            <a:ext cx="8719200" cy="3996300"/>
          </a:xfrm>
          <a:prstGeom prst="rect">
            <a:avLst/>
          </a:prstGeom>
          <a:noFill/>
          <a:ln>
            <a:noFill/>
          </a:ln>
        </p:spPr>
        <p:txBody>
          <a:bodyPr spcFirstLastPara="1" wrap="square" lIns="91425" tIns="91425" rIns="91425" bIns="91425" anchor="t" anchorCtr="0">
            <a:noAutofit/>
          </a:bodyPr>
          <a:lstStyle/>
          <a:p>
            <a:pPr marL="457200" marR="0" lvl="0" indent="-311150" algn="l" rtl="0">
              <a:spcBef>
                <a:spcPts val="0"/>
              </a:spcBef>
              <a:spcAft>
                <a:spcPts val="0"/>
              </a:spcAft>
              <a:buClr>
                <a:schemeClr val="dk1"/>
              </a:buClr>
              <a:buSzPts val="1300"/>
              <a:buFont typeface="Calibri"/>
              <a:buChar char="●"/>
            </a:pPr>
            <a:r>
              <a:rPr lang="en" sz="1300" b="1" i="1" u="none" strike="noStrike" cap="none">
                <a:solidFill>
                  <a:srgbClr val="00244F"/>
                </a:solidFill>
                <a:latin typeface="Calibri"/>
                <a:ea typeface="Calibri"/>
                <a:cs typeface="Calibri"/>
                <a:sym typeface="Calibri"/>
              </a:rPr>
              <a:t>You must use the templates provided</a:t>
            </a:r>
            <a:r>
              <a:rPr lang="en" sz="1300" b="0" i="1" u="none" strike="noStrike" cap="none">
                <a:solidFill>
                  <a:srgbClr val="00244F"/>
                </a:solidFill>
                <a:latin typeface="Calibri"/>
                <a:ea typeface="Calibri"/>
                <a:cs typeface="Calibri"/>
                <a:sym typeface="Calibri"/>
              </a:rPr>
              <a:t> for your report, but you may customize them (reduce font size, reply in paragraph or column formats, add illustrations and extra images to aid your explanations, change the background, delete notes such as this page, etc.). You </a:t>
            </a:r>
            <a:r>
              <a:rPr lang="en" sz="1300" b="1" i="1" u="none" strike="noStrike" cap="none">
                <a:solidFill>
                  <a:srgbClr val="00244F"/>
                </a:solidFill>
                <a:latin typeface="Calibri"/>
                <a:ea typeface="Calibri"/>
                <a:cs typeface="Calibri"/>
                <a:sym typeface="Calibri"/>
              </a:rPr>
              <a:t>may delete optional slides</a:t>
            </a:r>
            <a:r>
              <a:rPr lang="en" sz="1300" b="0" i="1" u="none" strike="noStrike" cap="none">
                <a:solidFill>
                  <a:srgbClr val="00244F"/>
                </a:solidFill>
                <a:latin typeface="Calibri"/>
                <a:ea typeface="Calibri"/>
                <a:cs typeface="Calibri"/>
                <a:sym typeface="Calibri"/>
              </a:rPr>
              <a:t> if they are unused in your report.</a:t>
            </a:r>
            <a:endParaRPr sz="1300" b="0" i="1" u="none" strike="noStrike" cap="none">
              <a:solidFill>
                <a:srgbClr val="00244F"/>
              </a:solidFill>
              <a:latin typeface="Calibri"/>
              <a:ea typeface="Calibri"/>
              <a:cs typeface="Calibri"/>
              <a:sym typeface="Calibri"/>
            </a:endParaRPr>
          </a:p>
          <a:p>
            <a:pPr marL="457200" marR="0" lvl="0" indent="-311150" algn="l" rtl="0">
              <a:spcBef>
                <a:spcPts val="1000"/>
              </a:spcBef>
              <a:spcAft>
                <a:spcPts val="0"/>
              </a:spcAft>
              <a:buClr>
                <a:schemeClr val="dk1"/>
              </a:buClr>
              <a:buSzPts val="1300"/>
              <a:buFont typeface="Calibri"/>
              <a:buChar char="●"/>
            </a:pPr>
            <a:r>
              <a:rPr lang="en" sz="1300" b="1" i="1" u="sng" strike="noStrike" cap="none">
                <a:solidFill>
                  <a:srgbClr val="BD3717"/>
                </a:solidFill>
                <a:latin typeface="Calibri"/>
                <a:ea typeface="Calibri"/>
                <a:cs typeface="Calibri"/>
                <a:sym typeface="Calibri"/>
              </a:rPr>
              <a:t>Remove</a:t>
            </a:r>
            <a:r>
              <a:rPr lang="en" sz="1300" b="1" i="1" u="none" strike="noStrike" cap="none">
                <a:solidFill>
                  <a:srgbClr val="BD3717"/>
                </a:solidFill>
                <a:latin typeface="Calibri"/>
                <a:ea typeface="Calibri"/>
                <a:cs typeface="Calibri"/>
                <a:sym typeface="Calibri"/>
              </a:rPr>
              <a:t> instructor notes or instructions</a:t>
            </a:r>
            <a:r>
              <a:rPr lang="en" sz="1300" b="0" i="1" u="none" strike="noStrike" cap="none">
                <a:solidFill>
                  <a:srgbClr val="BD3717"/>
                </a:solidFill>
                <a:latin typeface="Calibri"/>
                <a:ea typeface="Calibri"/>
                <a:cs typeface="Calibri"/>
                <a:sym typeface="Calibri"/>
              </a:rPr>
              <a:t> (usually in red) </a:t>
            </a:r>
            <a:r>
              <a:rPr lang="en" sz="1300" b="0" i="1" u="none" strike="noStrike" cap="none">
                <a:solidFill>
                  <a:srgbClr val="00244F"/>
                </a:solidFill>
                <a:latin typeface="Calibri"/>
                <a:ea typeface="Calibri"/>
                <a:cs typeface="Calibri"/>
                <a:sym typeface="Calibri"/>
              </a:rPr>
              <a:t>from your reports (but</a:t>
            </a:r>
            <a:r>
              <a:rPr lang="en" sz="1300" b="1" i="1" u="none" strike="noStrike" cap="none">
                <a:solidFill>
                  <a:srgbClr val="00244F"/>
                </a:solidFill>
                <a:latin typeface="Calibri"/>
                <a:ea typeface="Calibri"/>
                <a:cs typeface="Calibri"/>
                <a:sym typeface="Calibri"/>
              </a:rPr>
              <a:t> keep question prompts</a:t>
            </a:r>
            <a:r>
              <a:rPr lang="en" sz="1300" b="0" i="1" u="none" strike="noStrike" cap="none">
                <a:solidFill>
                  <a:srgbClr val="00244F"/>
                </a:solidFill>
                <a:latin typeface="Calibri"/>
                <a:ea typeface="Calibri"/>
                <a:cs typeface="Calibri"/>
                <a:sym typeface="Calibri"/>
              </a:rPr>
              <a:t>).</a:t>
            </a:r>
            <a:endParaRPr/>
          </a:p>
          <a:p>
            <a:pPr marL="457200" marR="0" lvl="0" indent="-311150" algn="l" rtl="0">
              <a:spcBef>
                <a:spcPts val="1000"/>
              </a:spcBef>
              <a:spcAft>
                <a:spcPts val="0"/>
              </a:spcAft>
              <a:buClr>
                <a:schemeClr val="dk1"/>
              </a:buClr>
              <a:buSzPts val="1300"/>
              <a:buFont typeface="Calibri"/>
              <a:buChar char="●"/>
            </a:pPr>
            <a:r>
              <a:rPr lang="en" sz="1300" b="1" i="1" u="sng" strike="noStrike" cap="none">
                <a:solidFill>
                  <a:srgbClr val="004AA6"/>
                </a:solidFill>
                <a:latin typeface="Calibri"/>
                <a:ea typeface="Calibri"/>
                <a:cs typeface="Calibri"/>
                <a:sym typeface="Calibri"/>
              </a:rPr>
              <a:t>Replace</a:t>
            </a:r>
            <a:r>
              <a:rPr lang="en" sz="1300" b="1" i="1" u="none" strike="noStrike" cap="none">
                <a:solidFill>
                  <a:srgbClr val="004AA6"/>
                </a:solidFill>
                <a:latin typeface="Calibri"/>
                <a:ea typeface="Calibri"/>
                <a:cs typeface="Calibri"/>
                <a:sym typeface="Calibri"/>
              </a:rPr>
              <a:t> lighter blue typing </a:t>
            </a:r>
            <a:r>
              <a:rPr lang="en" sz="1300" b="0" i="1" u="none" strike="noStrike" cap="none">
                <a:solidFill>
                  <a:srgbClr val="004AA6"/>
                </a:solidFill>
                <a:latin typeface="Calibri"/>
                <a:ea typeface="Calibri"/>
                <a:cs typeface="Calibri"/>
                <a:sym typeface="Calibri"/>
              </a:rPr>
              <a:t>with your answers</a:t>
            </a:r>
            <a:endParaRPr sz="1300" b="0" i="1" u="none" strike="noStrike" cap="none">
              <a:solidFill>
                <a:srgbClr val="004AA6"/>
              </a:solidFill>
              <a:latin typeface="Calibri"/>
              <a:ea typeface="Calibri"/>
              <a:cs typeface="Calibri"/>
              <a:sym typeface="Calibri"/>
            </a:endParaRPr>
          </a:p>
          <a:p>
            <a:pPr marL="457200" marR="0" lvl="0" indent="-311150" algn="l" rtl="0">
              <a:spcBef>
                <a:spcPts val="1000"/>
              </a:spcBef>
              <a:spcAft>
                <a:spcPts val="0"/>
              </a:spcAft>
              <a:buClr>
                <a:schemeClr val="dk1"/>
              </a:buClr>
              <a:buSzPts val="1300"/>
              <a:buFont typeface="Calibri"/>
              <a:buChar char="●"/>
            </a:pPr>
            <a:r>
              <a:rPr lang="en" sz="1300" b="0" i="1" u="none" strike="noStrike" cap="none">
                <a:solidFill>
                  <a:srgbClr val="00244F"/>
                </a:solidFill>
                <a:latin typeface="Calibri"/>
                <a:ea typeface="Calibri"/>
                <a:cs typeface="Calibri"/>
                <a:sym typeface="Calibri"/>
              </a:rPr>
              <a:t>You may </a:t>
            </a:r>
            <a:r>
              <a:rPr lang="en" sz="1300" b="1" i="1" u="none" strike="noStrike" cap="none">
                <a:solidFill>
                  <a:srgbClr val="00244F"/>
                </a:solidFill>
                <a:latin typeface="Calibri"/>
                <a:ea typeface="Calibri"/>
                <a:cs typeface="Calibri"/>
                <a:sym typeface="Calibri"/>
              </a:rPr>
              <a:t>add pages as necessary</a:t>
            </a:r>
            <a:r>
              <a:rPr lang="en" sz="1300" b="0" i="1" u="none" strike="noStrike" cap="none">
                <a:solidFill>
                  <a:srgbClr val="00244F"/>
                </a:solidFill>
                <a:latin typeface="Calibri"/>
                <a:ea typeface="Calibri"/>
                <a:cs typeface="Calibri"/>
                <a:sym typeface="Calibri"/>
              </a:rPr>
              <a:t> to best present your work.  We like images, but resize each image to 2MB or less before pasting them into the template to reduce file size and make grading easier.</a:t>
            </a:r>
            <a:endParaRPr sz="1300" b="0" i="1" u="none" strike="noStrike" cap="none">
              <a:solidFill>
                <a:srgbClr val="00244F"/>
              </a:solidFill>
              <a:latin typeface="Calibri"/>
              <a:ea typeface="Calibri"/>
              <a:cs typeface="Calibri"/>
              <a:sym typeface="Calibri"/>
            </a:endParaRPr>
          </a:p>
          <a:p>
            <a:pPr marL="457200" marR="0" lvl="0" indent="-311150" algn="l" rtl="0">
              <a:spcBef>
                <a:spcPts val="1000"/>
              </a:spcBef>
              <a:spcAft>
                <a:spcPts val="0"/>
              </a:spcAft>
              <a:buClr>
                <a:schemeClr val="dk1"/>
              </a:buClr>
              <a:buSzPts val="1300"/>
              <a:buFont typeface="Calibri"/>
              <a:buChar char="●"/>
            </a:pPr>
            <a:r>
              <a:rPr lang="en" sz="1300" b="1" i="1" u="sng" strike="noStrike" cap="none">
                <a:solidFill>
                  <a:srgbClr val="00244F"/>
                </a:solidFill>
                <a:latin typeface="Calibri"/>
                <a:ea typeface="Calibri"/>
                <a:cs typeface="Calibri"/>
                <a:sym typeface="Calibri"/>
              </a:rPr>
              <a:t>We expect graduate-level answers</a:t>
            </a:r>
            <a:r>
              <a:rPr lang="en" sz="1300" b="0" i="1" u="none" strike="noStrike" cap="none">
                <a:solidFill>
                  <a:srgbClr val="00244F"/>
                </a:solidFill>
                <a:latin typeface="Calibri"/>
                <a:ea typeface="Calibri"/>
                <a:cs typeface="Calibri"/>
                <a:sym typeface="Calibri"/>
              </a:rPr>
              <a:t> that provide clear explanations.  Short, simplistic answers will not receive full credit.  You may need to do research beyond just watching the class videos and reading the technical resource papers.</a:t>
            </a:r>
            <a:endParaRPr sz="1300" b="0" i="1" u="none" strike="noStrike" cap="none">
              <a:solidFill>
                <a:srgbClr val="00244F"/>
              </a:solidFill>
              <a:latin typeface="Calibri"/>
              <a:ea typeface="Calibri"/>
              <a:cs typeface="Calibri"/>
              <a:sym typeface="Calibri"/>
            </a:endParaRPr>
          </a:p>
          <a:p>
            <a:pPr marL="457200" marR="0" lvl="0" indent="-311150" algn="l" rtl="0">
              <a:spcBef>
                <a:spcPts val="1000"/>
              </a:spcBef>
              <a:spcAft>
                <a:spcPts val="0"/>
              </a:spcAft>
              <a:buClr>
                <a:schemeClr val="dk1"/>
              </a:buClr>
              <a:buSzPts val="1300"/>
              <a:buFont typeface="Calibri"/>
              <a:buChar char="●"/>
            </a:pPr>
            <a:r>
              <a:rPr lang="en" sz="1300" b="0" i="1" u="none" strike="noStrike" cap="none">
                <a:solidFill>
                  <a:srgbClr val="00244F"/>
                </a:solidFill>
                <a:latin typeface="Calibri"/>
                <a:ea typeface="Calibri"/>
                <a:cs typeface="Calibri"/>
                <a:sym typeface="Calibri"/>
              </a:rPr>
              <a:t>When you are done, convert your template report to PDF </a:t>
            </a:r>
            <a:r>
              <a:rPr lang="en" sz="1300" b="0" i="1" u="sng" strike="noStrike" cap="none">
                <a:solidFill>
                  <a:srgbClr val="00244F"/>
                </a:solidFill>
                <a:latin typeface="Calibri"/>
                <a:ea typeface="Calibri"/>
                <a:cs typeface="Calibri"/>
                <a:sym typeface="Calibri"/>
              </a:rPr>
              <a:t>a</a:t>
            </a:r>
            <a:r>
              <a:rPr lang="en" sz="1300" b="1" i="1" u="sng" strike="noStrike" cap="none">
                <a:solidFill>
                  <a:srgbClr val="00244F"/>
                </a:solidFill>
                <a:latin typeface="Calibri"/>
                <a:ea typeface="Calibri"/>
                <a:cs typeface="Calibri"/>
                <a:sym typeface="Calibri"/>
              </a:rPr>
              <a:t>nd then check it</a:t>
            </a:r>
            <a:r>
              <a:rPr lang="en" sz="1300" b="1" i="1" u="none" strike="noStrike" cap="none">
                <a:solidFill>
                  <a:srgbClr val="00244F"/>
                </a:solidFill>
                <a:latin typeface="Calibri"/>
                <a:ea typeface="Calibri"/>
                <a:cs typeface="Calibri"/>
                <a:sym typeface="Calibri"/>
              </a:rPr>
              <a:t>! </a:t>
            </a:r>
            <a:r>
              <a:rPr lang="en" sz="1300" b="0" i="1" u="none" strike="noStrike" cap="none">
                <a:solidFill>
                  <a:srgbClr val="00244F"/>
                </a:solidFill>
                <a:latin typeface="Calibri"/>
                <a:ea typeface="Calibri"/>
                <a:cs typeface="Calibri"/>
                <a:sym typeface="Calibri"/>
              </a:rPr>
              <a:t> Students often end up with lines cut off on page bottoms, and </a:t>
            </a:r>
            <a:r>
              <a:rPr lang="en" sz="1300" b="1" i="1" u="none" strike="noStrike" cap="none">
                <a:solidFill>
                  <a:srgbClr val="00244F"/>
                </a:solidFill>
                <a:latin typeface="Calibri"/>
                <a:ea typeface="Calibri"/>
                <a:cs typeface="Calibri"/>
                <a:sym typeface="Calibri"/>
              </a:rPr>
              <a:t>we will not accept replacement work</a:t>
            </a:r>
            <a:r>
              <a:rPr lang="en" sz="1300" b="0" i="1" u="none" strike="noStrike" cap="none">
                <a:solidFill>
                  <a:srgbClr val="00244F"/>
                </a:solidFill>
                <a:latin typeface="Calibri"/>
                <a:ea typeface="Calibri"/>
                <a:cs typeface="Calibri"/>
                <a:sym typeface="Calibri"/>
              </a:rPr>
              <a:t>.  We can only grade what appears in the report.</a:t>
            </a:r>
            <a:endParaRPr sz="1300" b="0" i="1" u="none" strike="noStrike" cap="none">
              <a:solidFill>
                <a:srgbClr val="00244F"/>
              </a:solidFill>
              <a:latin typeface="Calibri"/>
              <a:ea typeface="Calibri"/>
              <a:cs typeface="Calibri"/>
              <a:sym typeface="Calibri"/>
            </a:endParaRPr>
          </a:p>
          <a:p>
            <a:pPr marL="0" marR="0" lvl="0" indent="0" algn="ctr" rtl="0">
              <a:spcBef>
                <a:spcPts val="1000"/>
              </a:spcBef>
              <a:spcAft>
                <a:spcPts val="0"/>
              </a:spcAft>
              <a:buClr>
                <a:schemeClr val="dk1"/>
              </a:buClr>
              <a:buSzPts val="1100"/>
              <a:buFont typeface="Arial"/>
              <a:buNone/>
            </a:pPr>
            <a:r>
              <a:rPr lang="en" sz="1300" b="1" i="1" u="none" strike="noStrike" cap="none">
                <a:solidFill>
                  <a:srgbClr val="BD3717"/>
                </a:solidFill>
                <a:latin typeface="Calibri"/>
                <a:ea typeface="Calibri"/>
                <a:cs typeface="Calibri"/>
                <a:sym typeface="Calibri"/>
              </a:rPr>
              <a:t>DELETE THIS SLIDE </a:t>
            </a:r>
            <a:endParaRPr sz="1300" b="1" i="1" u="none" strike="noStrike" cap="none">
              <a:solidFill>
                <a:srgbClr val="BD3717"/>
              </a:solidFill>
              <a:latin typeface="Calibri"/>
              <a:ea typeface="Calibri"/>
              <a:cs typeface="Calibri"/>
              <a:sym typeface="Calibri"/>
            </a:endParaRPr>
          </a:p>
        </p:txBody>
      </p:sp>
      <p:sp>
        <p:nvSpPr>
          <p:cNvPr id="99" name="Google Shape;99;p2"/>
          <p:cNvSpPr txBox="1"/>
          <p:nvPr/>
        </p:nvSpPr>
        <p:spPr>
          <a:xfrm>
            <a:off x="457200" y="0"/>
            <a:ext cx="8229600" cy="665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 sz="2800" b="1" i="0" u="none" strike="noStrike" cap="none">
                <a:solidFill>
                  <a:srgbClr val="00244F"/>
                </a:solidFill>
                <a:latin typeface="Arial"/>
                <a:ea typeface="Arial"/>
                <a:cs typeface="Arial"/>
                <a:sym typeface="Arial"/>
              </a:rPr>
              <a:t>Report Guidelines</a:t>
            </a:r>
            <a:endParaRPr sz="2800" b="1" i="0" u="none" strike="noStrike" cap="none">
              <a:solidFill>
                <a:srgbClr val="00244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1554950" y="4623900"/>
            <a:ext cx="2475600" cy="51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solidFill>
                  <a:srgbClr val="00244F"/>
                </a:solidFill>
              </a:rPr>
              <a:t>Final Artifact</a:t>
            </a:r>
            <a:endParaRPr>
              <a:solidFill>
                <a:srgbClr val="00244F"/>
              </a:solidFill>
            </a:endParaRPr>
          </a:p>
        </p:txBody>
      </p:sp>
      <p:sp>
        <p:nvSpPr>
          <p:cNvPr id="106" name="Google Shape;106;p3"/>
          <p:cNvSpPr txBox="1"/>
          <p:nvPr/>
        </p:nvSpPr>
        <p:spPr>
          <a:xfrm>
            <a:off x="4585875" y="2858525"/>
            <a:ext cx="4281300" cy="188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dirty="0">
                <a:solidFill>
                  <a:srgbClr val="00244F"/>
                </a:solidFill>
                <a:latin typeface="Arial"/>
                <a:ea typeface="Arial"/>
                <a:cs typeface="Arial"/>
                <a:sym typeface="Arial"/>
              </a:rPr>
              <a:t>Description:</a:t>
            </a:r>
            <a:endParaRPr sz="1400" b="1" i="0" u="sng"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rgbClr val="004AA6"/>
              </a:solidFill>
              <a:latin typeface="Arial"/>
              <a:ea typeface="Arial"/>
              <a:cs typeface="Arial"/>
              <a:sym typeface="Arial"/>
            </a:endParaRPr>
          </a:p>
          <a:p>
            <a:pPr>
              <a:buSzPts val="1400"/>
            </a:pPr>
            <a:r>
              <a:rPr lang="en-US" i="1" dirty="0">
                <a:solidFill>
                  <a:srgbClr val="004AA6"/>
                </a:solidFill>
              </a:rPr>
              <a:t>Couple bunnies hand holding and taking a walk at monastery. </a:t>
            </a:r>
            <a:r>
              <a:rPr lang="en-US" i="1" dirty="0" smtClean="0">
                <a:solidFill>
                  <a:srgbClr val="004AA6"/>
                </a:solidFill>
              </a:rPr>
              <a:t>Individual bunny pictures are blended and combined to get a final filtered artifact. Here I have taken 4 pictures to give final picture.</a:t>
            </a:r>
            <a:endParaRPr lang="en-US" i="1" dirty="0">
              <a:solidFill>
                <a:srgbClr val="004AA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US" sz="1400" b="0" i="1" u="none" strike="noStrike" cap="none" dirty="0" smtClean="0">
              <a:solidFill>
                <a:srgbClr val="004AA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dirty="0" smtClean="0">
                <a:solidFill>
                  <a:srgbClr val="004AA6"/>
                </a:solidFill>
                <a:latin typeface="Arial"/>
                <a:ea typeface="Arial"/>
                <a:cs typeface="Arial"/>
                <a:sym typeface="Arial"/>
              </a:rPr>
              <a:t>Include a short description of your project. Prov</a:t>
            </a:r>
            <a:r>
              <a:rPr lang="en" sz="1400" b="0" i="1" u="none" strike="noStrike" cap="none" dirty="0" smtClean="0">
                <a:solidFill>
                  <a:srgbClr val="004AA6"/>
                </a:solidFill>
                <a:latin typeface="Calibri"/>
                <a:ea typeface="Calibri"/>
                <a:cs typeface="Calibri"/>
                <a:sym typeface="Calibri"/>
              </a:rPr>
              <a:t>ide at least 2-3 sentences.</a:t>
            </a:r>
            <a:endParaRPr sz="1400" b="0" i="1" u="none" strike="noStrike" cap="none" dirty="0">
              <a:solidFill>
                <a:srgbClr val="004AA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rgbClr val="FF0000"/>
              </a:solidFill>
              <a:latin typeface="Arial"/>
              <a:ea typeface="Arial"/>
              <a:cs typeface="Arial"/>
              <a:sym typeface="Arial"/>
            </a:endParaRPr>
          </a:p>
        </p:txBody>
      </p:sp>
      <p:sp>
        <p:nvSpPr>
          <p:cNvPr id="107" name="Google Shape;107;p3"/>
          <p:cNvSpPr txBox="1"/>
          <p:nvPr/>
        </p:nvSpPr>
        <p:spPr>
          <a:xfrm>
            <a:off x="457200" y="0"/>
            <a:ext cx="8229600" cy="665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 sz="2800" b="1" i="0" u="none" strike="noStrike" cap="none">
                <a:solidFill>
                  <a:srgbClr val="00244F"/>
                </a:solidFill>
                <a:latin typeface="Arial"/>
                <a:ea typeface="Arial"/>
                <a:cs typeface="Arial"/>
                <a:sym typeface="Arial"/>
              </a:rPr>
              <a:t>Epsilon Project Overview</a:t>
            </a:r>
            <a:endParaRPr sz="2800" b="1" i="0" u="none" strike="noStrike" cap="none">
              <a:solidFill>
                <a:srgbClr val="00244F"/>
              </a:solidFill>
              <a:latin typeface="Arial"/>
              <a:ea typeface="Arial"/>
              <a:cs typeface="Arial"/>
              <a:sym typeface="Arial"/>
            </a:endParaRPr>
          </a:p>
        </p:txBody>
      </p:sp>
      <p:sp>
        <p:nvSpPr>
          <p:cNvPr id="108" name="Google Shape;108;p3"/>
          <p:cNvSpPr txBox="1"/>
          <p:nvPr/>
        </p:nvSpPr>
        <p:spPr>
          <a:xfrm>
            <a:off x="416475" y="2293200"/>
            <a:ext cx="1348500" cy="333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244F"/>
                </a:solidFill>
                <a:latin typeface="Arial"/>
                <a:ea typeface="Arial"/>
                <a:cs typeface="Arial"/>
                <a:sym typeface="Arial"/>
              </a:rPr>
              <a:t>Image 1</a:t>
            </a:r>
            <a:endParaRPr sz="1400" b="0" i="0" u="none" strike="noStrike" cap="none">
              <a:solidFill>
                <a:srgbClr val="00244F"/>
              </a:solidFill>
              <a:latin typeface="Arial"/>
              <a:ea typeface="Arial"/>
              <a:cs typeface="Arial"/>
              <a:sym typeface="Arial"/>
            </a:endParaRPr>
          </a:p>
        </p:txBody>
      </p:sp>
      <p:sp>
        <p:nvSpPr>
          <p:cNvPr id="109" name="Google Shape;109;p3"/>
          <p:cNvSpPr txBox="1"/>
          <p:nvPr/>
        </p:nvSpPr>
        <p:spPr>
          <a:xfrm>
            <a:off x="2713475" y="2299625"/>
            <a:ext cx="1348500" cy="333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rgbClr val="00244F"/>
                </a:solidFill>
                <a:latin typeface="Arial"/>
                <a:ea typeface="Arial"/>
                <a:cs typeface="Arial"/>
                <a:sym typeface="Arial"/>
              </a:rPr>
              <a:t>Image 2</a:t>
            </a:r>
            <a:endParaRPr sz="1400" b="0" i="0" u="none" strike="noStrike" cap="none" dirty="0">
              <a:solidFill>
                <a:srgbClr val="00244F"/>
              </a:solidFill>
              <a:latin typeface="Arial"/>
              <a:ea typeface="Arial"/>
              <a:cs typeface="Arial"/>
              <a:sym typeface="Arial"/>
            </a:endParaRPr>
          </a:p>
        </p:txBody>
      </p:sp>
      <p:sp>
        <p:nvSpPr>
          <p:cNvPr id="110" name="Google Shape;110;p3"/>
          <p:cNvSpPr txBox="1"/>
          <p:nvPr/>
        </p:nvSpPr>
        <p:spPr>
          <a:xfrm>
            <a:off x="5110660" y="2291375"/>
            <a:ext cx="1348500" cy="333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rgbClr val="00244F"/>
                </a:solidFill>
                <a:latin typeface="Arial"/>
                <a:ea typeface="Arial"/>
                <a:cs typeface="Arial"/>
                <a:sym typeface="Arial"/>
              </a:rPr>
              <a:t>Image 3</a:t>
            </a:r>
            <a:endParaRPr sz="1400" b="0" i="0" u="none" strike="noStrike" cap="none" dirty="0">
              <a:solidFill>
                <a:srgbClr val="00244F"/>
              </a:solidFill>
              <a:latin typeface="Arial"/>
              <a:ea typeface="Arial"/>
              <a:cs typeface="Arial"/>
              <a:sym typeface="Arial"/>
            </a:endParaRPr>
          </a:p>
        </p:txBody>
      </p:sp>
      <p:sp>
        <p:nvSpPr>
          <p:cNvPr id="112" name="Google Shape;112;p3"/>
          <p:cNvSpPr txBox="1"/>
          <p:nvPr/>
        </p:nvSpPr>
        <p:spPr>
          <a:xfrm>
            <a:off x="7518675" y="2291375"/>
            <a:ext cx="1348500" cy="333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rgbClr val="00244F"/>
                </a:solidFill>
                <a:latin typeface="Arial"/>
                <a:ea typeface="Arial"/>
                <a:cs typeface="Arial"/>
                <a:sym typeface="Arial"/>
              </a:rPr>
              <a:t>Image </a:t>
            </a:r>
            <a:r>
              <a:rPr lang="en-US" sz="1200" b="0" i="0" u="none" strike="noStrike" cap="none" dirty="0" smtClean="0">
                <a:solidFill>
                  <a:srgbClr val="00244F"/>
                </a:solidFill>
                <a:latin typeface="Arial"/>
                <a:ea typeface="Arial"/>
                <a:cs typeface="Arial"/>
                <a:sym typeface="Arial"/>
              </a:rPr>
              <a:t>4</a:t>
            </a:r>
            <a:endParaRPr sz="1400" b="0" i="0" u="none" strike="noStrike" cap="none" dirty="0">
              <a:solidFill>
                <a:srgbClr val="00244F"/>
              </a:solidFill>
              <a:latin typeface="Arial"/>
              <a:ea typeface="Arial"/>
              <a:cs typeface="Arial"/>
              <a:sym typeface="Arial"/>
            </a:endParaRPr>
          </a:p>
        </p:txBody>
      </p:sp>
      <p:pic>
        <p:nvPicPr>
          <p:cNvPr id="5" name="Picture 4"/>
          <p:cNvPicPr>
            <a:picLocks noChangeAspect="1"/>
          </p:cNvPicPr>
          <p:nvPr/>
        </p:nvPicPr>
        <p:blipFill>
          <a:blip r:embed="rId3"/>
          <a:stretch>
            <a:fillRect/>
          </a:stretch>
        </p:blipFill>
        <p:spPr>
          <a:xfrm>
            <a:off x="136375" y="775625"/>
            <a:ext cx="2057400" cy="1524000"/>
          </a:xfrm>
          <a:prstGeom prst="rect">
            <a:avLst/>
          </a:prstGeom>
        </p:spPr>
      </p:pic>
      <p:pic>
        <p:nvPicPr>
          <p:cNvPr id="6" name="Picture 5"/>
          <p:cNvPicPr>
            <a:picLocks noChangeAspect="1"/>
          </p:cNvPicPr>
          <p:nvPr/>
        </p:nvPicPr>
        <p:blipFill>
          <a:blip r:embed="rId4"/>
          <a:stretch>
            <a:fillRect/>
          </a:stretch>
        </p:blipFill>
        <p:spPr>
          <a:xfrm>
            <a:off x="2359025" y="775625"/>
            <a:ext cx="2057400" cy="1524000"/>
          </a:xfrm>
          <a:prstGeom prst="rect">
            <a:avLst/>
          </a:prstGeom>
        </p:spPr>
      </p:pic>
      <p:pic>
        <p:nvPicPr>
          <p:cNvPr id="7" name="Picture 6"/>
          <p:cNvPicPr>
            <a:picLocks noChangeAspect="1"/>
          </p:cNvPicPr>
          <p:nvPr/>
        </p:nvPicPr>
        <p:blipFill>
          <a:blip r:embed="rId5"/>
          <a:stretch>
            <a:fillRect/>
          </a:stretch>
        </p:blipFill>
        <p:spPr>
          <a:xfrm>
            <a:off x="4748227" y="775625"/>
            <a:ext cx="2032000" cy="1511300"/>
          </a:xfrm>
          <a:prstGeom prst="rect">
            <a:avLst/>
          </a:prstGeom>
        </p:spPr>
      </p:pic>
      <p:pic>
        <p:nvPicPr>
          <p:cNvPr id="9" name="Picture 8"/>
          <p:cNvPicPr>
            <a:picLocks noChangeAspect="1"/>
          </p:cNvPicPr>
          <p:nvPr/>
        </p:nvPicPr>
        <p:blipFill>
          <a:blip r:embed="rId6"/>
          <a:stretch>
            <a:fillRect/>
          </a:stretch>
        </p:blipFill>
        <p:spPr>
          <a:xfrm>
            <a:off x="6950225" y="801025"/>
            <a:ext cx="2044700" cy="1498600"/>
          </a:xfrm>
          <a:prstGeom prst="rect">
            <a:avLst/>
          </a:prstGeom>
        </p:spPr>
      </p:pic>
      <p:pic>
        <p:nvPicPr>
          <p:cNvPr id="10" name="Picture 9"/>
          <p:cNvPicPr>
            <a:picLocks noChangeAspect="1"/>
          </p:cNvPicPr>
          <p:nvPr/>
        </p:nvPicPr>
        <p:blipFill>
          <a:blip r:embed="rId7"/>
          <a:stretch>
            <a:fillRect/>
          </a:stretch>
        </p:blipFill>
        <p:spPr>
          <a:xfrm>
            <a:off x="187325" y="2979478"/>
            <a:ext cx="4229100" cy="1587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body" idx="1"/>
          </p:nvPr>
        </p:nvSpPr>
        <p:spPr>
          <a:xfrm>
            <a:off x="457200" y="665100"/>
            <a:ext cx="8229600" cy="40053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000000"/>
              </a:buClr>
              <a:buSzPts val="1800"/>
              <a:buChar char="●"/>
            </a:pPr>
            <a:r>
              <a:rPr lang="en" sz="1800" dirty="0">
                <a:solidFill>
                  <a:srgbClr val="00244F"/>
                </a:solidFill>
              </a:rPr>
              <a:t>What is your epsilon parameter?     </a:t>
            </a:r>
            <a:r>
              <a:rPr lang="en-US" sz="1400" i="1" dirty="0" smtClean="0">
                <a:solidFill>
                  <a:srgbClr val="004AA6"/>
                </a:solidFill>
              </a:rPr>
              <a:t>Viewpoint. The bunny is moved in each </a:t>
            </a:r>
            <a:r>
              <a:rPr lang="en-US" sz="1400" i="1" dirty="0" err="1" smtClean="0">
                <a:solidFill>
                  <a:srgbClr val="004AA6"/>
                </a:solidFill>
              </a:rPr>
              <a:t>picuture</a:t>
            </a:r>
            <a:r>
              <a:rPr lang="en-US" sz="1400" i="1" dirty="0" smtClean="0">
                <a:solidFill>
                  <a:srgbClr val="004AA6"/>
                </a:solidFill>
              </a:rPr>
              <a:t>.</a:t>
            </a:r>
            <a:endParaRPr sz="1400" i="1" dirty="0">
              <a:solidFill>
                <a:srgbClr val="004AA6"/>
              </a:solidFill>
            </a:endParaRPr>
          </a:p>
          <a:p>
            <a:pPr lvl="0" indent="-342900">
              <a:spcBef>
                <a:spcPts val="1000"/>
              </a:spcBef>
              <a:buClr>
                <a:srgbClr val="000000"/>
              </a:buClr>
              <a:buSzPts val="1800"/>
            </a:pPr>
            <a:r>
              <a:rPr lang="en" sz="1800" dirty="0">
                <a:solidFill>
                  <a:srgbClr val="00244F"/>
                </a:solidFill>
              </a:rPr>
              <a:t>Location of pictures? </a:t>
            </a:r>
            <a:r>
              <a:rPr lang="en-US" sz="1400" i="1" dirty="0" smtClean="0">
                <a:solidFill>
                  <a:srgbClr val="004AA6"/>
                </a:solidFill>
              </a:rPr>
              <a:t>Maryland Heights, Missouri </a:t>
            </a:r>
          </a:p>
          <a:p>
            <a:pPr lvl="0" indent="-342900">
              <a:spcBef>
                <a:spcPts val="1000"/>
              </a:spcBef>
              <a:buClr>
                <a:srgbClr val="000000"/>
              </a:buClr>
              <a:buSzPts val="1800"/>
            </a:pPr>
            <a:r>
              <a:rPr lang="en" sz="1800" dirty="0" smtClean="0">
                <a:solidFill>
                  <a:srgbClr val="00244F"/>
                </a:solidFill>
              </a:rPr>
              <a:t>Date </a:t>
            </a:r>
            <a:r>
              <a:rPr lang="en" sz="1800" dirty="0">
                <a:solidFill>
                  <a:srgbClr val="00244F"/>
                </a:solidFill>
              </a:rPr>
              <a:t>and time?  </a:t>
            </a:r>
            <a:r>
              <a:rPr lang="en" sz="1400" i="1" dirty="0" smtClean="0">
                <a:solidFill>
                  <a:srgbClr val="004AA6"/>
                </a:solidFill>
              </a:rPr>
              <a:t> </a:t>
            </a:r>
            <a:r>
              <a:rPr lang="en-US" sz="1400" i="1" dirty="0" smtClean="0">
                <a:solidFill>
                  <a:srgbClr val="004AA6"/>
                </a:solidFill>
              </a:rPr>
              <a:t>August 28</a:t>
            </a:r>
            <a:r>
              <a:rPr lang="en" sz="1400" i="1" dirty="0" smtClean="0">
                <a:solidFill>
                  <a:srgbClr val="004AA6"/>
                </a:solidFill>
              </a:rPr>
              <a:t>, </a:t>
            </a:r>
            <a:r>
              <a:rPr lang="en" sz="1400" i="1" dirty="0">
                <a:solidFill>
                  <a:srgbClr val="004AA6"/>
                </a:solidFill>
              </a:rPr>
              <a:t>2019 from </a:t>
            </a:r>
            <a:r>
              <a:rPr lang="en-US" sz="1400" i="1" dirty="0" smtClean="0">
                <a:solidFill>
                  <a:srgbClr val="004AA6"/>
                </a:solidFill>
              </a:rPr>
              <a:t>3.00pm</a:t>
            </a:r>
            <a:r>
              <a:rPr lang="en" sz="1400" i="1" dirty="0" smtClean="0">
                <a:solidFill>
                  <a:srgbClr val="004AA6"/>
                </a:solidFill>
              </a:rPr>
              <a:t> </a:t>
            </a:r>
            <a:r>
              <a:rPr lang="en" sz="1400" i="1" dirty="0">
                <a:solidFill>
                  <a:srgbClr val="004AA6"/>
                </a:solidFill>
              </a:rPr>
              <a:t>to </a:t>
            </a:r>
            <a:r>
              <a:rPr lang="en-US" sz="1400" i="1" dirty="0" smtClean="0">
                <a:solidFill>
                  <a:srgbClr val="004AA6"/>
                </a:solidFill>
              </a:rPr>
              <a:t>5.00pm</a:t>
            </a:r>
            <a:endParaRPr sz="1400" i="1" dirty="0">
              <a:solidFill>
                <a:srgbClr val="004AA6"/>
              </a:solidFill>
            </a:endParaRPr>
          </a:p>
          <a:p>
            <a:pPr marL="457200" lvl="0" indent="-342900" algn="l" rtl="0">
              <a:lnSpc>
                <a:spcPct val="100000"/>
              </a:lnSpc>
              <a:spcBef>
                <a:spcPts val="1000"/>
              </a:spcBef>
              <a:spcAft>
                <a:spcPts val="0"/>
              </a:spcAft>
              <a:buClr>
                <a:srgbClr val="000000"/>
              </a:buClr>
              <a:buSzPts val="1800"/>
              <a:buChar char="●"/>
            </a:pPr>
            <a:r>
              <a:rPr lang="en" sz="1800" dirty="0">
                <a:solidFill>
                  <a:srgbClr val="00244F"/>
                </a:solidFill>
              </a:rPr>
              <a:t>How did you control the settings, the environment, and the camera to meet your epsilon requirement?</a:t>
            </a:r>
            <a:endParaRPr sz="1800" dirty="0">
              <a:solidFill>
                <a:srgbClr val="00244F"/>
              </a:solidFill>
            </a:endParaRPr>
          </a:p>
          <a:p>
            <a:pPr lvl="0" indent="0">
              <a:spcBef>
                <a:spcPts val="1000"/>
              </a:spcBef>
              <a:buClr>
                <a:srgbClr val="004AA6"/>
              </a:buClr>
              <a:buNone/>
            </a:pPr>
            <a:r>
              <a:rPr lang="en-US" sz="1400" i="1" dirty="0" smtClean="0">
                <a:solidFill>
                  <a:srgbClr val="004AA6"/>
                </a:solidFill>
              </a:rPr>
              <a:t>In this project, I wanted to keep all my </a:t>
            </a:r>
            <a:r>
              <a:rPr lang="en-US" sz="1400" i="1" dirty="0">
                <a:solidFill>
                  <a:srgbClr val="004AA6"/>
                </a:solidFill>
              </a:rPr>
              <a:t>camera </a:t>
            </a:r>
            <a:r>
              <a:rPr lang="en-US" sz="1400" i="1" dirty="0" smtClean="0">
                <a:solidFill>
                  <a:srgbClr val="004AA6"/>
                </a:solidFill>
              </a:rPr>
              <a:t>parameters (</a:t>
            </a:r>
            <a:r>
              <a:rPr lang="en-US" sz="1400" i="1" dirty="0">
                <a:solidFill>
                  <a:srgbClr val="004AA6"/>
                </a:solidFill>
              </a:rPr>
              <a:t>Exposure time, ISO, Focal distance, </a:t>
            </a:r>
            <a:r>
              <a:rPr lang="en-US" sz="1400" i="1" dirty="0" smtClean="0">
                <a:solidFill>
                  <a:srgbClr val="004AA6"/>
                </a:solidFill>
              </a:rPr>
              <a:t>aperture etc.)  constant and move the object(view point) to create a blended final artifact where the objects that are represented in each picture are displayed in the final picture. To make it more real, I wanted to apply this setting in open grass ground but due to the color settings, the final artifact did not look clear. Hence I switched pictures in a room settings. I had used my </a:t>
            </a:r>
            <a:r>
              <a:rPr lang="en-US" sz="1400" i="1" dirty="0" err="1" smtClean="0">
                <a:solidFill>
                  <a:srgbClr val="004AA6"/>
                </a:solidFill>
              </a:rPr>
              <a:t>samsung</a:t>
            </a:r>
            <a:r>
              <a:rPr lang="en-US" sz="1400" i="1" dirty="0" smtClean="0">
                <a:solidFill>
                  <a:srgbClr val="004AA6"/>
                </a:solidFill>
              </a:rPr>
              <a:t> note8 camera for taking all the pictures. I used an android  app called “Open Camera” to control the parameters and lock my camera settings.  For </a:t>
            </a:r>
            <a:r>
              <a:rPr lang="en-US" sz="1400" i="1" smtClean="0">
                <a:solidFill>
                  <a:srgbClr val="004AA6"/>
                </a:solidFill>
              </a:rPr>
              <a:t>picture alignment </a:t>
            </a:r>
            <a:r>
              <a:rPr lang="en-US" sz="1400" i="1" dirty="0" smtClean="0">
                <a:solidFill>
                  <a:srgbClr val="004AA6"/>
                </a:solidFill>
              </a:rPr>
              <a:t>and camera stability, I had used a simple tripod. </a:t>
            </a:r>
            <a:r>
              <a:rPr lang="en" sz="1400" i="1" dirty="0" smtClean="0">
                <a:solidFill>
                  <a:srgbClr val="004AA6"/>
                </a:solidFill>
              </a:rPr>
              <a:t>Discuss </a:t>
            </a:r>
            <a:r>
              <a:rPr lang="en" sz="1400" i="1" dirty="0">
                <a:solidFill>
                  <a:srgbClr val="004AA6"/>
                </a:solidFill>
              </a:rPr>
              <a:t>your project. This may include personal motivation as well as your technical goals. Include difficulties you faced, such as camera stability, image alignment, or others.</a:t>
            </a:r>
            <a:endParaRPr sz="1400" i="1" dirty="0">
              <a:solidFill>
                <a:srgbClr val="004AA6"/>
              </a:solidFill>
            </a:endParaRPr>
          </a:p>
          <a:p>
            <a:pPr marL="457200" lvl="0" indent="0" algn="l" rtl="0">
              <a:lnSpc>
                <a:spcPct val="100000"/>
              </a:lnSpc>
              <a:spcBef>
                <a:spcPts val="1000"/>
              </a:spcBef>
              <a:spcAft>
                <a:spcPts val="0"/>
              </a:spcAft>
              <a:buClr>
                <a:srgbClr val="004AA6"/>
              </a:buClr>
              <a:buSzPts val="3000"/>
              <a:buNone/>
            </a:pPr>
            <a:r>
              <a:rPr lang="en" sz="1400" i="1" dirty="0">
                <a:solidFill>
                  <a:srgbClr val="004AA6"/>
                </a:solidFill>
              </a:rPr>
              <a:t>Use graduate-level writing. Be detailed; use additional pages as necessary.</a:t>
            </a:r>
            <a:endParaRPr sz="1400" i="1" dirty="0">
              <a:solidFill>
                <a:srgbClr val="004AA6"/>
              </a:solidFill>
            </a:endParaRPr>
          </a:p>
          <a:p>
            <a:pPr marL="457200" lvl="0" indent="0" algn="l" rtl="0">
              <a:lnSpc>
                <a:spcPct val="100000"/>
              </a:lnSpc>
              <a:spcBef>
                <a:spcPts val="1000"/>
              </a:spcBef>
              <a:spcAft>
                <a:spcPts val="0"/>
              </a:spcAft>
              <a:buClr>
                <a:schemeClr val="dk1"/>
              </a:buClr>
              <a:buSzPts val="3000"/>
              <a:buNone/>
            </a:pPr>
            <a:endParaRPr sz="1400" i="1" dirty="0">
              <a:solidFill>
                <a:srgbClr val="FF0000"/>
              </a:solidFill>
            </a:endParaRPr>
          </a:p>
        </p:txBody>
      </p:sp>
      <p:sp>
        <p:nvSpPr>
          <p:cNvPr id="123" name="Google Shape;123;p4"/>
          <p:cNvSpPr txBox="1"/>
          <p:nvPr/>
        </p:nvSpPr>
        <p:spPr>
          <a:xfrm>
            <a:off x="457200" y="0"/>
            <a:ext cx="8229600" cy="665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 sz="2800" b="1" i="0" u="none" strike="noStrike" cap="none">
                <a:solidFill>
                  <a:srgbClr val="00244F"/>
                </a:solidFill>
                <a:latin typeface="Arial"/>
                <a:ea typeface="Arial"/>
                <a:cs typeface="Arial"/>
                <a:sym typeface="Arial"/>
              </a:rPr>
              <a:t>Project Discussion</a:t>
            </a:r>
            <a:endParaRPr sz="2800" b="1" i="0" u="none" strike="noStrike" cap="none">
              <a:solidFill>
                <a:srgbClr val="00244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5"/>
          <p:cNvSpPr txBox="1">
            <a:spLocks noGrp="1"/>
          </p:cNvSpPr>
          <p:nvPr>
            <p:ph type="body" idx="1"/>
          </p:nvPr>
        </p:nvSpPr>
        <p:spPr>
          <a:xfrm>
            <a:off x="5564438" y="499075"/>
            <a:ext cx="2475600" cy="51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b="1">
                <a:solidFill>
                  <a:srgbClr val="00244F"/>
                </a:solidFill>
              </a:rPr>
              <a:t>Image 1</a:t>
            </a:r>
            <a:endParaRPr b="1">
              <a:solidFill>
                <a:srgbClr val="00244F"/>
              </a:solidFill>
            </a:endParaRPr>
          </a:p>
        </p:txBody>
      </p:sp>
      <p:sp>
        <p:nvSpPr>
          <p:cNvPr id="130" name="Google Shape;130;p5"/>
          <p:cNvSpPr txBox="1"/>
          <p:nvPr/>
        </p:nvSpPr>
        <p:spPr>
          <a:xfrm>
            <a:off x="4984100" y="1018675"/>
            <a:ext cx="3839100" cy="37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BD3717"/>
                </a:solidFill>
                <a:latin typeface="Arial"/>
                <a:ea typeface="Arial"/>
                <a:cs typeface="Arial"/>
                <a:sym typeface="Arial"/>
              </a:rPr>
              <a:t>Describe </a:t>
            </a:r>
            <a:r>
              <a:rPr lang="en" sz="1400" b="0" i="1" u="none" strike="noStrike" cap="none" dirty="0">
                <a:solidFill>
                  <a:srgbClr val="BD3717"/>
                </a:solidFill>
                <a:latin typeface="Arial"/>
                <a:ea typeface="Arial"/>
                <a:cs typeface="Arial"/>
                <a:sym typeface="Arial"/>
              </a:rPr>
              <a:t>this</a:t>
            </a:r>
            <a:r>
              <a:rPr lang="en" sz="1400" b="0" i="0" u="none" strike="noStrike" cap="none" dirty="0">
                <a:solidFill>
                  <a:srgbClr val="BD3717"/>
                </a:solidFill>
                <a:latin typeface="Arial"/>
                <a:ea typeface="Arial"/>
                <a:cs typeface="Arial"/>
                <a:sym typeface="Arial"/>
              </a:rPr>
              <a:t> photo and provide camera settings</a:t>
            </a:r>
            <a:endParaRPr sz="1400" b="0" i="0"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00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00244F"/>
                </a:solidFill>
                <a:latin typeface="Arial"/>
                <a:ea typeface="Arial"/>
                <a:cs typeface="Arial"/>
                <a:sym typeface="Arial"/>
              </a:rPr>
              <a:t>Description:</a:t>
            </a: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dirty="0" smtClean="0">
                <a:solidFill>
                  <a:srgbClr val="004AA6"/>
                </a:solidFill>
                <a:latin typeface="Calibri"/>
                <a:ea typeface="Calibri"/>
                <a:cs typeface="Calibri"/>
                <a:sym typeface="Calibri"/>
              </a:rPr>
              <a:t>Here  in this image, the bunny is at the leftmost of the stand. Buddha sculpture lies at the middle of the stand. </a:t>
            </a:r>
            <a:endParaRPr sz="1200" b="0" i="0" u="none" strike="noStrike" cap="none" dirty="0">
              <a:solidFill>
                <a:srgbClr val="004AA6"/>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rgbClr val="004AA6"/>
                </a:solidFill>
                <a:latin typeface="Arial"/>
                <a:ea typeface="Arial"/>
                <a:cs typeface="Arial"/>
                <a:sym typeface="Arial"/>
              </a:rPr>
              <a:t>	</a:t>
            </a:r>
            <a:endParaRPr sz="1200" b="0" i="0" u="none" strike="noStrike" cap="none" dirty="0">
              <a:solidFill>
                <a:srgbClr val="004AA6"/>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00244F"/>
                </a:solidFill>
                <a:latin typeface="Arial"/>
                <a:ea typeface="Arial"/>
                <a:cs typeface="Arial"/>
                <a:sym typeface="Arial"/>
              </a:rPr>
              <a:t>Camera settings:</a:t>
            </a: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200" i="0" u="none" strike="noStrike" cap="none" dirty="0">
                <a:solidFill>
                  <a:srgbClr val="004AA6"/>
                </a:solidFill>
                <a:latin typeface="Calibri"/>
                <a:ea typeface="Calibri"/>
                <a:cs typeface="Calibri"/>
                <a:sym typeface="Calibri"/>
              </a:rPr>
              <a:t> </a:t>
            </a:r>
            <a:r>
              <a:rPr lang="en" sz="1200" i="0" u="none" strike="noStrike" cap="none" dirty="0" smtClean="0">
                <a:solidFill>
                  <a:srgbClr val="004AA6"/>
                </a:solidFill>
                <a:latin typeface="Calibri"/>
                <a:ea typeface="Calibri"/>
                <a:cs typeface="Calibri"/>
                <a:sym typeface="Calibri"/>
              </a:rPr>
              <a:t>Exposure</a:t>
            </a:r>
            <a:r>
              <a:rPr lang="en-US" sz="1200" dirty="0" smtClean="0">
                <a:solidFill>
                  <a:srgbClr val="004AA6"/>
                </a:solidFill>
              </a:rPr>
              <a:t>: 1/7 s</a:t>
            </a:r>
          </a:p>
          <a:p>
            <a:pPr marL="0" marR="0" lvl="0" indent="0" algn="l" rtl="0">
              <a:lnSpc>
                <a:spcPct val="100000"/>
              </a:lnSpc>
              <a:spcBef>
                <a:spcPts val="0"/>
              </a:spcBef>
              <a:spcAft>
                <a:spcPts val="0"/>
              </a:spcAft>
              <a:buClr>
                <a:srgbClr val="000000"/>
              </a:buClr>
              <a:buSzPts val="1400"/>
              <a:buFont typeface="Arial"/>
              <a:buNone/>
            </a:pPr>
            <a:r>
              <a:rPr lang="en" sz="1200" i="0" u="none" strike="noStrike" cap="none" dirty="0" smtClean="0">
                <a:solidFill>
                  <a:srgbClr val="004AA6"/>
                </a:solidFill>
                <a:sym typeface="Arial"/>
              </a:rPr>
              <a:t> </a:t>
            </a:r>
            <a:r>
              <a:rPr lang="en-US" sz="1200" dirty="0">
                <a:solidFill>
                  <a:srgbClr val="004AA6"/>
                </a:solidFill>
                <a:latin typeface="Calibri"/>
                <a:ea typeface="Calibri"/>
                <a:cs typeface="Calibri"/>
                <a:sym typeface="Calibri"/>
              </a:rPr>
              <a:t>A</a:t>
            </a:r>
            <a:r>
              <a:rPr lang="en" sz="1200" i="0" u="none" strike="noStrike" cap="none" dirty="0" smtClean="0">
                <a:solidFill>
                  <a:srgbClr val="004AA6"/>
                </a:solidFill>
                <a:latin typeface="Calibri"/>
                <a:ea typeface="Calibri"/>
                <a:cs typeface="Calibri"/>
                <a:sym typeface="Calibri"/>
              </a:rPr>
              <a:t>perture</a:t>
            </a:r>
            <a:r>
              <a:rPr lang="en-US" sz="1200" dirty="0" smtClean="0">
                <a:solidFill>
                  <a:srgbClr val="004AA6"/>
                </a:solidFill>
              </a:rPr>
              <a:t>: f/1.7</a:t>
            </a: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smtClean="0">
                <a:solidFill>
                  <a:srgbClr val="004AA6"/>
                </a:solidFill>
                <a:latin typeface="Calibri"/>
                <a:ea typeface="Calibri"/>
                <a:cs typeface="Calibri"/>
                <a:sym typeface="Calibri"/>
              </a:rPr>
              <a:t> </a:t>
            </a:r>
            <a:r>
              <a:rPr lang="en" sz="1200" i="0" u="none" strike="noStrike" cap="none" dirty="0" smtClean="0">
                <a:solidFill>
                  <a:srgbClr val="004AA6"/>
                </a:solidFill>
                <a:latin typeface="Calibri"/>
                <a:ea typeface="Calibri"/>
                <a:cs typeface="Calibri"/>
                <a:sym typeface="Calibri"/>
              </a:rPr>
              <a:t>ISO</a:t>
            </a:r>
            <a:r>
              <a:rPr lang="en-US" sz="1200" i="0" u="none" strike="noStrike" cap="none" dirty="0" smtClean="0">
                <a:solidFill>
                  <a:srgbClr val="004AA6"/>
                </a:solidFill>
                <a:latin typeface="Calibri"/>
                <a:ea typeface="Calibri"/>
                <a:cs typeface="Calibri"/>
                <a:sym typeface="Calibri"/>
              </a:rPr>
              <a:t>:</a:t>
            </a:r>
            <a:r>
              <a:rPr lang="en" sz="1200" i="0" u="none" strike="noStrike" cap="none" dirty="0" smtClean="0">
                <a:solidFill>
                  <a:srgbClr val="004AA6"/>
                </a:solidFill>
                <a:sym typeface="Arial"/>
              </a:rPr>
              <a:t> </a:t>
            </a:r>
            <a:r>
              <a:rPr lang="en-US" sz="1200" i="0" u="none" strike="noStrike" cap="none" dirty="0" smtClean="0">
                <a:solidFill>
                  <a:srgbClr val="004AA6"/>
                </a:solidFill>
                <a:sym typeface="Arial"/>
              </a:rPr>
              <a:t>205</a:t>
            </a:r>
          </a:p>
          <a:p>
            <a:pPr marL="0" marR="0" lvl="0" indent="0" algn="l" rtl="0">
              <a:lnSpc>
                <a:spcPct val="100000"/>
              </a:lnSpc>
              <a:spcBef>
                <a:spcPts val="0"/>
              </a:spcBef>
              <a:spcAft>
                <a:spcPts val="0"/>
              </a:spcAft>
              <a:buClr>
                <a:srgbClr val="000000"/>
              </a:buClr>
              <a:buSzPts val="1400"/>
              <a:buFont typeface="Arial"/>
              <a:buNone/>
            </a:pPr>
            <a:r>
              <a:rPr lang="en-US" sz="1200" dirty="0" smtClean="0">
                <a:solidFill>
                  <a:srgbClr val="004AA6"/>
                </a:solidFill>
              </a:rPr>
              <a:t> Focal Length: 4.3mm</a:t>
            </a: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4AA6"/>
                </a:solidFill>
                <a:sym typeface="Arial"/>
              </a:rPr>
              <a:t> </a:t>
            </a:r>
            <a:r>
              <a:rPr lang="en-US" sz="1200" b="1" i="0" u="none" strike="noStrike" cap="none" dirty="0" smtClean="0">
                <a:solidFill>
                  <a:srgbClr val="004AA6"/>
                </a:solidFill>
                <a:sym typeface="Arial"/>
              </a:rPr>
              <a:t>Bunny position: Left most</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1" u="none" strike="noStrike" cap="none" dirty="0">
                <a:solidFill>
                  <a:srgbClr val="BD3717"/>
                </a:solidFill>
                <a:latin typeface="Arial"/>
                <a:ea typeface="Arial"/>
                <a:cs typeface="Arial"/>
                <a:sym typeface="Arial"/>
              </a:rPr>
              <a:t>Note that only </a:t>
            </a:r>
            <a:r>
              <a:rPr lang="en" sz="1400" b="1" i="1" u="sng" strike="noStrike" cap="none" dirty="0">
                <a:solidFill>
                  <a:srgbClr val="BD3717"/>
                </a:solidFill>
                <a:latin typeface="Arial"/>
                <a:ea typeface="Arial"/>
                <a:cs typeface="Arial"/>
                <a:sym typeface="Arial"/>
              </a:rPr>
              <a:t>one thing</a:t>
            </a:r>
            <a:r>
              <a:rPr lang="en" sz="1400" b="0" i="1" u="none" strike="noStrike" cap="none" dirty="0">
                <a:solidFill>
                  <a:srgbClr val="BD3717"/>
                </a:solidFill>
                <a:latin typeface="Arial"/>
                <a:ea typeface="Arial"/>
                <a:cs typeface="Arial"/>
                <a:sym typeface="Arial"/>
              </a:rPr>
              <a:t> should be changing!</a:t>
            </a:r>
            <a:endParaRPr sz="1400" b="0" i="0"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340356" y="1018675"/>
            <a:ext cx="4464649" cy="33616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body" idx="1"/>
          </p:nvPr>
        </p:nvSpPr>
        <p:spPr>
          <a:xfrm>
            <a:off x="5564438" y="499075"/>
            <a:ext cx="2475600" cy="51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b="1">
                <a:solidFill>
                  <a:srgbClr val="00244F"/>
                </a:solidFill>
              </a:rPr>
              <a:t>Image 2</a:t>
            </a:r>
            <a:endParaRPr b="1">
              <a:solidFill>
                <a:srgbClr val="00244F"/>
              </a:solidFill>
            </a:endParaRPr>
          </a:p>
        </p:txBody>
      </p:sp>
      <p:sp>
        <p:nvSpPr>
          <p:cNvPr id="136" name="Google Shape;136;p6"/>
          <p:cNvSpPr txBox="1"/>
          <p:nvPr/>
        </p:nvSpPr>
        <p:spPr>
          <a:xfrm>
            <a:off x="4984100" y="1018675"/>
            <a:ext cx="3839100" cy="37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BD3717"/>
                </a:solidFill>
                <a:latin typeface="Arial"/>
                <a:ea typeface="Arial"/>
                <a:cs typeface="Arial"/>
                <a:sym typeface="Arial"/>
              </a:rPr>
              <a:t>Describe </a:t>
            </a:r>
            <a:r>
              <a:rPr lang="en" sz="1400" b="0" i="1" u="none" strike="noStrike" cap="none" dirty="0">
                <a:solidFill>
                  <a:srgbClr val="BD3717"/>
                </a:solidFill>
                <a:latin typeface="Arial"/>
                <a:ea typeface="Arial"/>
                <a:cs typeface="Arial"/>
                <a:sym typeface="Arial"/>
              </a:rPr>
              <a:t>this</a:t>
            </a:r>
            <a:r>
              <a:rPr lang="en" sz="1400" b="0" i="0" u="none" strike="noStrike" cap="none" dirty="0">
                <a:solidFill>
                  <a:srgbClr val="BD3717"/>
                </a:solidFill>
                <a:latin typeface="Arial"/>
                <a:ea typeface="Arial"/>
                <a:cs typeface="Arial"/>
                <a:sym typeface="Arial"/>
              </a:rPr>
              <a:t> photo and provide camera settings</a:t>
            </a:r>
            <a:endParaRPr sz="1400" b="0" i="0"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00244F"/>
                </a:solidFill>
                <a:latin typeface="Arial"/>
                <a:ea typeface="Arial"/>
                <a:cs typeface="Arial"/>
                <a:sym typeface="Arial"/>
              </a:rPr>
              <a:t>Description:</a:t>
            </a: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dirty="0" smtClean="0">
                <a:solidFill>
                  <a:srgbClr val="00244F"/>
                </a:solidFill>
                <a:latin typeface="Arial"/>
                <a:ea typeface="Arial"/>
                <a:cs typeface="Arial"/>
                <a:sym typeface="Arial"/>
              </a:rPr>
              <a:t>Here </a:t>
            </a:r>
            <a:r>
              <a:rPr lang="en-US" sz="1200" dirty="0" smtClean="0">
                <a:solidFill>
                  <a:srgbClr val="00244F"/>
                </a:solidFill>
              </a:rPr>
              <a:t>the picture is moved about 5-10 inches to the right. The only moving piece is the bunny.</a:t>
            </a:r>
            <a:r>
              <a:rPr lang="en" sz="1200" b="0" i="0" u="none" strike="noStrike" cap="none" dirty="0">
                <a:solidFill>
                  <a:srgbClr val="00244F"/>
                </a:solidFill>
                <a:latin typeface="Arial"/>
                <a:ea typeface="Arial"/>
                <a:cs typeface="Arial"/>
                <a:sym typeface="Arial"/>
              </a:rPr>
              <a:t>	</a:t>
            </a:r>
            <a:endParaRPr sz="12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00244F"/>
                </a:solidFill>
                <a:latin typeface="Arial"/>
                <a:ea typeface="Arial"/>
                <a:cs typeface="Arial"/>
                <a:sym typeface="Arial"/>
              </a:rPr>
              <a:t>Camera settings:</a:t>
            </a:r>
            <a:endParaRPr sz="1400" b="0" i="0" u="none" strike="noStrike" cap="none" dirty="0">
              <a:solidFill>
                <a:srgbClr val="00244F"/>
              </a:solidFill>
              <a:latin typeface="Arial"/>
              <a:ea typeface="Arial"/>
              <a:cs typeface="Arial"/>
              <a:sym typeface="Arial"/>
            </a:endParaRPr>
          </a:p>
          <a:p>
            <a:pPr lvl="0">
              <a:buSzPts val="1400"/>
            </a:pPr>
            <a:r>
              <a:rPr lang="en" sz="1200" i="0" u="none" strike="noStrike" cap="none" dirty="0">
                <a:solidFill>
                  <a:srgbClr val="004AA6"/>
                </a:solidFill>
                <a:latin typeface="Calibri"/>
                <a:ea typeface="Calibri"/>
                <a:cs typeface="Calibri"/>
                <a:sym typeface="Calibri"/>
              </a:rPr>
              <a:t> </a:t>
            </a:r>
            <a:r>
              <a:rPr lang="en" sz="1200" dirty="0">
                <a:solidFill>
                  <a:srgbClr val="004AA6"/>
                </a:solidFill>
                <a:latin typeface="Calibri"/>
                <a:ea typeface="Calibri"/>
                <a:cs typeface="Calibri"/>
                <a:sym typeface="Calibri"/>
              </a:rPr>
              <a:t>Exposure</a:t>
            </a:r>
            <a:r>
              <a:rPr lang="en-US" sz="1200" dirty="0">
                <a:solidFill>
                  <a:srgbClr val="004AA6"/>
                </a:solidFill>
              </a:rPr>
              <a:t>: 1/7 s</a:t>
            </a:r>
          </a:p>
          <a:p>
            <a:pPr lvl="0">
              <a:buSzPts val="1400"/>
            </a:pPr>
            <a:r>
              <a:rPr lang="en" sz="1200" dirty="0">
                <a:solidFill>
                  <a:srgbClr val="004AA6"/>
                </a:solidFill>
              </a:rPr>
              <a:t> </a:t>
            </a:r>
            <a:r>
              <a:rPr lang="en-US" sz="1200" dirty="0">
                <a:solidFill>
                  <a:srgbClr val="004AA6"/>
                </a:solidFill>
                <a:latin typeface="Calibri"/>
                <a:ea typeface="Calibri"/>
                <a:cs typeface="Calibri"/>
                <a:sym typeface="Calibri"/>
              </a:rPr>
              <a:t>A</a:t>
            </a:r>
            <a:r>
              <a:rPr lang="en" sz="1200" dirty="0">
                <a:solidFill>
                  <a:srgbClr val="004AA6"/>
                </a:solidFill>
                <a:latin typeface="Calibri"/>
                <a:ea typeface="Calibri"/>
                <a:cs typeface="Calibri"/>
                <a:sym typeface="Calibri"/>
              </a:rPr>
              <a:t>perture</a:t>
            </a:r>
            <a:r>
              <a:rPr lang="en-US" sz="1200" dirty="0">
                <a:solidFill>
                  <a:srgbClr val="004AA6"/>
                </a:solidFill>
              </a:rPr>
              <a:t>: f/1.7</a:t>
            </a:r>
          </a:p>
          <a:p>
            <a:pPr lvl="0">
              <a:buSzPts val="1400"/>
            </a:pPr>
            <a:r>
              <a:rPr lang="en-US" sz="1200" dirty="0">
                <a:solidFill>
                  <a:srgbClr val="004AA6"/>
                </a:solidFill>
                <a:latin typeface="Calibri"/>
                <a:ea typeface="Calibri"/>
                <a:cs typeface="Calibri"/>
                <a:sym typeface="Calibri"/>
              </a:rPr>
              <a:t> </a:t>
            </a:r>
            <a:r>
              <a:rPr lang="en" sz="1200" dirty="0">
                <a:solidFill>
                  <a:srgbClr val="004AA6"/>
                </a:solidFill>
                <a:latin typeface="Calibri"/>
                <a:ea typeface="Calibri"/>
                <a:cs typeface="Calibri"/>
                <a:sym typeface="Calibri"/>
              </a:rPr>
              <a:t>ISO</a:t>
            </a:r>
            <a:r>
              <a:rPr lang="en-US" sz="1200" dirty="0">
                <a:solidFill>
                  <a:srgbClr val="004AA6"/>
                </a:solidFill>
                <a:latin typeface="Calibri"/>
                <a:ea typeface="Calibri"/>
                <a:cs typeface="Calibri"/>
                <a:sym typeface="Calibri"/>
              </a:rPr>
              <a:t>:</a:t>
            </a:r>
            <a:r>
              <a:rPr lang="en" sz="1200" dirty="0">
                <a:solidFill>
                  <a:srgbClr val="004AA6"/>
                </a:solidFill>
              </a:rPr>
              <a:t> </a:t>
            </a:r>
            <a:r>
              <a:rPr lang="en-US" sz="1200" dirty="0">
                <a:solidFill>
                  <a:srgbClr val="004AA6"/>
                </a:solidFill>
              </a:rPr>
              <a:t>205</a:t>
            </a:r>
          </a:p>
          <a:p>
            <a:pPr lvl="0">
              <a:buSzPts val="1400"/>
            </a:pPr>
            <a:r>
              <a:rPr lang="en-US" sz="1200" dirty="0">
                <a:solidFill>
                  <a:srgbClr val="004AA6"/>
                </a:solidFill>
              </a:rPr>
              <a:t> Focal Length: 4.3mm</a:t>
            </a:r>
          </a:p>
          <a:p>
            <a:pPr lvl="0">
              <a:buSzPts val="1400"/>
            </a:pPr>
            <a:r>
              <a:rPr lang="en-US" sz="1200" dirty="0">
                <a:solidFill>
                  <a:srgbClr val="004AA6"/>
                </a:solidFill>
              </a:rPr>
              <a:t> </a:t>
            </a:r>
            <a:r>
              <a:rPr lang="en-US" sz="1200" b="1" dirty="0">
                <a:solidFill>
                  <a:srgbClr val="004AA6"/>
                </a:solidFill>
              </a:rPr>
              <a:t>Bunny position: </a:t>
            </a:r>
            <a:r>
              <a:rPr lang="en-US" sz="1200" b="1" dirty="0" smtClean="0">
                <a:solidFill>
                  <a:srgbClr val="004AA6"/>
                </a:solidFill>
              </a:rPr>
              <a:t>Left</a:t>
            </a:r>
            <a:endParaRPr lang="en-US" sz="1200" b="1" dirty="0">
              <a:solidFill>
                <a:srgbClr val="004AA6"/>
              </a:solidFil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1" u="none" strike="noStrike" cap="none" dirty="0">
                <a:solidFill>
                  <a:srgbClr val="BD3717"/>
                </a:solidFill>
                <a:latin typeface="Arial"/>
                <a:ea typeface="Arial"/>
                <a:cs typeface="Arial"/>
                <a:sym typeface="Arial"/>
              </a:rPr>
              <a:t>Note that only </a:t>
            </a:r>
            <a:r>
              <a:rPr lang="en" sz="1400" b="1" i="1" u="sng" strike="noStrike" cap="none" dirty="0">
                <a:solidFill>
                  <a:srgbClr val="BD3717"/>
                </a:solidFill>
                <a:latin typeface="Arial"/>
                <a:ea typeface="Arial"/>
                <a:cs typeface="Arial"/>
                <a:sym typeface="Arial"/>
              </a:rPr>
              <a:t>one thing</a:t>
            </a:r>
            <a:r>
              <a:rPr lang="en" sz="1400" b="0" i="1" u="none" strike="noStrike" cap="none" dirty="0">
                <a:solidFill>
                  <a:srgbClr val="BD3717"/>
                </a:solidFill>
                <a:latin typeface="Arial"/>
                <a:ea typeface="Arial"/>
                <a:cs typeface="Arial"/>
                <a:sym typeface="Arial"/>
              </a:rPr>
              <a:t> should be changing!</a:t>
            </a:r>
            <a:endParaRPr sz="1400" b="0" i="0"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rgbClr val="00244F"/>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18741" y="1018675"/>
            <a:ext cx="4487043" cy="33226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body" idx="1"/>
          </p:nvPr>
        </p:nvSpPr>
        <p:spPr>
          <a:xfrm>
            <a:off x="5564438" y="499075"/>
            <a:ext cx="2475600" cy="51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b="1">
                <a:solidFill>
                  <a:srgbClr val="00244F"/>
                </a:solidFill>
              </a:rPr>
              <a:t>Image 3</a:t>
            </a:r>
            <a:endParaRPr b="1">
              <a:solidFill>
                <a:srgbClr val="00244F"/>
              </a:solidFill>
            </a:endParaRPr>
          </a:p>
        </p:txBody>
      </p:sp>
      <p:sp>
        <p:nvSpPr>
          <p:cNvPr id="143" name="Google Shape;143;p7"/>
          <p:cNvSpPr txBox="1"/>
          <p:nvPr/>
        </p:nvSpPr>
        <p:spPr>
          <a:xfrm>
            <a:off x="4984100" y="1018675"/>
            <a:ext cx="3839100" cy="37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BD3717"/>
                </a:solidFill>
                <a:latin typeface="Arial"/>
                <a:ea typeface="Arial"/>
                <a:cs typeface="Arial"/>
                <a:sym typeface="Arial"/>
              </a:rPr>
              <a:t>Describe </a:t>
            </a:r>
            <a:r>
              <a:rPr lang="en" sz="1400" b="0" i="1" u="none" strike="noStrike" cap="none" dirty="0">
                <a:solidFill>
                  <a:srgbClr val="BD3717"/>
                </a:solidFill>
                <a:latin typeface="Arial"/>
                <a:ea typeface="Arial"/>
                <a:cs typeface="Arial"/>
                <a:sym typeface="Arial"/>
              </a:rPr>
              <a:t>this</a:t>
            </a:r>
            <a:r>
              <a:rPr lang="en" sz="1400" b="0" i="0" u="none" strike="noStrike" cap="none" dirty="0">
                <a:solidFill>
                  <a:srgbClr val="BD3717"/>
                </a:solidFill>
                <a:latin typeface="Arial"/>
                <a:ea typeface="Arial"/>
                <a:cs typeface="Arial"/>
                <a:sym typeface="Arial"/>
              </a:rPr>
              <a:t> photo and provide camera settings</a:t>
            </a:r>
            <a:endParaRPr sz="1400" b="0" i="0"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00244F"/>
                </a:solidFill>
                <a:latin typeface="Arial"/>
                <a:ea typeface="Arial"/>
                <a:cs typeface="Arial"/>
                <a:sym typeface="Arial"/>
              </a:rPr>
              <a:t>Description:</a:t>
            </a:r>
            <a:endParaRPr sz="1400" b="0" i="0" u="none" strike="noStrike" cap="none" dirty="0">
              <a:solidFill>
                <a:srgbClr val="00244F"/>
              </a:solidFill>
              <a:latin typeface="Arial"/>
              <a:ea typeface="Arial"/>
              <a:cs typeface="Arial"/>
              <a:sym typeface="Arial"/>
            </a:endParaRPr>
          </a:p>
          <a:p>
            <a:pPr lvl="0">
              <a:buClr>
                <a:schemeClr val="dk1"/>
              </a:buClr>
              <a:buSzPts val="1100"/>
            </a:pPr>
            <a:r>
              <a:rPr lang="en-US" sz="1200" dirty="0">
                <a:solidFill>
                  <a:srgbClr val="004AA6"/>
                </a:solidFill>
                <a:latin typeface="Calibri"/>
                <a:ea typeface="Calibri"/>
                <a:cs typeface="Calibri"/>
                <a:sym typeface="Calibri"/>
              </a:rPr>
              <a:t>Here  in this image, the bunny is </a:t>
            </a:r>
            <a:r>
              <a:rPr lang="en-US" sz="1200" dirty="0" smtClean="0">
                <a:solidFill>
                  <a:srgbClr val="004AA6"/>
                </a:solidFill>
                <a:latin typeface="Calibri"/>
                <a:ea typeface="Calibri"/>
                <a:cs typeface="Calibri"/>
                <a:sym typeface="Calibri"/>
              </a:rPr>
              <a:t>moved another 5-10 inches to the right and it now lies at right side of </a:t>
            </a:r>
            <a:r>
              <a:rPr lang="en-US" sz="1200" dirty="0">
                <a:solidFill>
                  <a:srgbClr val="004AA6"/>
                </a:solidFill>
                <a:latin typeface="Calibri"/>
                <a:ea typeface="Calibri"/>
                <a:cs typeface="Calibri"/>
                <a:sym typeface="Calibri"/>
              </a:rPr>
              <a:t>the </a:t>
            </a:r>
            <a:r>
              <a:rPr lang="en-US" sz="1200" dirty="0" smtClean="0">
                <a:solidFill>
                  <a:srgbClr val="004AA6"/>
                </a:solidFill>
                <a:latin typeface="Calibri"/>
                <a:ea typeface="Calibri"/>
                <a:cs typeface="Calibri"/>
                <a:sym typeface="Calibri"/>
              </a:rPr>
              <a:t>sculpture. </a:t>
            </a:r>
            <a:r>
              <a:rPr lang="en" sz="1200" b="0" i="0" u="none" strike="noStrike" cap="none" dirty="0">
                <a:solidFill>
                  <a:srgbClr val="00244F"/>
                </a:solidFill>
                <a:latin typeface="Arial"/>
                <a:ea typeface="Arial"/>
                <a:cs typeface="Arial"/>
                <a:sym typeface="Arial"/>
              </a:rPr>
              <a:t>	</a:t>
            </a:r>
            <a:endParaRPr sz="12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00244F"/>
                </a:solidFill>
                <a:latin typeface="Arial"/>
                <a:ea typeface="Arial"/>
                <a:cs typeface="Arial"/>
                <a:sym typeface="Arial"/>
              </a:rPr>
              <a:t>Camera settings:</a:t>
            </a:r>
            <a:endParaRPr sz="1400" b="0" i="0" u="none" strike="noStrike" cap="none" dirty="0">
              <a:solidFill>
                <a:srgbClr val="00244F"/>
              </a:solidFill>
              <a:latin typeface="Arial"/>
              <a:ea typeface="Arial"/>
              <a:cs typeface="Arial"/>
              <a:sym typeface="Arial"/>
            </a:endParaRPr>
          </a:p>
          <a:p>
            <a:pPr lvl="0">
              <a:buSzPts val="1400"/>
            </a:pPr>
            <a:r>
              <a:rPr lang="en" sz="1200" dirty="0">
                <a:solidFill>
                  <a:srgbClr val="004AA6"/>
                </a:solidFill>
                <a:latin typeface="Calibri"/>
                <a:ea typeface="Calibri"/>
                <a:cs typeface="Calibri"/>
                <a:sym typeface="Calibri"/>
              </a:rPr>
              <a:t>Exposure</a:t>
            </a:r>
            <a:r>
              <a:rPr lang="en-US" sz="1200" dirty="0">
                <a:solidFill>
                  <a:srgbClr val="004AA6"/>
                </a:solidFill>
              </a:rPr>
              <a:t>: 1/7 s</a:t>
            </a:r>
          </a:p>
          <a:p>
            <a:pPr lvl="0">
              <a:buSzPts val="1400"/>
            </a:pPr>
            <a:r>
              <a:rPr lang="en" sz="1200" dirty="0">
                <a:solidFill>
                  <a:srgbClr val="004AA6"/>
                </a:solidFill>
              </a:rPr>
              <a:t> </a:t>
            </a:r>
            <a:r>
              <a:rPr lang="en-US" sz="1200" dirty="0">
                <a:solidFill>
                  <a:srgbClr val="004AA6"/>
                </a:solidFill>
                <a:latin typeface="Calibri"/>
                <a:ea typeface="Calibri"/>
                <a:cs typeface="Calibri"/>
                <a:sym typeface="Calibri"/>
              </a:rPr>
              <a:t>A</a:t>
            </a:r>
            <a:r>
              <a:rPr lang="en" sz="1200" dirty="0">
                <a:solidFill>
                  <a:srgbClr val="004AA6"/>
                </a:solidFill>
                <a:latin typeface="Calibri"/>
                <a:ea typeface="Calibri"/>
                <a:cs typeface="Calibri"/>
                <a:sym typeface="Calibri"/>
              </a:rPr>
              <a:t>perture</a:t>
            </a:r>
            <a:r>
              <a:rPr lang="en-US" sz="1200" dirty="0">
                <a:solidFill>
                  <a:srgbClr val="004AA6"/>
                </a:solidFill>
              </a:rPr>
              <a:t>: f/1.7</a:t>
            </a:r>
          </a:p>
          <a:p>
            <a:pPr lvl="0">
              <a:buSzPts val="1400"/>
            </a:pPr>
            <a:r>
              <a:rPr lang="en-US" sz="1200" dirty="0">
                <a:solidFill>
                  <a:srgbClr val="004AA6"/>
                </a:solidFill>
                <a:latin typeface="Calibri"/>
                <a:ea typeface="Calibri"/>
                <a:cs typeface="Calibri"/>
                <a:sym typeface="Calibri"/>
              </a:rPr>
              <a:t> </a:t>
            </a:r>
            <a:r>
              <a:rPr lang="en" sz="1200" dirty="0">
                <a:solidFill>
                  <a:srgbClr val="004AA6"/>
                </a:solidFill>
                <a:latin typeface="Calibri"/>
                <a:ea typeface="Calibri"/>
                <a:cs typeface="Calibri"/>
                <a:sym typeface="Calibri"/>
              </a:rPr>
              <a:t>ISO</a:t>
            </a:r>
            <a:r>
              <a:rPr lang="en-US" sz="1200" dirty="0">
                <a:solidFill>
                  <a:srgbClr val="004AA6"/>
                </a:solidFill>
                <a:latin typeface="Calibri"/>
                <a:ea typeface="Calibri"/>
                <a:cs typeface="Calibri"/>
                <a:sym typeface="Calibri"/>
              </a:rPr>
              <a:t>:</a:t>
            </a:r>
            <a:r>
              <a:rPr lang="en" sz="1200" dirty="0">
                <a:solidFill>
                  <a:srgbClr val="004AA6"/>
                </a:solidFill>
              </a:rPr>
              <a:t> </a:t>
            </a:r>
            <a:r>
              <a:rPr lang="en-US" sz="1200" dirty="0">
                <a:solidFill>
                  <a:srgbClr val="004AA6"/>
                </a:solidFill>
              </a:rPr>
              <a:t>205</a:t>
            </a:r>
          </a:p>
          <a:p>
            <a:pPr lvl="0">
              <a:buSzPts val="1400"/>
            </a:pPr>
            <a:r>
              <a:rPr lang="en-US" sz="1200" dirty="0">
                <a:solidFill>
                  <a:srgbClr val="004AA6"/>
                </a:solidFill>
              </a:rPr>
              <a:t> Focal Length: 4.3mm</a:t>
            </a:r>
          </a:p>
          <a:p>
            <a:pPr lvl="0">
              <a:buSzPts val="1400"/>
            </a:pPr>
            <a:r>
              <a:rPr lang="en-US" sz="1200" dirty="0">
                <a:solidFill>
                  <a:srgbClr val="004AA6"/>
                </a:solidFill>
              </a:rPr>
              <a:t> </a:t>
            </a:r>
            <a:r>
              <a:rPr lang="en-US" sz="1200" b="1" dirty="0">
                <a:solidFill>
                  <a:srgbClr val="004AA6"/>
                </a:solidFill>
              </a:rPr>
              <a:t>Bunny position: </a:t>
            </a:r>
            <a:r>
              <a:rPr lang="en-US" sz="1200" b="1" dirty="0" smtClean="0">
                <a:solidFill>
                  <a:srgbClr val="004AA6"/>
                </a:solidFill>
              </a:rPr>
              <a:t>right</a:t>
            </a:r>
            <a:endParaRPr lang="en-US" sz="1200" b="1" dirty="0">
              <a:solidFill>
                <a:srgbClr val="004AA6"/>
              </a:solidFil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1" u="none" strike="noStrike" cap="none" dirty="0">
                <a:solidFill>
                  <a:srgbClr val="BD3717"/>
                </a:solidFill>
                <a:latin typeface="Arial"/>
                <a:ea typeface="Arial"/>
                <a:cs typeface="Arial"/>
                <a:sym typeface="Arial"/>
              </a:rPr>
              <a:t>Note that only </a:t>
            </a:r>
            <a:r>
              <a:rPr lang="en" sz="1400" b="1" i="1" u="sng" strike="noStrike" cap="none" dirty="0">
                <a:solidFill>
                  <a:srgbClr val="BD3717"/>
                </a:solidFill>
                <a:latin typeface="Arial"/>
                <a:ea typeface="Arial"/>
                <a:cs typeface="Arial"/>
                <a:sym typeface="Arial"/>
              </a:rPr>
              <a:t>one thing</a:t>
            </a:r>
            <a:r>
              <a:rPr lang="en" sz="1400" b="0" i="1" u="none" strike="noStrike" cap="none" dirty="0">
                <a:solidFill>
                  <a:srgbClr val="BD3717"/>
                </a:solidFill>
                <a:latin typeface="Arial"/>
                <a:ea typeface="Arial"/>
                <a:cs typeface="Arial"/>
                <a:sym typeface="Arial"/>
              </a:rPr>
              <a:t> should be changing!</a:t>
            </a:r>
            <a:endParaRPr sz="1400" b="0" i="0"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rgbClr val="00244F"/>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43653" y="1018675"/>
            <a:ext cx="4554093" cy="34421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body" idx="1"/>
          </p:nvPr>
        </p:nvSpPr>
        <p:spPr>
          <a:xfrm>
            <a:off x="5564438" y="499075"/>
            <a:ext cx="2475600" cy="51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b="1"/>
              <a:t>Image 4</a:t>
            </a:r>
            <a:endParaRPr b="1"/>
          </a:p>
        </p:txBody>
      </p:sp>
      <p:sp>
        <p:nvSpPr>
          <p:cNvPr id="150" name="Google Shape;150;p8"/>
          <p:cNvSpPr txBox="1"/>
          <p:nvPr/>
        </p:nvSpPr>
        <p:spPr>
          <a:xfrm>
            <a:off x="4984100" y="1018675"/>
            <a:ext cx="3839100" cy="400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BD3717"/>
                </a:solidFill>
                <a:latin typeface="Arial"/>
                <a:ea typeface="Arial"/>
                <a:cs typeface="Arial"/>
                <a:sym typeface="Arial"/>
              </a:rPr>
              <a:t>Describe </a:t>
            </a:r>
            <a:r>
              <a:rPr lang="en" sz="1400" b="0" i="1" u="none" strike="noStrike" cap="none" dirty="0">
                <a:solidFill>
                  <a:srgbClr val="BD3717"/>
                </a:solidFill>
                <a:latin typeface="Arial"/>
                <a:ea typeface="Arial"/>
                <a:cs typeface="Arial"/>
                <a:sym typeface="Arial"/>
              </a:rPr>
              <a:t>this</a:t>
            </a:r>
            <a:r>
              <a:rPr lang="en" sz="1400" b="0" i="0" u="none" strike="noStrike" cap="none" dirty="0">
                <a:solidFill>
                  <a:srgbClr val="BD3717"/>
                </a:solidFill>
                <a:latin typeface="Arial"/>
                <a:ea typeface="Arial"/>
                <a:cs typeface="Arial"/>
                <a:sym typeface="Arial"/>
              </a:rPr>
              <a:t> photo and provide camera settings</a:t>
            </a:r>
            <a:endParaRPr sz="1400" b="0" i="0"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00244F"/>
                </a:solidFill>
                <a:latin typeface="Arial"/>
                <a:ea typeface="Arial"/>
                <a:cs typeface="Arial"/>
                <a:sym typeface="Arial"/>
              </a:rPr>
              <a:t>Description:</a:t>
            </a:r>
            <a:endParaRPr sz="1400" b="0" i="0" u="none" strike="noStrike" cap="none" dirty="0">
              <a:solidFill>
                <a:srgbClr val="00244F"/>
              </a:solidFill>
              <a:latin typeface="Arial"/>
              <a:ea typeface="Arial"/>
              <a:cs typeface="Arial"/>
              <a:sym typeface="Arial"/>
            </a:endParaRPr>
          </a:p>
          <a:p>
            <a:pPr lvl="0">
              <a:buClr>
                <a:schemeClr val="dk1"/>
              </a:buClr>
              <a:buSzPts val="1100"/>
            </a:pPr>
            <a:r>
              <a:rPr lang="en-US" sz="1200" dirty="0">
                <a:solidFill>
                  <a:srgbClr val="004AA6"/>
                </a:solidFill>
                <a:latin typeface="Calibri"/>
                <a:ea typeface="Calibri"/>
                <a:cs typeface="Calibri"/>
                <a:sym typeface="Calibri"/>
              </a:rPr>
              <a:t>Here  in this image, the bunny is moved another 5-10 inches to the right and it now lies at </a:t>
            </a:r>
            <a:r>
              <a:rPr lang="en-US" sz="1200" dirty="0" smtClean="0">
                <a:solidFill>
                  <a:srgbClr val="004AA6"/>
                </a:solidFill>
                <a:latin typeface="Calibri"/>
                <a:ea typeface="Calibri"/>
                <a:cs typeface="Calibri"/>
                <a:sym typeface="Calibri"/>
              </a:rPr>
              <a:t>right most </a:t>
            </a:r>
            <a:r>
              <a:rPr lang="en-US" sz="1200" dirty="0">
                <a:solidFill>
                  <a:srgbClr val="004AA6"/>
                </a:solidFill>
                <a:latin typeface="Calibri"/>
                <a:ea typeface="Calibri"/>
                <a:cs typeface="Calibri"/>
                <a:sym typeface="Calibri"/>
              </a:rPr>
              <a:t>side of the sculpture. </a:t>
            </a:r>
            <a:r>
              <a:rPr lang="en" sz="1200" b="0" i="0" u="none" strike="noStrike" cap="none" dirty="0">
                <a:solidFill>
                  <a:srgbClr val="00244F"/>
                </a:solidFill>
                <a:latin typeface="Arial"/>
                <a:ea typeface="Arial"/>
                <a:cs typeface="Arial"/>
                <a:sym typeface="Arial"/>
              </a:rPr>
              <a:t>	</a:t>
            </a:r>
            <a:endParaRPr sz="12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rgbClr val="00244F"/>
                </a:solidFill>
                <a:latin typeface="Arial"/>
                <a:ea typeface="Arial"/>
                <a:cs typeface="Arial"/>
                <a:sym typeface="Arial"/>
              </a:rPr>
              <a:t>Camera settings:</a:t>
            </a:r>
            <a:endParaRPr sz="1400" b="0" i="0" u="none" strike="noStrike" cap="none" dirty="0">
              <a:solidFill>
                <a:srgbClr val="00244F"/>
              </a:solidFill>
              <a:latin typeface="Arial"/>
              <a:ea typeface="Arial"/>
              <a:cs typeface="Arial"/>
              <a:sym typeface="Arial"/>
            </a:endParaRPr>
          </a:p>
          <a:p>
            <a:pPr lvl="0">
              <a:buSzPts val="1400"/>
            </a:pPr>
            <a:r>
              <a:rPr lang="en" sz="1200" dirty="0">
                <a:solidFill>
                  <a:srgbClr val="004AA6"/>
                </a:solidFill>
                <a:latin typeface="Calibri"/>
                <a:ea typeface="Calibri"/>
                <a:cs typeface="Calibri"/>
                <a:sym typeface="Calibri"/>
              </a:rPr>
              <a:t>Exposure</a:t>
            </a:r>
            <a:r>
              <a:rPr lang="en-US" sz="1200" dirty="0">
                <a:solidFill>
                  <a:srgbClr val="004AA6"/>
                </a:solidFill>
              </a:rPr>
              <a:t>: 1/7 s</a:t>
            </a:r>
          </a:p>
          <a:p>
            <a:pPr lvl="0">
              <a:buSzPts val="1400"/>
            </a:pPr>
            <a:r>
              <a:rPr lang="en" sz="1200" dirty="0">
                <a:solidFill>
                  <a:srgbClr val="004AA6"/>
                </a:solidFill>
              </a:rPr>
              <a:t> </a:t>
            </a:r>
            <a:r>
              <a:rPr lang="en-US" sz="1200" dirty="0">
                <a:solidFill>
                  <a:srgbClr val="004AA6"/>
                </a:solidFill>
                <a:latin typeface="Calibri"/>
                <a:ea typeface="Calibri"/>
                <a:cs typeface="Calibri"/>
                <a:sym typeface="Calibri"/>
              </a:rPr>
              <a:t>A</a:t>
            </a:r>
            <a:r>
              <a:rPr lang="en" sz="1200" dirty="0">
                <a:solidFill>
                  <a:srgbClr val="004AA6"/>
                </a:solidFill>
                <a:latin typeface="Calibri"/>
                <a:ea typeface="Calibri"/>
                <a:cs typeface="Calibri"/>
                <a:sym typeface="Calibri"/>
              </a:rPr>
              <a:t>perture</a:t>
            </a:r>
            <a:r>
              <a:rPr lang="en-US" sz="1200" dirty="0">
                <a:solidFill>
                  <a:srgbClr val="004AA6"/>
                </a:solidFill>
              </a:rPr>
              <a:t>: f/1.7</a:t>
            </a:r>
          </a:p>
          <a:p>
            <a:pPr lvl="0">
              <a:buSzPts val="1400"/>
            </a:pPr>
            <a:r>
              <a:rPr lang="en-US" sz="1200" dirty="0">
                <a:solidFill>
                  <a:srgbClr val="004AA6"/>
                </a:solidFill>
                <a:latin typeface="Calibri"/>
                <a:ea typeface="Calibri"/>
                <a:cs typeface="Calibri"/>
                <a:sym typeface="Calibri"/>
              </a:rPr>
              <a:t> </a:t>
            </a:r>
            <a:r>
              <a:rPr lang="en" sz="1200" dirty="0">
                <a:solidFill>
                  <a:srgbClr val="004AA6"/>
                </a:solidFill>
                <a:latin typeface="Calibri"/>
                <a:ea typeface="Calibri"/>
                <a:cs typeface="Calibri"/>
                <a:sym typeface="Calibri"/>
              </a:rPr>
              <a:t>ISO</a:t>
            </a:r>
            <a:r>
              <a:rPr lang="en-US" sz="1200" dirty="0">
                <a:solidFill>
                  <a:srgbClr val="004AA6"/>
                </a:solidFill>
                <a:latin typeface="Calibri"/>
                <a:ea typeface="Calibri"/>
                <a:cs typeface="Calibri"/>
                <a:sym typeface="Calibri"/>
              </a:rPr>
              <a:t>:</a:t>
            </a:r>
            <a:r>
              <a:rPr lang="en" sz="1200" dirty="0">
                <a:solidFill>
                  <a:srgbClr val="004AA6"/>
                </a:solidFill>
              </a:rPr>
              <a:t> </a:t>
            </a:r>
            <a:r>
              <a:rPr lang="en-US" sz="1200" dirty="0">
                <a:solidFill>
                  <a:srgbClr val="004AA6"/>
                </a:solidFill>
              </a:rPr>
              <a:t>205</a:t>
            </a:r>
          </a:p>
          <a:p>
            <a:pPr lvl="0">
              <a:buSzPts val="1400"/>
            </a:pPr>
            <a:r>
              <a:rPr lang="en-US" sz="1200" dirty="0">
                <a:solidFill>
                  <a:srgbClr val="004AA6"/>
                </a:solidFill>
              </a:rPr>
              <a:t> Focal Length: 4.3mm</a:t>
            </a:r>
          </a:p>
          <a:p>
            <a:pPr lvl="0">
              <a:buSzPts val="1400"/>
            </a:pPr>
            <a:r>
              <a:rPr lang="en-US" sz="1200" b="1" dirty="0">
                <a:solidFill>
                  <a:srgbClr val="004AA6"/>
                </a:solidFill>
              </a:rPr>
              <a:t> Bunny position: </a:t>
            </a:r>
            <a:r>
              <a:rPr lang="en-US" sz="1200" b="1" dirty="0" smtClean="0">
                <a:solidFill>
                  <a:srgbClr val="004AA6"/>
                </a:solidFill>
              </a:rPr>
              <a:t>right most</a:t>
            </a:r>
            <a:endParaRPr lang="en-US" sz="1200" b="1" dirty="0">
              <a:solidFill>
                <a:srgbClr val="004AA6"/>
              </a:solidFil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244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1" u="none" strike="noStrike" cap="none" dirty="0">
                <a:solidFill>
                  <a:srgbClr val="BD3717"/>
                </a:solidFill>
                <a:latin typeface="Arial"/>
                <a:ea typeface="Arial"/>
                <a:cs typeface="Arial"/>
                <a:sym typeface="Arial"/>
              </a:rPr>
              <a:t>Note that only </a:t>
            </a:r>
            <a:r>
              <a:rPr lang="en" sz="1400" b="1" i="1" u="sng" strike="noStrike" cap="none" dirty="0">
                <a:solidFill>
                  <a:srgbClr val="BD3717"/>
                </a:solidFill>
                <a:latin typeface="Arial"/>
                <a:ea typeface="Arial"/>
                <a:cs typeface="Arial"/>
                <a:sym typeface="Arial"/>
              </a:rPr>
              <a:t>one thing</a:t>
            </a:r>
            <a:r>
              <a:rPr lang="en" sz="1400" b="0" i="1" u="none" strike="noStrike" cap="none" dirty="0">
                <a:solidFill>
                  <a:srgbClr val="BD3717"/>
                </a:solidFill>
                <a:latin typeface="Arial"/>
                <a:ea typeface="Arial"/>
                <a:cs typeface="Arial"/>
                <a:sym typeface="Arial"/>
              </a:rPr>
              <a:t> should be changing!</a:t>
            </a:r>
            <a:endParaRPr sz="1400" b="0" i="1"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1" u="none" strike="noStrike" cap="none" dirty="0">
              <a:solidFill>
                <a:srgbClr val="BD371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400" b="0" i="1" u="none" strike="noStrike" cap="none" dirty="0">
                <a:solidFill>
                  <a:srgbClr val="BD3717"/>
                </a:solidFill>
                <a:latin typeface="Calibri"/>
                <a:ea typeface="Calibri"/>
                <a:cs typeface="Calibri"/>
                <a:sym typeface="Calibri"/>
              </a:rPr>
              <a:t>Include additional slides for each individual photo (maximum of 8)</a:t>
            </a:r>
            <a:endParaRPr sz="1400" b="0" i="1" u="none" strike="noStrike" cap="none" dirty="0">
              <a:solidFill>
                <a:srgbClr val="BD371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BD371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rgbClr val="00244F"/>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10860" y="1159959"/>
            <a:ext cx="4533019" cy="33821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body" idx="1"/>
          </p:nvPr>
        </p:nvSpPr>
        <p:spPr>
          <a:xfrm>
            <a:off x="3334188" y="107200"/>
            <a:ext cx="2475600" cy="51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2400" b="1">
                <a:solidFill>
                  <a:srgbClr val="00244F"/>
                </a:solidFill>
              </a:rPr>
              <a:t>Final Artifact</a:t>
            </a:r>
            <a:endParaRPr sz="2400" b="1">
              <a:solidFill>
                <a:srgbClr val="00244F"/>
              </a:solidFill>
            </a:endParaRPr>
          </a:p>
        </p:txBody>
      </p:sp>
      <p:sp>
        <p:nvSpPr>
          <p:cNvPr id="158" name="Google Shape;158;p9"/>
          <p:cNvSpPr txBox="1"/>
          <p:nvPr/>
        </p:nvSpPr>
        <p:spPr>
          <a:xfrm>
            <a:off x="3191587" y="4299800"/>
            <a:ext cx="2760802" cy="73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dirty="0" smtClean="0">
                <a:solidFill>
                  <a:srgbClr val="004AA6"/>
                </a:solidFill>
              </a:rPr>
              <a:t>Bunny couple handholding touring monastery</a:t>
            </a:r>
            <a:endParaRPr sz="1400" b="0" i="1" u="none" strike="noStrike" cap="none" dirty="0">
              <a:solidFill>
                <a:srgbClr val="004AA6"/>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482003" y="1672782"/>
            <a:ext cx="8307837" cy="19829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1252</Words>
  <Application>Microsoft Macintosh PowerPoint</Application>
  <PresentationFormat>On-screen Show (16:9)</PresentationFormat>
  <Paragraphs>134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Details (Optional)</vt:lpstr>
      <vt:lpstr>PowerPoint Presentation</vt:lpstr>
      <vt:lpstr>Resources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Sadichha Sitaula</cp:lastModifiedBy>
  <cp:revision>22</cp:revision>
  <dcterms:modified xsi:type="dcterms:W3CDTF">2019-09-01T18:48:16Z</dcterms:modified>
</cp:coreProperties>
</file>