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5112cd6e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5112cd6e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4b0d03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4b0d03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3cd2be678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3cd2be678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21f22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21f22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b0d033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b0d033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b0d033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b0d033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112cd6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112cd6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cd2be67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cd2be67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b0d03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b0d03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b0d03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b0d03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b0d033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b0d033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b0d03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b0d03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0525" y="165675"/>
            <a:ext cx="5874600" cy="269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22"/>
              <a:t>Analysis of GCP Hosted Biomedical Research Abstracts</a:t>
            </a:r>
            <a:r>
              <a:rPr lang="en"/>
              <a:t> </a:t>
            </a:r>
            <a:endParaRPr/>
          </a:p>
          <a:p>
            <a:pPr indent="0" lvl="0" marL="0" rtl="0" algn="l">
              <a:spcBef>
                <a:spcPts val="0"/>
              </a:spcBef>
              <a:spcAft>
                <a:spcPts val="0"/>
              </a:spcAft>
              <a:buNone/>
            </a:pPr>
            <a:r>
              <a:t/>
            </a:r>
            <a:endParaRPr sz="2750"/>
          </a:p>
          <a:p>
            <a:pPr indent="0" lvl="0" marL="0" rtl="0" algn="l">
              <a:spcBef>
                <a:spcPts val="0"/>
              </a:spcBef>
              <a:spcAft>
                <a:spcPts val="0"/>
              </a:spcAft>
              <a:buNone/>
            </a:pPr>
            <a:r>
              <a:rPr lang="en" sz="2750"/>
              <a:t>BAN-675 Final Project</a:t>
            </a:r>
            <a:endParaRPr/>
          </a:p>
        </p:txBody>
      </p:sp>
      <p:sp>
        <p:nvSpPr>
          <p:cNvPr id="135" name="Google Shape;135;p13"/>
          <p:cNvSpPr txBox="1"/>
          <p:nvPr>
            <p:ph idx="1" type="subTitle"/>
          </p:nvPr>
        </p:nvSpPr>
        <p:spPr>
          <a:xfrm>
            <a:off x="4233550" y="2980375"/>
            <a:ext cx="5874600" cy="208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Team 4:</a:t>
            </a:r>
            <a:endParaRPr sz="1500"/>
          </a:p>
          <a:p>
            <a:pPr indent="0" lvl="0" marL="0" rtl="0" algn="l">
              <a:lnSpc>
                <a:spcPct val="150000"/>
              </a:lnSpc>
              <a:spcBef>
                <a:spcPts val="0"/>
              </a:spcBef>
              <a:spcAft>
                <a:spcPts val="0"/>
              </a:spcAft>
              <a:buNone/>
            </a:pPr>
            <a:r>
              <a:rPr lang="en" sz="1500"/>
              <a:t>Subramanian Padmanabhan</a:t>
            </a:r>
            <a:endParaRPr sz="1500"/>
          </a:p>
          <a:p>
            <a:pPr indent="0" lvl="0" marL="0" rtl="0" algn="l">
              <a:lnSpc>
                <a:spcPct val="150000"/>
              </a:lnSpc>
              <a:spcBef>
                <a:spcPts val="0"/>
              </a:spcBef>
              <a:spcAft>
                <a:spcPts val="0"/>
              </a:spcAft>
              <a:buNone/>
            </a:pPr>
            <a:r>
              <a:rPr lang="en" sz="1500"/>
              <a:t>Prathamesh Rajiv Bhople </a:t>
            </a:r>
            <a:endParaRPr sz="1500"/>
          </a:p>
          <a:p>
            <a:pPr indent="0" lvl="0" marL="0" rtl="0" algn="l">
              <a:lnSpc>
                <a:spcPct val="150000"/>
              </a:lnSpc>
              <a:spcBef>
                <a:spcPts val="0"/>
              </a:spcBef>
              <a:spcAft>
                <a:spcPts val="0"/>
              </a:spcAft>
              <a:buNone/>
            </a:pPr>
            <a:r>
              <a:rPr lang="en" sz="1500"/>
              <a:t>Dalton Williams (dwilliams129@horizon.csueastbay.edu)</a:t>
            </a:r>
            <a:endParaRPr sz="1500"/>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rPr lang="en" sz="1500"/>
              <a:t>Date: December 2nd ,2021</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Optimization</a:t>
            </a:r>
            <a:endParaRPr/>
          </a:p>
        </p:txBody>
      </p:sp>
      <p:pic>
        <p:nvPicPr>
          <p:cNvPr id="190" name="Google Shape;190;p22"/>
          <p:cNvPicPr preferRelativeResize="0"/>
          <p:nvPr/>
        </p:nvPicPr>
        <p:blipFill>
          <a:blip r:embed="rId3">
            <a:alphaModFix/>
          </a:blip>
          <a:stretch>
            <a:fillRect/>
          </a:stretch>
        </p:blipFill>
        <p:spPr>
          <a:xfrm>
            <a:off x="5015725" y="1350325"/>
            <a:ext cx="3368650" cy="1747075"/>
          </a:xfrm>
          <a:prstGeom prst="rect">
            <a:avLst/>
          </a:prstGeom>
          <a:noFill/>
          <a:ln>
            <a:noFill/>
          </a:ln>
        </p:spPr>
      </p:pic>
      <p:pic>
        <p:nvPicPr>
          <p:cNvPr id="191" name="Google Shape;191;p22"/>
          <p:cNvPicPr preferRelativeResize="0"/>
          <p:nvPr/>
        </p:nvPicPr>
        <p:blipFill>
          <a:blip r:embed="rId4">
            <a:alphaModFix/>
          </a:blip>
          <a:stretch>
            <a:fillRect/>
          </a:stretch>
        </p:blipFill>
        <p:spPr>
          <a:xfrm>
            <a:off x="5015723" y="3097400"/>
            <a:ext cx="3368658" cy="1747075"/>
          </a:xfrm>
          <a:prstGeom prst="rect">
            <a:avLst/>
          </a:prstGeom>
          <a:noFill/>
          <a:ln>
            <a:noFill/>
          </a:ln>
        </p:spPr>
      </p:pic>
      <p:sp>
        <p:nvSpPr>
          <p:cNvPr id="192" name="Google Shape;192;p22"/>
          <p:cNvSpPr txBox="1"/>
          <p:nvPr/>
        </p:nvSpPr>
        <p:spPr>
          <a:xfrm>
            <a:off x="5015725" y="651925"/>
            <a:ext cx="3368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Wordclouds - Most Representative </a:t>
            </a:r>
            <a:endParaRPr b="1" sz="1300">
              <a:solidFill>
                <a:schemeClr val="lt1"/>
              </a:solidFill>
              <a:latin typeface="Lato"/>
              <a:ea typeface="Lato"/>
              <a:cs typeface="Lato"/>
              <a:sym typeface="Lato"/>
            </a:endParaRPr>
          </a:p>
          <a:p>
            <a:pPr indent="0" lvl="0" marL="0" rtl="0" algn="l">
              <a:spcBef>
                <a:spcPts val="0"/>
              </a:spcBef>
              <a:spcAft>
                <a:spcPts val="0"/>
              </a:spcAft>
              <a:buNone/>
            </a:pPr>
            <a:r>
              <a:rPr b="1" lang="en" sz="1300">
                <a:solidFill>
                  <a:schemeClr val="lt1"/>
                </a:solidFill>
                <a:latin typeface="Lato"/>
                <a:ea typeface="Lato"/>
                <a:cs typeface="Lato"/>
                <a:sym typeface="Lato"/>
              </a:rPr>
              <a:t>Words in an Arbitrary Model (Top) </a:t>
            </a:r>
            <a:endParaRPr b="1" sz="1300">
              <a:solidFill>
                <a:schemeClr val="lt1"/>
              </a:solidFill>
              <a:latin typeface="Lato"/>
              <a:ea typeface="Lato"/>
              <a:cs typeface="Lato"/>
              <a:sym typeface="Lato"/>
            </a:endParaRPr>
          </a:p>
          <a:p>
            <a:pPr indent="0" lvl="0" marL="0" rtl="0" algn="l">
              <a:spcBef>
                <a:spcPts val="0"/>
              </a:spcBef>
              <a:spcAft>
                <a:spcPts val="0"/>
              </a:spcAft>
              <a:buNone/>
            </a:pPr>
            <a:r>
              <a:rPr b="1" lang="en" sz="1300">
                <a:solidFill>
                  <a:schemeClr val="lt1"/>
                </a:solidFill>
                <a:latin typeface="Lato"/>
                <a:ea typeface="Lato"/>
                <a:cs typeface="Lato"/>
                <a:sym typeface="Lato"/>
              </a:rPr>
              <a:t>vs. Optimized Model (Bottom)</a:t>
            </a:r>
            <a:endParaRPr b="1" sz="1300">
              <a:solidFill>
                <a:schemeClr val="lt1"/>
              </a:solidFill>
              <a:latin typeface="Lato"/>
              <a:ea typeface="Lato"/>
              <a:cs typeface="Lato"/>
              <a:sym typeface="Lato"/>
            </a:endParaRPr>
          </a:p>
        </p:txBody>
      </p:sp>
      <p:sp>
        <p:nvSpPr>
          <p:cNvPr id="193" name="Google Shape;193;p22"/>
          <p:cNvSpPr txBox="1"/>
          <p:nvPr/>
        </p:nvSpPr>
        <p:spPr>
          <a:xfrm>
            <a:off x="1315775" y="1350313"/>
            <a:ext cx="336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Coherence Model Plot</a:t>
            </a:r>
            <a:endParaRPr sz="1300">
              <a:solidFill>
                <a:schemeClr val="lt1"/>
              </a:solidFill>
              <a:latin typeface="Lato"/>
              <a:ea typeface="Lato"/>
              <a:cs typeface="Lato"/>
              <a:sym typeface="Lato"/>
            </a:endParaRPr>
          </a:p>
        </p:txBody>
      </p:sp>
      <p:pic>
        <p:nvPicPr>
          <p:cNvPr id="194" name="Google Shape;194;p22"/>
          <p:cNvPicPr preferRelativeResize="0"/>
          <p:nvPr/>
        </p:nvPicPr>
        <p:blipFill>
          <a:blip r:embed="rId5">
            <a:alphaModFix/>
          </a:blip>
          <a:stretch>
            <a:fillRect/>
          </a:stretch>
        </p:blipFill>
        <p:spPr>
          <a:xfrm>
            <a:off x="932725" y="1679688"/>
            <a:ext cx="3725178" cy="2489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result report and explanation</a:t>
            </a:r>
            <a:endParaRPr/>
          </a:p>
        </p:txBody>
      </p:sp>
      <p:sp>
        <p:nvSpPr>
          <p:cNvPr id="200" name="Google Shape;200;p23"/>
          <p:cNvSpPr txBox="1"/>
          <p:nvPr>
            <p:ph idx="1" type="body"/>
          </p:nvPr>
        </p:nvSpPr>
        <p:spPr>
          <a:xfrm>
            <a:off x="-70075" y="1618500"/>
            <a:ext cx="5367900" cy="2866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t/>
            </a:r>
            <a:endParaRPr sz="3115"/>
          </a:p>
          <a:p>
            <a:pPr indent="-313761" lvl="0" marL="457200" rtl="0" algn="l">
              <a:lnSpc>
                <a:spcPct val="150000"/>
              </a:lnSpc>
              <a:spcBef>
                <a:spcPts val="1200"/>
              </a:spcBef>
              <a:spcAft>
                <a:spcPts val="0"/>
              </a:spcAft>
              <a:buSzPct val="100000"/>
              <a:buChar char="●"/>
            </a:pPr>
            <a:r>
              <a:rPr lang="en" sz="5364"/>
              <a:t>Multicore LDA Model of topics size: 7 built  a comprehensive dataset </a:t>
            </a:r>
            <a:endParaRPr sz="5364"/>
          </a:p>
          <a:p>
            <a:pPr indent="-313761" lvl="0" marL="457200" rtl="0" algn="l">
              <a:lnSpc>
                <a:spcPct val="150000"/>
              </a:lnSpc>
              <a:spcBef>
                <a:spcPts val="0"/>
              </a:spcBef>
              <a:spcAft>
                <a:spcPts val="0"/>
              </a:spcAft>
              <a:buSzPct val="100000"/>
              <a:buChar char="●"/>
            </a:pPr>
            <a:r>
              <a:rPr lang="en" sz="5364"/>
              <a:t>Top 2 Articles has similarity with 450+ other Articles</a:t>
            </a:r>
            <a:endParaRPr sz="5364"/>
          </a:p>
          <a:p>
            <a:pPr indent="-313761" lvl="0" marL="457200" rtl="0" algn="l">
              <a:lnSpc>
                <a:spcPct val="150000"/>
              </a:lnSpc>
              <a:spcBef>
                <a:spcPts val="0"/>
              </a:spcBef>
              <a:spcAft>
                <a:spcPts val="0"/>
              </a:spcAft>
              <a:buSzPct val="100000"/>
              <a:buChar char="●"/>
            </a:pPr>
            <a:r>
              <a:rPr lang="en" sz="5364"/>
              <a:t>Topic 4  &amp; Topic 5 had the highest weight distribution</a:t>
            </a:r>
            <a:endParaRPr sz="5364"/>
          </a:p>
          <a:p>
            <a:pPr indent="-313761" lvl="0" marL="457200" rtl="0" algn="l">
              <a:lnSpc>
                <a:spcPct val="150000"/>
              </a:lnSpc>
              <a:spcBef>
                <a:spcPts val="0"/>
              </a:spcBef>
              <a:spcAft>
                <a:spcPts val="0"/>
              </a:spcAft>
              <a:buSzPct val="100000"/>
              <a:buChar char="●"/>
            </a:pPr>
            <a:r>
              <a:rPr lang="en" sz="5364"/>
              <a:t>Words like “cell”, “protein”, “infect” &amp; “disease” had highest weights</a:t>
            </a:r>
            <a:endParaRPr sz="5364"/>
          </a:p>
          <a:p>
            <a:pPr indent="-313761" lvl="0" marL="457200" rtl="0" algn="l">
              <a:lnSpc>
                <a:spcPct val="150000"/>
              </a:lnSpc>
              <a:spcBef>
                <a:spcPts val="0"/>
              </a:spcBef>
              <a:spcAft>
                <a:spcPts val="0"/>
              </a:spcAft>
              <a:buSzPct val="100000"/>
              <a:buChar char="●"/>
            </a:pPr>
            <a:r>
              <a:rPr lang="en" sz="5364"/>
              <a:t>Most Similar Articles had similar Topics with highest weight</a:t>
            </a:r>
            <a:endParaRPr sz="5364"/>
          </a:p>
          <a:p>
            <a:pPr indent="-313761" lvl="0" marL="457200" rtl="0" algn="l">
              <a:lnSpc>
                <a:spcPct val="150000"/>
              </a:lnSpc>
              <a:spcBef>
                <a:spcPts val="0"/>
              </a:spcBef>
              <a:spcAft>
                <a:spcPts val="0"/>
              </a:spcAft>
              <a:buSzPct val="100000"/>
              <a:buChar char="●"/>
            </a:pPr>
            <a:r>
              <a:rPr lang="en" sz="5364"/>
              <a:t>Some Similar articles had different Highest weights for Topics</a:t>
            </a:r>
            <a:endParaRPr sz="5364"/>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1" name="Google Shape;201;p23"/>
          <p:cNvPicPr preferRelativeResize="0"/>
          <p:nvPr/>
        </p:nvPicPr>
        <p:blipFill>
          <a:blip r:embed="rId3">
            <a:alphaModFix/>
          </a:blip>
          <a:stretch>
            <a:fillRect/>
          </a:stretch>
        </p:blipFill>
        <p:spPr>
          <a:xfrm>
            <a:off x="5406900" y="1689625"/>
            <a:ext cx="3646675" cy="228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Recommendations based on an Arbitrary Abstract</a:t>
            </a:r>
            <a:endParaRPr/>
          </a:p>
        </p:txBody>
      </p:sp>
      <p:sp>
        <p:nvSpPr>
          <p:cNvPr id="207" name="Google Shape;207;p24"/>
          <p:cNvSpPr txBox="1"/>
          <p:nvPr>
            <p:ph idx="1" type="body"/>
          </p:nvPr>
        </p:nvSpPr>
        <p:spPr>
          <a:xfrm>
            <a:off x="80375" y="1307850"/>
            <a:ext cx="3717900" cy="310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lang="en" sz="1302"/>
              <a:t>“</a:t>
            </a:r>
            <a:r>
              <a:rPr lang="en" sz="1302"/>
              <a:t>An outbreak of respiratory disease caused by a novel coronavirus is ongoing till December 2019. As of March 16 2020, It has caused an epidemic outbreak with more than 1,79,073 confirmed infections and 7,074 reported deaths…”</a:t>
            </a:r>
            <a:endParaRPr sz="1302"/>
          </a:p>
          <a:p>
            <a:pPr indent="0" lvl="0" marL="0" rtl="0" algn="l">
              <a:lnSpc>
                <a:spcPct val="150000"/>
              </a:lnSpc>
              <a:spcBef>
                <a:spcPts val="1200"/>
              </a:spcBef>
              <a:spcAft>
                <a:spcPts val="0"/>
              </a:spcAft>
              <a:buSzPts val="1018"/>
              <a:buNone/>
            </a:pPr>
            <a:r>
              <a:rPr lang="en" sz="1302"/>
              <a:t>280 articles pass the similarity threshold (0.6) for </a:t>
            </a:r>
            <a:r>
              <a:rPr lang="en" sz="1302"/>
              <a:t>recommendation</a:t>
            </a:r>
            <a:r>
              <a:rPr lang="en" sz="1302"/>
              <a:t>. </a:t>
            </a:r>
            <a:endParaRPr sz="1302"/>
          </a:p>
          <a:p>
            <a:pPr indent="0" lvl="0" marL="0" rtl="0" algn="l">
              <a:lnSpc>
                <a:spcPct val="150000"/>
              </a:lnSpc>
              <a:spcBef>
                <a:spcPts val="1200"/>
              </a:spcBef>
              <a:spcAft>
                <a:spcPts val="1200"/>
              </a:spcAft>
              <a:buSzPts val="1018"/>
              <a:buNone/>
            </a:pPr>
            <a:r>
              <a:rPr lang="en" sz="1302"/>
              <a:t>Scores of top 5 similar articles [0.9946168022626186,0.9949502689017041, 0.9951465384643405,0.9965851992743664, 0.9977934790987246]</a:t>
            </a:r>
            <a:endParaRPr sz="1302"/>
          </a:p>
        </p:txBody>
      </p:sp>
      <p:pic>
        <p:nvPicPr>
          <p:cNvPr id="208" name="Google Shape;208;p24"/>
          <p:cNvPicPr preferRelativeResize="0"/>
          <p:nvPr/>
        </p:nvPicPr>
        <p:blipFill>
          <a:blip r:embed="rId3">
            <a:alphaModFix/>
          </a:blip>
          <a:stretch>
            <a:fillRect/>
          </a:stretch>
        </p:blipFill>
        <p:spPr>
          <a:xfrm>
            <a:off x="3798375" y="1633125"/>
            <a:ext cx="5216673" cy="2638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2217225"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900"/>
              <a:t>Thank You !</a:t>
            </a:r>
            <a:endParaRPr sz="5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Background</a:t>
            </a:r>
            <a:endParaRPr/>
          </a:p>
        </p:txBody>
      </p:sp>
      <p:sp>
        <p:nvSpPr>
          <p:cNvPr id="141" name="Google Shape;141;p14"/>
          <p:cNvSpPr txBox="1"/>
          <p:nvPr>
            <p:ph idx="1" type="body"/>
          </p:nvPr>
        </p:nvSpPr>
        <p:spPr>
          <a:xfrm>
            <a:off x="1297500" y="1567550"/>
            <a:ext cx="7038900" cy="2869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“BREATHE is a large-scale biomedical database containing entries from 10 major repositories of biomedical research. Our dataset contains both abstract and full body texts of biomedical papers going back for decades and contains more than 16 million unique papers. This dataset can be used to train language models to better understand outcomes from biomedical research and uncover insights to combat the COVID-19 pandemic.” - Google Cloud Platform, BREATHE Description</a:t>
            </a:r>
            <a:endParaRPr>
              <a:solidFill>
                <a:schemeClr val="dk1"/>
              </a:solidFill>
            </a:endParaRPr>
          </a:p>
          <a:p>
            <a:pPr indent="0" lvl="0" marL="0" rtl="0" algn="l">
              <a:lnSpc>
                <a:spcPct val="98181"/>
              </a:lnSpc>
              <a:spcBef>
                <a:spcPts val="1200"/>
              </a:spcBef>
              <a:spcAft>
                <a:spcPts val="0"/>
              </a:spcAft>
              <a:buNone/>
            </a:pPr>
            <a:r>
              <a:rPr lang="en">
                <a:solidFill>
                  <a:schemeClr val="dk1"/>
                </a:solidFill>
              </a:rPr>
              <a:t>The purpose of this project is to develop topic modeling based on the abstracts of these biomedical papers, model the topic distribution, concentration, and similarity, and to compare different variations of the models.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147" name="Google Shape;147;p15"/>
          <p:cNvSpPr txBox="1"/>
          <p:nvPr>
            <p:ph idx="1" type="body"/>
          </p:nvPr>
        </p:nvSpPr>
        <p:spPr>
          <a:xfrm>
            <a:off x="1297500" y="1508750"/>
            <a:ext cx="7038900" cy="3376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BREATHE database contains publication dates, abstracts, and the full text of more than 16 million individual research papers, hosted on the Google Cloud Platform.</a:t>
            </a:r>
            <a:endParaRPr/>
          </a:p>
          <a:p>
            <a:pPr indent="0" lvl="0" marL="0" rtl="0" algn="l">
              <a:lnSpc>
                <a:spcPct val="150000"/>
              </a:lnSpc>
              <a:spcBef>
                <a:spcPts val="1200"/>
              </a:spcBef>
              <a:spcAft>
                <a:spcPts val="0"/>
              </a:spcAft>
              <a:buNone/>
            </a:pPr>
            <a:r>
              <a:rPr lang="en"/>
              <a:t>After extracting all 10 repositories within this database, over a publication time </a:t>
            </a:r>
            <a:r>
              <a:rPr lang="en"/>
              <a:t>period</a:t>
            </a:r>
            <a:r>
              <a:rPr lang="en"/>
              <a:t> of about 3. 5 years, nearly 20 Gigabytes worth of CSVs containing </a:t>
            </a:r>
            <a:r>
              <a:rPr lang="en"/>
              <a:t>abstracts remained. </a:t>
            </a:r>
            <a:endParaRPr/>
          </a:p>
          <a:p>
            <a:pPr indent="0" lvl="0" marL="0" rtl="0" algn="l">
              <a:lnSpc>
                <a:spcPct val="150000"/>
              </a:lnSpc>
              <a:spcBef>
                <a:spcPts val="1200"/>
              </a:spcBef>
              <a:spcAft>
                <a:spcPts val="1200"/>
              </a:spcAft>
              <a:buNone/>
            </a:pPr>
            <a:r>
              <a:rPr lang="en"/>
              <a:t>Randomly sample to reduce the information analyzed to approximately 1000 abstracts, chosen by a uniform random distribution iterating through all of the .CSV files and outputting a single file containing only abstract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GCP Query Example</a:t>
            </a:r>
            <a:endParaRPr/>
          </a:p>
        </p:txBody>
      </p:sp>
      <p:pic>
        <p:nvPicPr>
          <p:cNvPr id="153" name="Google Shape;153;p16"/>
          <p:cNvPicPr preferRelativeResize="0"/>
          <p:nvPr/>
        </p:nvPicPr>
        <p:blipFill>
          <a:blip r:embed="rId3">
            <a:alphaModFix/>
          </a:blip>
          <a:stretch>
            <a:fillRect/>
          </a:stretch>
        </p:blipFill>
        <p:spPr>
          <a:xfrm>
            <a:off x="2897626" y="1567550"/>
            <a:ext cx="5589101" cy="2284850"/>
          </a:xfrm>
          <a:prstGeom prst="rect">
            <a:avLst/>
          </a:prstGeom>
          <a:noFill/>
          <a:ln cap="flat" cmpd="sng" w="19050">
            <a:solidFill>
              <a:schemeClr val="dk2"/>
            </a:solidFill>
            <a:prstDash val="solid"/>
            <a:round/>
            <a:headEnd len="sm" w="sm" type="none"/>
            <a:tailEnd len="sm" w="sm" type="none"/>
          </a:ln>
        </p:spPr>
      </p:pic>
      <p:pic>
        <p:nvPicPr>
          <p:cNvPr id="154" name="Google Shape;154;p16"/>
          <p:cNvPicPr preferRelativeResize="0"/>
          <p:nvPr/>
        </p:nvPicPr>
        <p:blipFill>
          <a:blip r:embed="rId4">
            <a:alphaModFix/>
          </a:blip>
          <a:stretch>
            <a:fillRect/>
          </a:stretch>
        </p:blipFill>
        <p:spPr>
          <a:xfrm>
            <a:off x="1100938" y="1567550"/>
            <a:ext cx="1796687" cy="22848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p>
          <a:p>
            <a:pPr indent="-311150" lvl="0" marL="457200" rtl="0" algn="l">
              <a:lnSpc>
                <a:spcPct val="150000"/>
              </a:lnSpc>
              <a:spcBef>
                <a:spcPts val="1200"/>
              </a:spcBef>
              <a:spcAft>
                <a:spcPts val="0"/>
              </a:spcAft>
              <a:buSzPts val="1300"/>
              <a:buChar char="●"/>
            </a:pPr>
            <a:r>
              <a:rPr lang="en"/>
              <a:t>Chose a uniform-random distribution of rows from each file to reach the desired sample of &gt;=1000 documents</a:t>
            </a:r>
            <a:endParaRPr/>
          </a:p>
          <a:p>
            <a:pPr indent="-311150" lvl="0" marL="457200" rtl="0" algn="l">
              <a:lnSpc>
                <a:spcPct val="150000"/>
              </a:lnSpc>
              <a:spcBef>
                <a:spcPts val="0"/>
              </a:spcBef>
              <a:spcAft>
                <a:spcPts val="0"/>
              </a:spcAft>
              <a:buSzPts val="1300"/>
              <a:buChar char="●"/>
            </a:pPr>
            <a:r>
              <a:rPr lang="en"/>
              <a:t>Removed Stopwords, URLs with RegEx, non-alphabetic, and least common words</a:t>
            </a:r>
            <a:endParaRPr/>
          </a:p>
          <a:p>
            <a:pPr indent="-311150" lvl="0" marL="457200" rtl="0" algn="l">
              <a:lnSpc>
                <a:spcPct val="150000"/>
              </a:lnSpc>
              <a:spcBef>
                <a:spcPts val="0"/>
              </a:spcBef>
              <a:spcAft>
                <a:spcPts val="0"/>
              </a:spcAft>
              <a:buSzPts val="1300"/>
              <a:buChar char="●"/>
            </a:pPr>
            <a:r>
              <a:rPr lang="en"/>
              <a:t>Stemming with PorterStemmer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Topics + concentration &amp; similarity </a:t>
            </a:r>
            <a:endParaRPr/>
          </a:p>
          <a:p>
            <a:pPr indent="-311150" lvl="0" marL="457200" rtl="0" algn="just">
              <a:lnSpc>
                <a:spcPct val="150000"/>
              </a:lnSpc>
              <a:spcBef>
                <a:spcPts val="0"/>
              </a:spcBef>
              <a:spcAft>
                <a:spcPts val="0"/>
              </a:spcAft>
              <a:buSzPts val="1300"/>
              <a:buChar char="●"/>
            </a:pPr>
            <a:r>
              <a:rPr lang="en"/>
              <a:t>Model optimization w/ gensim vs arbitrary model</a:t>
            </a:r>
            <a:endParaRPr/>
          </a:p>
          <a:p>
            <a:pPr indent="-311150" lvl="0" marL="457200" rtl="0" algn="just">
              <a:lnSpc>
                <a:spcPct val="150000"/>
              </a:lnSpc>
              <a:spcBef>
                <a:spcPts val="0"/>
              </a:spcBef>
              <a:spcAft>
                <a:spcPts val="0"/>
              </a:spcAft>
              <a:buSzPts val="1300"/>
              <a:buChar char="●"/>
            </a:pPr>
            <a:r>
              <a:rPr lang="en"/>
              <a:t>Interpreting the similarity between articles after computing cosine similarity</a:t>
            </a:r>
            <a:endParaRPr/>
          </a:p>
          <a:p>
            <a:pPr indent="-311150" lvl="0" marL="457200" rtl="0" algn="just">
              <a:lnSpc>
                <a:spcPct val="150000"/>
              </a:lnSpc>
              <a:spcBef>
                <a:spcPts val="0"/>
              </a:spcBef>
              <a:spcAft>
                <a:spcPts val="0"/>
              </a:spcAft>
              <a:buSzPts val="1300"/>
              <a:buChar char="●"/>
            </a:pPr>
            <a:r>
              <a:rPr lang="en"/>
              <a:t>Impact of similar words in different topics helping build good cosine similarity</a:t>
            </a:r>
            <a:endParaRPr/>
          </a:p>
          <a:p>
            <a:pPr indent="-311150" lvl="0" marL="457200" rtl="0" algn="just">
              <a:lnSpc>
                <a:spcPct val="150000"/>
              </a:lnSpc>
              <a:spcBef>
                <a:spcPts val="0"/>
              </a:spcBef>
              <a:spcAft>
                <a:spcPts val="0"/>
              </a:spcAft>
              <a:buSzPts val="1300"/>
              <a:buChar char="●"/>
            </a:pPr>
            <a:r>
              <a:rPr lang="en"/>
              <a:t>Do any other models perform better than Regular LDA model</a:t>
            </a:r>
            <a:endParaRPr/>
          </a:p>
          <a:p>
            <a:pPr indent="-311150" lvl="0" marL="457200" rtl="0" algn="just">
              <a:lnSpc>
                <a:spcPct val="150000"/>
              </a:lnSpc>
              <a:spcBef>
                <a:spcPts val="0"/>
              </a:spcBef>
              <a:spcAft>
                <a:spcPts val="0"/>
              </a:spcAft>
              <a:buSzPts val="1300"/>
              <a:buChar char="●"/>
            </a:pPr>
            <a:r>
              <a:rPr lang="en"/>
              <a:t>Recommending articles based on an arbitrary abstract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75375" y="393750"/>
            <a:ext cx="7765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a:t>Why is the project useful/important? What are the implications of the research?</a:t>
            </a:r>
            <a:endParaRPr/>
          </a:p>
          <a:p>
            <a:pPr indent="0" lvl="0" marL="0" rtl="0" algn="l">
              <a:spcBef>
                <a:spcPts val="0"/>
              </a:spcBef>
              <a:spcAft>
                <a:spcPts val="0"/>
              </a:spcAft>
              <a:buSzPts val="990"/>
              <a:buNone/>
            </a:pPr>
            <a:r>
              <a:t/>
            </a:r>
            <a:endParaRPr/>
          </a:p>
        </p:txBody>
      </p:sp>
      <p:sp>
        <p:nvSpPr>
          <p:cNvPr id="172" name="Google Shape;172;p19"/>
          <p:cNvSpPr txBox="1"/>
          <p:nvPr>
            <p:ph idx="1" type="body"/>
          </p:nvPr>
        </p:nvSpPr>
        <p:spPr>
          <a:xfrm>
            <a:off x="1297500" y="1562650"/>
            <a:ext cx="8139000" cy="3156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Increase the understanding &amp; </a:t>
            </a:r>
            <a:r>
              <a:rPr lang="en"/>
              <a:t>collaboration</a:t>
            </a:r>
            <a:r>
              <a:rPr lang="en"/>
              <a:t> of topics of  medical research papers </a:t>
            </a:r>
            <a:endParaRPr/>
          </a:p>
          <a:p>
            <a:pPr indent="-311150" lvl="0" marL="457200" rtl="0" algn="l">
              <a:lnSpc>
                <a:spcPct val="150000"/>
              </a:lnSpc>
              <a:spcBef>
                <a:spcPts val="0"/>
              </a:spcBef>
              <a:spcAft>
                <a:spcPts val="0"/>
              </a:spcAft>
              <a:buSzPts val="1300"/>
              <a:buChar char="●"/>
            </a:pPr>
            <a:r>
              <a:rPr lang="en"/>
              <a:t>Building Similarity between articles which are an issue nd help find solutions </a:t>
            </a:r>
            <a:endParaRPr/>
          </a:p>
          <a:p>
            <a:pPr indent="-311150" lvl="0" marL="457200" rtl="0" algn="l">
              <a:lnSpc>
                <a:spcPct val="150000"/>
              </a:lnSpc>
              <a:spcBef>
                <a:spcPts val="0"/>
              </a:spcBef>
              <a:spcAft>
                <a:spcPts val="0"/>
              </a:spcAft>
              <a:buSzPts val="1300"/>
              <a:buChar char="●"/>
            </a:pPr>
            <a:r>
              <a:rPr lang="en"/>
              <a:t>Project will be beneficial for diverse set of medical journals that has different data</a:t>
            </a:r>
            <a:endParaRPr/>
          </a:p>
          <a:p>
            <a:pPr indent="-311150" lvl="0" marL="457200" rtl="0" algn="l">
              <a:lnSpc>
                <a:spcPct val="150000"/>
              </a:lnSpc>
              <a:spcBef>
                <a:spcPts val="0"/>
              </a:spcBef>
              <a:spcAft>
                <a:spcPts val="0"/>
              </a:spcAft>
              <a:buSzPts val="1300"/>
              <a:buChar char="●"/>
            </a:pPr>
            <a:r>
              <a:rPr lang="en"/>
              <a:t>Use of Standard and proven metric to build more informative models</a:t>
            </a:r>
            <a:endParaRPr/>
          </a:p>
          <a:p>
            <a:pPr indent="-311150" lvl="0" marL="457200" rtl="0" algn="l">
              <a:lnSpc>
                <a:spcPct val="150000"/>
              </a:lnSpc>
              <a:spcBef>
                <a:spcPts val="0"/>
              </a:spcBef>
              <a:spcAft>
                <a:spcPts val="0"/>
              </a:spcAft>
              <a:buSzPts val="1300"/>
              <a:buChar char="●"/>
            </a:pPr>
            <a:r>
              <a:rPr lang="en"/>
              <a:t>Time saving and economical process resulting in clinical information</a:t>
            </a:r>
            <a:endParaRPr/>
          </a:p>
          <a:p>
            <a:pPr indent="-311150" lvl="0" marL="457200" rtl="0" algn="l">
              <a:lnSpc>
                <a:spcPct val="150000"/>
              </a:lnSpc>
              <a:spcBef>
                <a:spcPts val="0"/>
              </a:spcBef>
              <a:spcAft>
                <a:spcPts val="0"/>
              </a:spcAft>
              <a:buSzPts val="1300"/>
              <a:buChar char="●"/>
            </a:pPr>
            <a:r>
              <a:rPr lang="en"/>
              <a:t>Better </a:t>
            </a:r>
            <a:r>
              <a:rPr lang="en"/>
              <a:t>interchange</a:t>
            </a:r>
            <a:r>
              <a:rPr lang="en"/>
              <a:t> of ideas supporting future research</a:t>
            </a:r>
            <a:endParaRPr/>
          </a:p>
          <a:p>
            <a:pPr indent="0" lvl="0" marL="0" rtl="0" algn="l">
              <a:lnSpc>
                <a:spcPct val="150000"/>
              </a:lnSpc>
              <a:spcBef>
                <a:spcPts val="1200"/>
              </a:spcBef>
              <a:spcAft>
                <a:spcPts val="1200"/>
              </a:spcAft>
              <a:buSzPts val="35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Methodologies required to complete the analysis</a:t>
            </a:r>
            <a:endParaRPr/>
          </a:p>
        </p:txBody>
      </p:sp>
      <p:sp>
        <p:nvSpPr>
          <p:cNvPr id="178" name="Google Shape;178;p20"/>
          <p:cNvSpPr txBox="1"/>
          <p:nvPr>
            <p:ph idx="1" type="body"/>
          </p:nvPr>
        </p:nvSpPr>
        <p:spPr>
          <a:xfrm>
            <a:off x="1297500" y="1401500"/>
            <a:ext cx="4207800" cy="3077400"/>
          </a:xfrm>
          <a:prstGeom prst="rect">
            <a:avLst/>
          </a:prstGeom>
        </p:spPr>
        <p:txBody>
          <a:bodyPr anchorCtr="0" anchor="t" bIns="91425" lIns="91425" spcFirstLastPara="1" rIns="91425" wrap="square" tIns="91425">
            <a:noAutofit/>
          </a:bodyPr>
          <a:lstStyle/>
          <a:p>
            <a:pPr indent="-311308" lvl="0" marL="457200" rtl="0" algn="l">
              <a:lnSpc>
                <a:spcPct val="150000"/>
              </a:lnSpc>
              <a:spcBef>
                <a:spcPts val="0"/>
              </a:spcBef>
              <a:spcAft>
                <a:spcPts val="0"/>
              </a:spcAft>
              <a:buSzPts val="1303"/>
              <a:buChar char="●"/>
            </a:pPr>
            <a:r>
              <a:rPr lang="en" sz="1302"/>
              <a:t>Gensim - Coherence Model &amp; LDA Model</a:t>
            </a:r>
            <a:endParaRPr sz="1302"/>
          </a:p>
          <a:p>
            <a:pPr indent="-311308" lvl="0" marL="457200" rtl="0" algn="l">
              <a:lnSpc>
                <a:spcPct val="150000"/>
              </a:lnSpc>
              <a:spcBef>
                <a:spcPts val="0"/>
              </a:spcBef>
              <a:spcAft>
                <a:spcPts val="0"/>
              </a:spcAft>
              <a:buSzPts val="1303"/>
              <a:buChar char="●"/>
            </a:pPr>
            <a:r>
              <a:rPr lang="en" sz="1302"/>
              <a:t>Topic Analysis </a:t>
            </a:r>
            <a:endParaRPr sz="1302"/>
          </a:p>
          <a:p>
            <a:pPr indent="-311308" lvl="0" marL="457200" rtl="0" algn="l">
              <a:lnSpc>
                <a:spcPct val="150000"/>
              </a:lnSpc>
              <a:spcBef>
                <a:spcPts val="0"/>
              </a:spcBef>
              <a:spcAft>
                <a:spcPts val="0"/>
              </a:spcAft>
              <a:buSzPts val="1303"/>
              <a:buChar char="●"/>
            </a:pPr>
            <a:r>
              <a:rPr lang="en" sz="1302"/>
              <a:t>Stemming with PorterStemmer</a:t>
            </a:r>
            <a:endParaRPr sz="1302"/>
          </a:p>
          <a:p>
            <a:pPr indent="-311308" lvl="0" marL="457200" rtl="0" algn="l">
              <a:lnSpc>
                <a:spcPct val="150000"/>
              </a:lnSpc>
              <a:spcBef>
                <a:spcPts val="0"/>
              </a:spcBef>
              <a:spcAft>
                <a:spcPts val="0"/>
              </a:spcAft>
              <a:buSzPts val="1303"/>
              <a:buChar char="●"/>
            </a:pPr>
            <a:r>
              <a:rPr lang="en" sz="1302"/>
              <a:t>Text substitution with RegEx</a:t>
            </a:r>
            <a:endParaRPr sz="1302"/>
          </a:p>
          <a:p>
            <a:pPr indent="-311308" lvl="0" marL="457200" rtl="0" algn="l">
              <a:lnSpc>
                <a:spcPct val="150000"/>
              </a:lnSpc>
              <a:spcBef>
                <a:spcPts val="0"/>
              </a:spcBef>
              <a:spcAft>
                <a:spcPts val="0"/>
              </a:spcAft>
              <a:buSzPts val="1303"/>
              <a:buChar char="●"/>
            </a:pPr>
            <a:r>
              <a:rPr lang="en" sz="1302"/>
              <a:t> Wordclouds</a:t>
            </a:r>
            <a:endParaRPr sz="1302"/>
          </a:p>
          <a:p>
            <a:pPr indent="-311308" lvl="0" marL="457200" rtl="0" algn="l">
              <a:lnSpc>
                <a:spcPct val="150000"/>
              </a:lnSpc>
              <a:spcBef>
                <a:spcPts val="0"/>
              </a:spcBef>
              <a:spcAft>
                <a:spcPts val="0"/>
              </a:spcAft>
              <a:buSzPts val="1303"/>
              <a:buChar char="●"/>
            </a:pPr>
            <a:r>
              <a:rPr lang="en" sz="1302"/>
              <a:t>GoogleSQL Queries in GCP/BigQuery</a:t>
            </a:r>
            <a:endParaRPr sz="1302"/>
          </a:p>
          <a:p>
            <a:pPr indent="-311308" lvl="0" marL="457200" rtl="0" algn="l">
              <a:lnSpc>
                <a:spcPct val="150000"/>
              </a:lnSpc>
              <a:spcBef>
                <a:spcPts val="0"/>
              </a:spcBef>
              <a:spcAft>
                <a:spcPts val="0"/>
              </a:spcAft>
              <a:buSzPts val="1303"/>
              <a:buChar char="●"/>
            </a:pPr>
            <a:r>
              <a:rPr lang="en" sz="1302"/>
              <a:t>Uniform Random Distribution</a:t>
            </a:r>
            <a:endParaRPr sz="1302"/>
          </a:p>
          <a:p>
            <a:pPr indent="-311308" lvl="0" marL="457200" rtl="0" algn="l">
              <a:lnSpc>
                <a:spcPct val="150000"/>
              </a:lnSpc>
              <a:spcBef>
                <a:spcPts val="0"/>
              </a:spcBef>
              <a:spcAft>
                <a:spcPts val="0"/>
              </a:spcAft>
              <a:buSzPts val="1303"/>
              <a:buChar char="●"/>
            </a:pPr>
            <a:r>
              <a:rPr lang="en" sz="1302"/>
              <a:t>Plotting</a:t>
            </a:r>
            <a:endParaRPr sz="1302"/>
          </a:p>
          <a:p>
            <a:pPr indent="-311308" lvl="0" marL="457200" rtl="0" algn="l">
              <a:lnSpc>
                <a:spcPct val="150000"/>
              </a:lnSpc>
              <a:spcBef>
                <a:spcPts val="0"/>
              </a:spcBef>
              <a:spcAft>
                <a:spcPts val="0"/>
              </a:spcAft>
              <a:buSzPts val="1303"/>
              <a:buChar char="●"/>
            </a:pPr>
            <a:r>
              <a:rPr lang="en" sz="1302"/>
              <a:t>Frequency Distribution</a:t>
            </a:r>
            <a:endParaRPr sz="1302"/>
          </a:p>
          <a:p>
            <a:pPr indent="-311308" lvl="0" marL="457200" rtl="0" algn="l">
              <a:lnSpc>
                <a:spcPct val="150000"/>
              </a:lnSpc>
              <a:spcBef>
                <a:spcPts val="0"/>
              </a:spcBef>
              <a:spcAft>
                <a:spcPts val="0"/>
              </a:spcAft>
              <a:buSzPts val="1303"/>
              <a:buChar char="●"/>
            </a:pPr>
            <a:r>
              <a:rPr lang="en" sz="1302"/>
              <a:t>Cosine Similarity</a:t>
            </a:r>
            <a:endParaRPr sz="130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a:t>
            </a:r>
            <a:endParaRPr/>
          </a:p>
        </p:txBody>
      </p:sp>
      <p:sp>
        <p:nvSpPr>
          <p:cNvPr id="184" name="Google Shape;184;p21"/>
          <p:cNvSpPr txBox="1"/>
          <p:nvPr>
            <p:ph idx="1" type="body"/>
          </p:nvPr>
        </p:nvSpPr>
        <p:spPr>
          <a:xfrm>
            <a:off x="1115850" y="1307850"/>
            <a:ext cx="74022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Optimization for the highest coherence score &amp; lowest perplexity resulted in 7 topics </a:t>
            </a:r>
            <a:endParaRPr/>
          </a:p>
          <a:p>
            <a:pPr indent="-311150" lvl="0" marL="457200" rtl="0" algn="l">
              <a:lnSpc>
                <a:spcPct val="150000"/>
              </a:lnSpc>
              <a:spcBef>
                <a:spcPts val="0"/>
              </a:spcBef>
              <a:spcAft>
                <a:spcPts val="0"/>
              </a:spcAft>
              <a:buSzPts val="1300"/>
              <a:buChar char="●"/>
            </a:pPr>
            <a:r>
              <a:rPr lang="en"/>
              <a:t>Similarity scores between articles in the sample were determined using the Top 5 topics’ Cosine Similarity scores per article </a:t>
            </a:r>
            <a:endParaRPr/>
          </a:p>
          <a:p>
            <a:pPr indent="-311150" lvl="0" marL="457200" rtl="0" algn="l">
              <a:lnSpc>
                <a:spcPct val="150000"/>
              </a:lnSpc>
              <a:spcBef>
                <a:spcPts val="0"/>
              </a:spcBef>
              <a:spcAft>
                <a:spcPts val="0"/>
              </a:spcAft>
              <a:buSzPts val="1300"/>
              <a:buChar char="●"/>
            </a:pPr>
            <a:r>
              <a:rPr lang="en"/>
              <a:t>Topic </a:t>
            </a:r>
            <a:r>
              <a:rPr lang="en"/>
              <a:t>concentration</a:t>
            </a:r>
            <a:r>
              <a:rPr lang="en"/>
              <a:t> in each document had an impact while Recommending </a:t>
            </a:r>
            <a:r>
              <a:rPr lang="en"/>
              <a:t>similar articles</a:t>
            </a:r>
            <a:endParaRPr/>
          </a:p>
          <a:p>
            <a:pPr indent="-311150" lvl="0" marL="457200" rtl="0" algn="l">
              <a:lnSpc>
                <a:spcPct val="150000"/>
              </a:lnSpc>
              <a:spcBef>
                <a:spcPts val="0"/>
              </a:spcBef>
              <a:spcAft>
                <a:spcPts val="0"/>
              </a:spcAft>
              <a:buSzPts val="1300"/>
              <a:buChar char="●"/>
            </a:pPr>
            <a:r>
              <a:rPr lang="en"/>
              <a:t>1000+ articles with 1000 passes and batch size of 10 was run for analysis</a:t>
            </a:r>
            <a:endParaRPr/>
          </a:p>
          <a:p>
            <a:pPr indent="-311150" lvl="0" marL="457200" rtl="0" algn="l">
              <a:lnSpc>
                <a:spcPct val="150000"/>
              </a:lnSpc>
              <a:spcBef>
                <a:spcPts val="0"/>
              </a:spcBef>
              <a:spcAft>
                <a:spcPts val="0"/>
              </a:spcAft>
              <a:buSzPts val="1300"/>
              <a:buChar char="●"/>
            </a:pPr>
            <a:r>
              <a:rPr lang="en"/>
              <a:t>Total of 8847 unique words were present</a:t>
            </a:r>
            <a:endParaRPr/>
          </a:p>
          <a:p>
            <a:pPr indent="-311150" lvl="0" marL="457200" rtl="0" algn="l">
              <a:lnSpc>
                <a:spcPct val="150000"/>
              </a:lnSpc>
              <a:spcBef>
                <a:spcPts val="0"/>
              </a:spcBef>
              <a:spcAft>
                <a:spcPts val="0"/>
              </a:spcAft>
              <a:buSzPts val="1300"/>
              <a:buChar char="●"/>
            </a:pPr>
            <a:r>
              <a:rPr lang="en"/>
              <a:t>Cosine Similarity between certain Articles were 99% and above</a:t>
            </a:r>
            <a:endParaRPr/>
          </a:p>
          <a:p>
            <a:pPr indent="-311150" lvl="0" marL="457200" rtl="0" algn="l">
              <a:lnSpc>
                <a:spcPct val="150000"/>
              </a:lnSpc>
              <a:spcBef>
                <a:spcPts val="0"/>
              </a:spcBef>
              <a:spcAft>
                <a:spcPts val="0"/>
              </a:spcAft>
              <a:buSzPts val="1300"/>
              <a:buChar char="●"/>
            </a:pPr>
            <a:r>
              <a:rPr lang="en"/>
              <a:t>Multicore LDA model performs better than regular LDA model in terms of runtime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