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CC7E5BFE-9864-4C49-AE29-D9956B13B921}" type="datetimeFigureOut">
              <a:rPr lang="fr-SN" smtClean="0"/>
              <a:t>09/05/2024</a:t>
            </a:fld>
            <a:endParaRPr lang="fr-SN"/>
          </a:p>
        </p:txBody>
      </p:sp>
      <p:sp>
        <p:nvSpPr>
          <p:cNvPr id="5" name="Footer Placeholder 4"/>
          <p:cNvSpPr>
            <a:spLocks noGrp="1"/>
          </p:cNvSpPr>
          <p:nvPr>
            <p:ph type="ftr" sz="quarter" idx="11"/>
          </p:nvPr>
        </p:nvSpPr>
        <p:spPr/>
        <p:txBody>
          <a:bodyPr/>
          <a:lstStyle/>
          <a:p>
            <a:endParaRPr lang="fr-S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33336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C7E5BFE-9864-4C49-AE29-D9956B13B921}" type="datetimeFigureOut">
              <a:rPr lang="fr-SN" smtClean="0"/>
              <a:t>09/05/2024</a:t>
            </a:fld>
            <a:endParaRPr lang="fr-SN"/>
          </a:p>
        </p:txBody>
      </p:sp>
      <p:sp>
        <p:nvSpPr>
          <p:cNvPr id="5" name="Footer Placeholder 4"/>
          <p:cNvSpPr>
            <a:spLocks noGrp="1"/>
          </p:cNvSpPr>
          <p:nvPr>
            <p:ph type="ftr" sz="quarter" idx="11"/>
          </p:nvPr>
        </p:nvSpPr>
        <p:spPr/>
        <p:txBody>
          <a:bodyPr/>
          <a:lstStyle/>
          <a:p>
            <a:endParaRPr lang="fr-S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137520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C7E5BFE-9864-4C49-AE29-D9956B13B921}" type="datetimeFigureOut">
              <a:rPr lang="fr-SN" smtClean="0"/>
              <a:t>09/05/2024</a:t>
            </a:fld>
            <a:endParaRPr lang="fr-SN"/>
          </a:p>
        </p:txBody>
      </p:sp>
      <p:sp>
        <p:nvSpPr>
          <p:cNvPr id="5" name="Footer Placeholder 4"/>
          <p:cNvSpPr>
            <a:spLocks noGrp="1"/>
          </p:cNvSpPr>
          <p:nvPr>
            <p:ph type="ftr" sz="quarter" idx="11"/>
          </p:nvPr>
        </p:nvSpPr>
        <p:spPr/>
        <p:txBody>
          <a:bodyPr/>
          <a:lstStyle/>
          <a:p>
            <a:endParaRPr lang="fr-S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40F63-6DDA-47AF-9403-F7105E031A6B}" type="slidenum">
              <a:rPr lang="fr-SN" smtClean="0"/>
              <a:t>‹N°›</a:t>
            </a:fld>
            <a:endParaRPr lang="fr-S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1554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CC7E5BFE-9864-4C49-AE29-D9956B13B921}" type="datetimeFigureOut">
              <a:rPr lang="fr-SN" smtClean="0"/>
              <a:t>09/05/2024</a:t>
            </a:fld>
            <a:endParaRPr lang="fr-SN"/>
          </a:p>
        </p:txBody>
      </p:sp>
      <p:sp>
        <p:nvSpPr>
          <p:cNvPr id="6" name="Footer Placeholder 5"/>
          <p:cNvSpPr>
            <a:spLocks noGrp="1"/>
          </p:cNvSpPr>
          <p:nvPr>
            <p:ph type="ftr" sz="quarter" idx="11"/>
          </p:nvPr>
        </p:nvSpPr>
        <p:spPr/>
        <p:txBody>
          <a:bodyPr/>
          <a:lstStyle/>
          <a:p>
            <a:endParaRPr lang="fr-S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3964333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CC7E5BFE-9864-4C49-AE29-D9956B13B921}" type="datetimeFigureOut">
              <a:rPr lang="fr-SN" smtClean="0"/>
              <a:t>09/05/2024</a:t>
            </a:fld>
            <a:endParaRPr lang="fr-SN"/>
          </a:p>
        </p:txBody>
      </p:sp>
      <p:sp>
        <p:nvSpPr>
          <p:cNvPr id="6" name="Footer Placeholder 5"/>
          <p:cNvSpPr>
            <a:spLocks noGrp="1"/>
          </p:cNvSpPr>
          <p:nvPr>
            <p:ph type="ftr" sz="quarter" idx="11"/>
          </p:nvPr>
        </p:nvSpPr>
        <p:spPr/>
        <p:txBody>
          <a:bodyPr/>
          <a:lstStyle/>
          <a:p>
            <a:endParaRPr lang="fr-S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40F63-6DDA-47AF-9403-F7105E031A6B}" type="slidenum">
              <a:rPr lang="fr-SN" smtClean="0"/>
              <a:t>‹N°›</a:t>
            </a:fld>
            <a:endParaRPr lang="fr-S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5952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CC7E5BFE-9864-4C49-AE29-D9956B13B921}" type="datetimeFigureOut">
              <a:rPr lang="fr-SN" smtClean="0"/>
              <a:t>09/05/2024</a:t>
            </a:fld>
            <a:endParaRPr lang="fr-SN"/>
          </a:p>
        </p:txBody>
      </p:sp>
      <p:sp>
        <p:nvSpPr>
          <p:cNvPr id="6" name="Footer Placeholder 5"/>
          <p:cNvSpPr>
            <a:spLocks noGrp="1"/>
          </p:cNvSpPr>
          <p:nvPr>
            <p:ph type="ftr" sz="quarter" idx="11"/>
          </p:nvPr>
        </p:nvSpPr>
        <p:spPr/>
        <p:txBody>
          <a:bodyPr/>
          <a:lstStyle/>
          <a:p>
            <a:endParaRPr lang="fr-S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1565323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C7E5BFE-9864-4C49-AE29-D9956B13B921}" type="datetimeFigureOut">
              <a:rPr lang="fr-SN" smtClean="0"/>
              <a:t>09/05/2024</a:t>
            </a:fld>
            <a:endParaRPr lang="fr-SN"/>
          </a:p>
        </p:txBody>
      </p:sp>
      <p:sp>
        <p:nvSpPr>
          <p:cNvPr id="5" name="Footer Placeholder 4"/>
          <p:cNvSpPr>
            <a:spLocks noGrp="1"/>
          </p:cNvSpPr>
          <p:nvPr>
            <p:ph type="ftr" sz="quarter" idx="11"/>
          </p:nvPr>
        </p:nvSpPr>
        <p:spPr/>
        <p:txBody>
          <a:bodyPr/>
          <a:lstStyle/>
          <a:p>
            <a:endParaRPr lang="fr-S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2016543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C7E5BFE-9864-4C49-AE29-D9956B13B921}" type="datetimeFigureOut">
              <a:rPr lang="fr-SN" smtClean="0"/>
              <a:t>09/05/2024</a:t>
            </a:fld>
            <a:endParaRPr lang="fr-SN"/>
          </a:p>
        </p:txBody>
      </p:sp>
      <p:sp>
        <p:nvSpPr>
          <p:cNvPr id="5" name="Footer Placeholder 4"/>
          <p:cNvSpPr>
            <a:spLocks noGrp="1"/>
          </p:cNvSpPr>
          <p:nvPr>
            <p:ph type="ftr" sz="quarter" idx="11"/>
          </p:nvPr>
        </p:nvSpPr>
        <p:spPr/>
        <p:txBody>
          <a:bodyPr/>
          <a:lstStyle/>
          <a:p>
            <a:endParaRPr lang="fr-S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398524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C7E5BFE-9864-4C49-AE29-D9956B13B921}" type="datetimeFigureOut">
              <a:rPr lang="fr-SN" smtClean="0"/>
              <a:t>09/05/2024</a:t>
            </a:fld>
            <a:endParaRPr lang="fr-SN"/>
          </a:p>
        </p:txBody>
      </p:sp>
      <p:sp>
        <p:nvSpPr>
          <p:cNvPr id="5" name="Footer Placeholder 4"/>
          <p:cNvSpPr>
            <a:spLocks noGrp="1"/>
          </p:cNvSpPr>
          <p:nvPr>
            <p:ph type="ftr" sz="quarter" idx="11"/>
          </p:nvPr>
        </p:nvSpPr>
        <p:spPr/>
        <p:txBody>
          <a:bodyPr/>
          <a:lstStyle/>
          <a:p>
            <a:endParaRPr lang="fr-S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272155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C7E5BFE-9864-4C49-AE29-D9956B13B921}" type="datetimeFigureOut">
              <a:rPr lang="fr-SN" smtClean="0"/>
              <a:t>09/05/2024</a:t>
            </a:fld>
            <a:endParaRPr lang="fr-SN"/>
          </a:p>
        </p:txBody>
      </p:sp>
      <p:sp>
        <p:nvSpPr>
          <p:cNvPr id="5" name="Footer Placeholder 4"/>
          <p:cNvSpPr>
            <a:spLocks noGrp="1"/>
          </p:cNvSpPr>
          <p:nvPr>
            <p:ph type="ftr" sz="quarter" idx="11"/>
          </p:nvPr>
        </p:nvSpPr>
        <p:spPr/>
        <p:txBody>
          <a:bodyPr/>
          <a:lstStyle/>
          <a:p>
            <a:endParaRPr lang="fr-S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170360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C7E5BFE-9864-4C49-AE29-D9956B13B921}" type="datetimeFigureOut">
              <a:rPr lang="fr-SN" smtClean="0"/>
              <a:t>09/05/2024</a:t>
            </a:fld>
            <a:endParaRPr lang="fr-SN"/>
          </a:p>
        </p:txBody>
      </p:sp>
      <p:sp>
        <p:nvSpPr>
          <p:cNvPr id="6" name="Footer Placeholder 5"/>
          <p:cNvSpPr>
            <a:spLocks noGrp="1"/>
          </p:cNvSpPr>
          <p:nvPr>
            <p:ph type="ftr" sz="quarter" idx="11"/>
          </p:nvPr>
        </p:nvSpPr>
        <p:spPr/>
        <p:txBody>
          <a:bodyPr/>
          <a:lstStyle/>
          <a:p>
            <a:endParaRPr lang="fr-S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380983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C7E5BFE-9864-4C49-AE29-D9956B13B921}" type="datetimeFigureOut">
              <a:rPr lang="fr-SN" smtClean="0"/>
              <a:t>09/05/2024</a:t>
            </a:fld>
            <a:endParaRPr lang="fr-SN"/>
          </a:p>
        </p:txBody>
      </p:sp>
      <p:sp>
        <p:nvSpPr>
          <p:cNvPr id="8" name="Footer Placeholder 7"/>
          <p:cNvSpPr>
            <a:spLocks noGrp="1"/>
          </p:cNvSpPr>
          <p:nvPr>
            <p:ph type="ftr" sz="quarter" idx="11"/>
          </p:nvPr>
        </p:nvSpPr>
        <p:spPr/>
        <p:txBody>
          <a:bodyPr/>
          <a:lstStyle/>
          <a:p>
            <a:endParaRPr lang="fr-S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271927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C7E5BFE-9864-4C49-AE29-D9956B13B921}" type="datetimeFigureOut">
              <a:rPr lang="fr-SN" smtClean="0"/>
              <a:t>09/05/2024</a:t>
            </a:fld>
            <a:endParaRPr lang="fr-SN"/>
          </a:p>
        </p:txBody>
      </p:sp>
      <p:sp>
        <p:nvSpPr>
          <p:cNvPr id="4" name="Footer Placeholder 3"/>
          <p:cNvSpPr>
            <a:spLocks noGrp="1"/>
          </p:cNvSpPr>
          <p:nvPr>
            <p:ph type="ftr" sz="quarter" idx="11"/>
          </p:nvPr>
        </p:nvSpPr>
        <p:spPr/>
        <p:txBody>
          <a:bodyPr/>
          <a:lstStyle/>
          <a:p>
            <a:endParaRPr lang="fr-S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212731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5BFE-9864-4C49-AE29-D9956B13B921}" type="datetimeFigureOut">
              <a:rPr lang="fr-SN" smtClean="0"/>
              <a:t>09/05/2024</a:t>
            </a:fld>
            <a:endParaRPr lang="fr-SN"/>
          </a:p>
        </p:txBody>
      </p:sp>
      <p:sp>
        <p:nvSpPr>
          <p:cNvPr id="3" name="Footer Placeholder 2"/>
          <p:cNvSpPr>
            <a:spLocks noGrp="1"/>
          </p:cNvSpPr>
          <p:nvPr>
            <p:ph type="ftr" sz="quarter" idx="11"/>
          </p:nvPr>
        </p:nvSpPr>
        <p:spPr/>
        <p:txBody>
          <a:bodyPr/>
          <a:lstStyle/>
          <a:p>
            <a:endParaRPr lang="fr-S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169181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C7E5BFE-9864-4C49-AE29-D9956B13B921}" type="datetimeFigureOut">
              <a:rPr lang="fr-SN" smtClean="0"/>
              <a:t>09/05/2024</a:t>
            </a:fld>
            <a:endParaRPr lang="fr-SN"/>
          </a:p>
        </p:txBody>
      </p:sp>
      <p:sp>
        <p:nvSpPr>
          <p:cNvPr id="6" name="Footer Placeholder 5"/>
          <p:cNvSpPr>
            <a:spLocks noGrp="1"/>
          </p:cNvSpPr>
          <p:nvPr>
            <p:ph type="ftr" sz="quarter" idx="11"/>
          </p:nvPr>
        </p:nvSpPr>
        <p:spPr/>
        <p:txBody>
          <a:bodyPr/>
          <a:lstStyle/>
          <a:p>
            <a:endParaRPr lang="fr-S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209324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C7E5BFE-9864-4C49-AE29-D9956B13B921}" type="datetimeFigureOut">
              <a:rPr lang="fr-SN" smtClean="0"/>
              <a:t>09/05/2024</a:t>
            </a:fld>
            <a:endParaRPr lang="fr-SN"/>
          </a:p>
        </p:txBody>
      </p:sp>
      <p:sp>
        <p:nvSpPr>
          <p:cNvPr id="6" name="Footer Placeholder 5"/>
          <p:cNvSpPr>
            <a:spLocks noGrp="1"/>
          </p:cNvSpPr>
          <p:nvPr>
            <p:ph type="ftr" sz="quarter" idx="11"/>
          </p:nvPr>
        </p:nvSpPr>
        <p:spPr/>
        <p:txBody>
          <a:bodyPr/>
          <a:lstStyle/>
          <a:p>
            <a:endParaRPr lang="fr-S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40F63-6DDA-47AF-9403-F7105E031A6B}" type="slidenum">
              <a:rPr lang="fr-SN" smtClean="0"/>
              <a:t>‹N°›</a:t>
            </a:fld>
            <a:endParaRPr lang="fr-SN"/>
          </a:p>
        </p:txBody>
      </p:sp>
    </p:spTree>
    <p:extLst>
      <p:ext uri="{BB962C8B-B14F-4D97-AF65-F5344CB8AC3E}">
        <p14:creationId xmlns:p14="http://schemas.microsoft.com/office/powerpoint/2010/main" val="238619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7E5BFE-9864-4C49-AE29-D9956B13B921}" type="datetimeFigureOut">
              <a:rPr lang="fr-SN" smtClean="0"/>
              <a:t>09/05/2024</a:t>
            </a:fld>
            <a:endParaRPr lang="fr-S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S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540F63-6DDA-47AF-9403-F7105E031A6B}" type="slidenum">
              <a:rPr lang="fr-SN" smtClean="0"/>
              <a:t>‹N°›</a:t>
            </a:fld>
            <a:endParaRPr lang="fr-SN"/>
          </a:p>
        </p:txBody>
      </p:sp>
    </p:spTree>
    <p:extLst>
      <p:ext uri="{BB962C8B-B14F-4D97-AF65-F5344CB8AC3E}">
        <p14:creationId xmlns:p14="http://schemas.microsoft.com/office/powerpoint/2010/main" val="2439657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SN" sz="3600" b="1" dirty="0" smtClean="0">
                <a:latin typeface="Times New Roman" panose="02020603050405020304" pitchFamily="18" charset="0"/>
                <a:cs typeface="Times New Roman" panose="02020603050405020304" pitchFamily="18" charset="0"/>
              </a:rPr>
              <a:t>COMPARAISON de SQL à NoSQL :</a:t>
            </a:r>
            <a:br>
              <a:rPr lang="fr-SN" sz="3600" b="1" dirty="0" smtClean="0">
                <a:latin typeface="Times New Roman" panose="02020603050405020304" pitchFamily="18" charset="0"/>
                <a:cs typeface="Times New Roman" panose="02020603050405020304" pitchFamily="18" charset="0"/>
              </a:rPr>
            </a:br>
            <a:r>
              <a:rPr lang="fr-SN" sz="3600" b="1" dirty="0" smtClean="0">
                <a:latin typeface="Times New Roman" panose="02020603050405020304" pitchFamily="18" charset="0"/>
                <a:cs typeface="Times New Roman" panose="02020603050405020304" pitchFamily="18" charset="0"/>
              </a:rPr>
              <a:t>Mongo DB VS SQL</a:t>
            </a:r>
            <a:endParaRPr lang="fr-SN" sz="3600"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123263" y="1806771"/>
            <a:ext cx="9851009" cy="4351338"/>
          </a:xfrm>
        </p:spPr>
        <p:txBody>
          <a:bodyPr>
            <a:normAutofit fontScale="92500"/>
          </a:bodyPr>
          <a:lstStyle/>
          <a:p>
            <a:pPr marL="0" indent="0">
              <a:lnSpc>
                <a:spcPct val="150000"/>
              </a:lnSpc>
              <a:buNone/>
            </a:pPr>
            <a:r>
              <a:rPr lang="fr-FR" sz="2400" b="1" dirty="0" smtClean="0">
                <a:latin typeface="Times New Roman" panose="02020603050405020304" pitchFamily="18" charset="0"/>
                <a:cs typeface="Times New Roman" panose="02020603050405020304" pitchFamily="18" charset="0"/>
              </a:rPr>
              <a:t>NoSQL vs SQL : Le Choix du bon Système de Base de Données</a:t>
            </a:r>
            <a:endParaRPr lang="fr-SN" sz="2400" b="1" dirty="0">
              <a:latin typeface="Times New Roman" panose="02020603050405020304" pitchFamily="18" charset="0"/>
              <a:cs typeface="Times New Roman" panose="02020603050405020304" pitchFamily="18" charset="0"/>
            </a:endParaRPr>
          </a:p>
          <a:p>
            <a:pPr marL="0" indent="0">
              <a:lnSpc>
                <a:spcPct val="150000"/>
              </a:lnSpc>
              <a:buNone/>
            </a:pPr>
            <a:r>
              <a:rPr lang="fr-FR" sz="2400" dirty="0" smtClean="0">
                <a:latin typeface="Times New Roman" panose="02020603050405020304" pitchFamily="18" charset="0"/>
                <a:cs typeface="Times New Roman" panose="02020603050405020304" pitchFamily="18" charset="0"/>
              </a:rPr>
              <a:t>En cette ère de données volumineuses et d'applications complexes, le choix du bon système de base de données est crucial pour la réussite. Deux approches principales dominent le paysage des bases de données : NoSQL et SQL. </a:t>
            </a:r>
          </a:p>
          <a:p>
            <a:pPr marL="0" indent="0">
              <a:lnSpc>
                <a:spcPct val="150000"/>
              </a:lnSpc>
              <a:buNone/>
            </a:pPr>
            <a:r>
              <a:rPr lang="fr-FR" sz="2400" dirty="0" smtClean="0">
                <a:latin typeface="Times New Roman" panose="02020603050405020304" pitchFamily="18" charset="0"/>
                <a:cs typeface="Times New Roman" panose="02020603050405020304" pitchFamily="18" charset="0"/>
              </a:rPr>
              <a:t>Dans cette présentation, nous allons comparer et contraster ces deux approches, en examinant leurs fonctionnalités, leurs avantages et leurs inconvénients respectifs, afin de vous aider à choisir la meilleure solution pour vos besoins spécifiques.</a:t>
            </a:r>
            <a:endParaRPr lang="fr-S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27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latin typeface="Times New Roman" panose="02020603050405020304" pitchFamily="18" charset="0"/>
                <a:cs typeface="Times New Roman" panose="02020603050405020304" pitchFamily="18" charset="0"/>
              </a:rPr>
              <a:t>Qu'est-ce que NoSQL ?</a:t>
            </a:r>
            <a:endParaRPr lang="fr-FR" sz="3600" dirty="0" smtClean="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fontScale="92500" lnSpcReduction="20000"/>
          </a:bodyPr>
          <a:lstStyle/>
          <a:p>
            <a:pPr marL="0" indent="0">
              <a:buNone/>
            </a:pPr>
            <a:endParaRPr lang="fr-FR" sz="2400" dirty="0" smtClean="0">
              <a:latin typeface="Times New Roman" panose="02020603050405020304" pitchFamily="18" charset="0"/>
              <a:cs typeface="Times New Roman" panose="02020603050405020304" pitchFamily="18" charset="0"/>
            </a:endParaRPr>
          </a:p>
          <a:p>
            <a:pPr marL="0" indent="0">
              <a:buNone/>
            </a:pPr>
            <a:r>
              <a:rPr lang="fr-FR" sz="2400" dirty="0" smtClean="0">
                <a:latin typeface="Times New Roman" panose="02020603050405020304" pitchFamily="18" charset="0"/>
                <a:cs typeface="Times New Roman" panose="02020603050405020304" pitchFamily="18" charset="0"/>
              </a:rPr>
              <a:t>NoSQL est une base de données non relationnelle qui: </a:t>
            </a:r>
          </a:p>
          <a:p>
            <a:r>
              <a:rPr lang="fr-FR" sz="2400" dirty="0" smtClean="0">
                <a:latin typeface="Times New Roman" panose="02020603050405020304" pitchFamily="18" charset="0"/>
                <a:cs typeface="Times New Roman" panose="02020603050405020304" pitchFamily="18" charset="0"/>
              </a:rPr>
              <a:t>Stocke des données dans des structures flexibles comme des documents, des graphes ou des clés-valeurs</a:t>
            </a:r>
          </a:p>
          <a:p>
            <a:r>
              <a:rPr lang="fr-FR" sz="2400" dirty="0" smtClean="0">
                <a:latin typeface="Times New Roman" panose="02020603050405020304" pitchFamily="18" charset="0"/>
                <a:cs typeface="Times New Roman" panose="02020603050405020304" pitchFamily="18" charset="0"/>
              </a:rPr>
              <a:t>Échelle horizontalement pour gérer de grands volumes de données</a:t>
            </a:r>
          </a:p>
          <a:p>
            <a:r>
              <a:rPr lang="fr-FR" sz="2400" dirty="0" smtClean="0">
                <a:latin typeface="Times New Roman" panose="02020603050405020304" pitchFamily="18" charset="0"/>
                <a:cs typeface="Times New Roman" panose="02020603050405020304" pitchFamily="18" charset="0"/>
              </a:rPr>
              <a:t>Idéale pour des données non structurées ou semi-structurées</a:t>
            </a:r>
          </a:p>
          <a:p>
            <a:r>
              <a:rPr lang="fr-FR" sz="2400" dirty="0" smtClean="0">
                <a:latin typeface="Times New Roman" panose="02020603050405020304" pitchFamily="18" charset="0"/>
                <a:cs typeface="Times New Roman" panose="02020603050405020304" pitchFamily="18" charset="0"/>
              </a:rPr>
              <a:t>Exemples : Mongo DB, Cassandra, CouchDB</a:t>
            </a:r>
          </a:p>
          <a:p>
            <a:pPr marL="0" indent="0">
              <a:buNone/>
            </a:pPr>
            <a:r>
              <a:rPr lang="fr-FR" sz="2400" dirty="0" smtClean="0">
                <a:latin typeface="Times New Roman" panose="02020603050405020304" pitchFamily="18" charset="0"/>
                <a:cs typeface="Times New Roman" panose="02020603050405020304" pitchFamily="18" charset="0"/>
              </a:rPr>
              <a:t>NoSQL est particulièrement adaptée aux applications qui traitent des données non structurées ou semi-structurées, telles que les médias sociaux, les données de capteurs IoT ou les documents textuels.</a:t>
            </a:r>
          </a:p>
          <a:p>
            <a:pPr marL="0" indent="0">
              <a:buNone/>
            </a:pPr>
            <a:endParaRPr lang="fr-FR" sz="2400" dirty="0">
              <a:latin typeface="Times New Roman" panose="02020603050405020304" pitchFamily="18" charset="0"/>
              <a:cs typeface="Times New Roman" panose="02020603050405020304" pitchFamily="18" charset="0"/>
            </a:endParaRPr>
          </a:p>
          <a:p>
            <a:pPr marL="0" indent="0">
              <a:buNone/>
            </a:pP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68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1392" y="176590"/>
            <a:ext cx="10515600" cy="822652"/>
          </a:xfrm>
        </p:spPr>
        <p:txBody>
          <a:bodyPr>
            <a:normAutofit/>
          </a:bodyPr>
          <a:lstStyle/>
          <a:p>
            <a:r>
              <a:rPr lang="fr-SN" sz="3600" b="1" dirty="0" smtClean="0">
                <a:latin typeface="Times New Roman" panose="02020603050405020304" pitchFamily="18" charset="0"/>
                <a:cs typeface="Times New Roman" panose="02020603050405020304" pitchFamily="18" charset="0"/>
              </a:rPr>
              <a:t>Qu'est-ce que SQL ?</a:t>
            </a:r>
            <a:endParaRPr lang="fr-SN" sz="36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2233862" y="814576"/>
            <a:ext cx="983244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SQL est une Base de données relationnelle qui:</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Stocke des données dans des tables structurées avec des relations définies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Utilise le langage de requête SQL pour interagir avec les données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Assure l'intégrité et la cohérence des données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Exemples : MySQL, PostgreSQL, Oracle </a:t>
            </a:r>
            <a:r>
              <a:rPr kumimoji="0" lang="fr-FR" altLang="fr-FR" sz="24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Database</a:t>
            </a:r>
            <a:r>
              <a:rPr kumimoji="0" lang="fr-FR" altLang="fr-FR"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fr-FR" sz="2400" dirty="0" smtClean="0">
                <a:latin typeface="Times New Roman" panose="02020603050405020304" pitchFamily="18" charset="0"/>
                <a:cs typeface="Times New Roman" panose="02020603050405020304" pitchFamily="18" charset="0"/>
              </a:rPr>
              <a:t>Les relations entre les tables sont définies par des clés primaires et étrangères, </a:t>
            </a:r>
            <a:r>
              <a:rPr lang="fr-FR" sz="2400" dirty="0" smtClean="0">
                <a:latin typeface="Times New Roman" panose="02020603050405020304" pitchFamily="18" charset="0"/>
                <a:cs typeface="Times New Roman" panose="02020603050405020304" pitchFamily="18" charset="0"/>
              </a:rPr>
              <a:t>permettant </a:t>
            </a:r>
            <a:r>
              <a:rPr lang="fr-FR" sz="2400" dirty="0" smtClean="0">
                <a:latin typeface="Times New Roman" panose="02020603050405020304" pitchFamily="18" charset="0"/>
                <a:cs typeface="Times New Roman" panose="02020603050405020304" pitchFamily="18" charset="0"/>
              </a:rPr>
              <a:t>des requêtes complexes et une </a:t>
            </a:r>
            <a:r>
              <a:rPr lang="fr-FR" sz="2400" dirty="0">
                <a:latin typeface="Times New Roman" panose="02020603050405020304" pitchFamily="18" charset="0"/>
                <a:cs typeface="Times New Roman" panose="02020603050405020304" pitchFamily="18" charset="0"/>
              </a:rPr>
              <a:t>récupération de données efficace. </a:t>
            </a:r>
            <a:endParaRPr lang="fr-FR" sz="2400"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fr-FR" sz="2400" dirty="0" smtClean="0">
                <a:latin typeface="Times New Roman" panose="02020603050405020304" pitchFamily="18" charset="0"/>
                <a:cs typeface="Times New Roman" panose="02020603050405020304" pitchFamily="18" charset="0"/>
              </a:rPr>
              <a:t>SQL </a:t>
            </a:r>
            <a:r>
              <a:rPr lang="fr-FR" sz="2400" dirty="0" smtClean="0">
                <a:latin typeface="Times New Roman" panose="02020603050405020304" pitchFamily="18" charset="0"/>
                <a:cs typeface="Times New Roman" panose="02020603050405020304" pitchFamily="18" charset="0"/>
              </a:rPr>
              <a:t>garantit l'intégrité et la cohérence des données en appliquant des règles de</a:t>
            </a:r>
          </a:p>
          <a:p>
            <a:pPr marL="0" lvl="0" indent="0" eaLnBrk="0" fontAlgn="base" hangingPunct="0">
              <a:lnSpc>
                <a:spcPct val="100000"/>
              </a:lnSpc>
              <a:spcBef>
                <a:spcPct val="0"/>
              </a:spcBef>
              <a:spcAft>
                <a:spcPct val="0"/>
              </a:spcAft>
              <a:buNone/>
            </a:pPr>
            <a:r>
              <a:rPr lang="fr-FR" sz="2400" dirty="0" smtClean="0">
                <a:latin typeface="Times New Roman" panose="02020603050405020304" pitchFamily="18" charset="0"/>
                <a:cs typeface="Times New Roman" panose="02020603050405020304" pitchFamily="18" charset="0"/>
              </a:rPr>
              <a:t>contrainte</a:t>
            </a:r>
            <a:r>
              <a:rPr lang="fr-FR" sz="2400" dirty="0" smtClean="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fr-FR" sz="2400" dirty="0" smtClean="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Les bases de données SQL sont des choix populaires pour les applications nécessitant une structure de données</a:t>
            </a:r>
          </a:p>
          <a:p>
            <a:pPr marL="0" lvl="0" indent="0" eaLnBrk="0" fontAlgn="base" hangingPunct="0">
              <a:lnSpc>
                <a:spcPct val="100000"/>
              </a:lnSpc>
              <a:spcBef>
                <a:spcPct val="0"/>
              </a:spcBef>
              <a:spcAft>
                <a:spcPct val="0"/>
              </a:spcAft>
              <a:buNone/>
            </a:pPr>
            <a:r>
              <a:rPr lang="fr-FR" sz="2400" dirty="0" smtClean="0">
                <a:latin typeface="Times New Roman" panose="02020603050405020304" pitchFamily="18" charset="0"/>
                <a:cs typeface="Times New Roman" panose="02020603050405020304" pitchFamily="18" charset="0"/>
              </a:rPr>
              <a:t> bien définie, des transactions ACID et une évolutivité verticale.</a:t>
            </a:r>
            <a:endParaRPr kumimoji="0" lang="fr-FR" altLang="fr-FR"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39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7960" y="100965"/>
            <a:ext cx="10515600" cy="709531"/>
          </a:xfrm>
        </p:spPr>
        <p:txBody>
          <a:bodyPr>
            <a:normAutofit/>
          </a:bodyPr>
          <a:lstStyle/>
          <a:p>
            <a:r>
              <a:rPr lang="fr-SN" sz="3600" b="1" dirty="0" smtClean="0">
                <a:latin typeface="Times New Roman" panose="02020603050405020304" pitchFamily="18" charset="0"/>
                <a:cs typeface="Times New Roman" panose="02020603050405020304" pitchFamily="18" charset="0"/>
              </a:rPr>
              <a:t>Comparaison des fonctionnalités</a:t>
            </a:r>
            <a:endParaRPr lang="fr-SN" sz="3600" b="1" dirty="0">
              <a:latin typeface="Times New Roman" panose="02020603050405020304" pitchFamily="18" charset="0"/>
              <a:cs typeface="Times New Roman" panose="02020603050405020304" pitchFamily="18" charset="0"/>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874818048"/>
              </p:ext>
            </p:extLst>
          </p:nvPr>
        </p:nvGraphicFramePr>
        <p:xfrm>
          <a:off x="1457960" y="810496"/>
          <a:ext cx="10515600" cy="5852160"/>
        </p:xfrm>
        <a:graphic>
          <a:graphicData uri="http://schemas.openxmlformats.org/drawingml/2006/table">
            <a:tbl>
              <a:tblPr/>
              <a:tblGrid>
                <a:gridCol w="3505200">
                  <a:extLst>
                    <a:ext uri="{9D8B030D-6E8A-4147-A177-3AD203B41FA5}">
                      <a16:colId xmlns:a16="http://schemas.microsoft.com/office/drawing/2014/main" val="1348251537"/>
                    </a:ext>
                  </a:extLst>
                </a:gridCol>
                <a:gridCol w="3505200">
                  <a:extLst>
                    <a:ext uri="{9D8B030D-6E8A-4147-A177-3AD203B41FA5}">
                      <a16:colId xmlns:a16="http://schemas.microsoft.com/office/drawing/2014/main" val="2506074477"/>
                    </a:ext>
                  </a:extLst>
                </a:gridCol>
                <a:gridCol w="3505200">
                  <a:extLst>
                    <a:ext uri="{9D8B030D-6E8A-4147-A177-3AD203B41FA5}">
                      <a16:colId xmlns:a16="http://schemas.microsoft.com/office/drawing/2014/main" val="2005568788"/>
                    </a:ext>
                  </a:extLst>
                </a:gridCol>
              </a:tblGrid>
              <a:tr h="464457">
                <a:tc>
                  <a:txBody>
                    <a:bodyPr/>
                    <a:lstStyle/>
                    <a:p>
                      <a:r>
                        <a:rPr lang="fr-SN" sz="2400" dirty="0">
                          <a:latin typeface="Times New Roman" panose="02020603050405020304" pitchFamily="18" charset="0"/>
                          <a:cs typeface="Times New Roman" panose="02020603050405020304" pitchFamily="18" charset="0"/>
                        </a:rPr>
                        <a:t>Fonctionnalité</a:t>
                      </a:r>
                    </a:p>
                  </a:txBody>
                  <a:tcPr anchor="ctr">
                    <a:lnL>
                      <a:noFill/>
                    </a:lnL>
                    <a:lnR>
                      <a:noFill/>
                    </a:lnR>
                    <a:lnT>
                      <a:noFill/>
                    </a:lnT>
                    <a:lnB>
                      <a:noFill/>
                    </a:lnB>
                    <a:pattFill prst="pct5">
                      <a:fgClr>
                        <a:schemeClr val="accent1"/>
                      </a:fgClr>
                      <a:bgClr>
                        <a:schemeClr val="bg1"/>
                      </a:bgClr>
                    </a:pattFill>
                  </a:tcPr>
                </a:tc>
                <a:tc>
                  <a:txBody>
                    <a:bodyPr/>
                    <a:lstStyle/>
                    <a:p>
                      <a:r>
                        <a:rPr lang="fr-SN" sz="2400">
                          <a:latin typeface="Times New Roman" panose="02020603050405020304" pitchFamily="18" charset="0"/>
                          <a:cs typeface="Times New Roman" panose="02020603050405020304" pitchFamily="18" charset="0"/>
                        </a:rPr>
                        <a:t>NoSQL</a:t>
                      </a:r>
                    </a:p>
                  </a:txBody>
                  <a:tcPr anchor="ctr">
                    <a:lnL>
                      <a:noFill/>
                    </a:lnL>
                    <a:lnR>
                      <a:noFill/>
                    </a:lnR>
                    <a:lnT>
                      <a:noFill/>
                    </a:lnT>
                    <a:lnB>
                      <a:noFill/>
                    </a:lnB>
                    <a:pattFill prst="pct5">
                      <a:fgClr>
                        <a:schemeClr val="accent1"/>
                      </a:fgClr>
                      <a:bgClr>
                        <a:schemeClr val="bg1"/>
                      </a:bgClr>
                    </a:pattFill>
                  </a:tcPr>
                </a:tc>
                <a:tc>
                  <a:txBody>
                    <a:bodyPr/>
                    <a:lstStyle/>
                    <a:p>
                      <a:r>
                        <a:rPr lang="fr-SN" sz="2400" dirty="0">
                          <a:latin typeface="Times New Roman" panose="02020603050405020304" pitchFamily="18" charset="0"/>
                          <a:cs typeface="Times New Roman" panose="02020603050405020304" pitchFamily="18" charset="0"/>
                        </a:rPr>
                        <a:t>SQL</a:t>
                      </a:r>
                    </a:p>
                  </a:txBody>
                  <a:tcPr anchor="ctr">
                    <a:lnL>
                      <a:noFill/>
                    </a:lnL>
                    <a:lnR>
                      <a:noFill/>
                    </a:lnR>
                    <a:lnT>
                      <a:noFill/>
                    </a:lnT>
                    <a:lnB>
                      <a:noFill/>
                    </a:lnB>
                    <a:pattFill prst="pct5">
                      <a:fgClr>
                        <a:schemeClr val="accent1"/>
                      </a:fgClr>
                      <a:bgClr>
                        <a:schemeClr val="bg1"/>
                      </a:bgClr>
                    </a:pattFill>
                  </a:tcPr>
                </a:tc>
                <a:extLst>
                  <a:ext uri="{0D108BD9-81ED-4DB2-BD59-A6C34878D82A}">
                    <a16:rowId xmlns:a16="http://schemas.microsoft.com/office/drawing/2014/main" val="3215452093"/>
                  </a:ext>
                </a:extLst>
              </a:tr>
              <a:tr h="464457">
                <a:tc>
                  <a:txBody>
                    <a:bodyPr/>
                    <a:lstStyle/>
                    <a:p>
                      <a:r>
                        <a:rPr lang="fr-SN" sz="2400" dirty="0">
                          <a:latin typeface="Times New Roman" panose="02020603050405020304" pitchFamily="18" charset="0"/>
                          <a:cs typeface="Times New Roman" panose="02020603050405020304" pitchFamily="18" charset="0"/>
                        </a:rPr>
                        <a:t>Modèle de données</a:t>
                      </a:r>
                    </a:p>
                  </a:txBody>
                  <a:tcPr anchor="ctr">
                    <a:lnL>
                      <a:noFill/>
                    </a:lnL>
                    <a:lnR>
                      <a:noFill/>
                    </a:lnR>
                    <a:lnT>
                      <a:noFill/>
                    </a:lnT>
                    <a:lnB>
                      <a:noFill/>
                    </a:lnB>
                    <a:pattFill prst="pct5">
                      <a:fgClr>
                        <a:schemeClr val="accent1"/>
                      </a:fgClr>
                      <a:bgClr>
                        <a:schemeClr val="bg1"/>
                      </a:bgClr>
                    </a:pattFill>
                  </a:tcPr>
                </a:tc>
                <a:tc>
                  <a:txBody>
                    <a:bodyPr/>
                    <a:lstStyle/>
                    <a:p>
                      <a:r>
                        <a:rPr lang="fr-SN" sz="2400" dirty="0">
                          <a:latin typeface="Times New Roman" panose="02020603050405020304" pitchFamily="18" charset="0"/>
                          <a:cs typeface="Times New Roman" panose="02020603050405020304" pitchFamily="18" charset="0"/>
                        </a:rPr>
                        <a:t>Non relationnel</a:t>
                      </a:r>
                    </a:p>
                  </a:txBody>
                  <a:tcPr anchor="ctr">
                    <a:lnL>
                      <a:noFill/>
                    </a:lnL>
                    <a:lnR>
                      <a:noFill/>
                    </a:lnR>
                    <a:lnT>
                      <a:noFill/>
                    </a:lnT>
                    <a:lnB>
                      <a:noFill/>
                    </a:lnB>
                    <a:pattFill prst="pct5">
                      <a:fgClr>
                        <a:schemeClr val="accent1"/>
                      </a:fgClr>
                      <a:bgClr>
                        <a:schemeClr val="bg1"/>
                      </a:bgClr>
                    </a:pattFill>
                  </a:tcPr>
                </a:tc>
                <a:tc>
                  <a:txBody>
                    <a:bodyPr/>
                    <a:lstStyle/>
                    <a:p>
                      <a:r>
                        <a:rPr lang="fr-SN" sz="2400">
                          <a:latin typeface="Times New Roman" panose="02020603050405020304" pitchFamily="18" charset="0"/>
                          <a:cs typeface="Times New Roman" panose="02020603050405020304" pitchFamily="18" charset="0"/>
                        </a:rPr>
                        <a:t>Relationnel</a:t>
                      </a:r>
                    </a:p>
                  </a:txBody>
                  <a:tcPr anchor="ctr">
                    <a:lnL>
                      <a:noFill/>
                    </a:lnL>
                    <a:lnR>
                      <a:noFill/>
                    </a:lnR>
                    <a:lnT>
                      <a:noFill/>
                    </a:lnT>
                    <a:lnB>
                      <a:noFill/>
                    </a:lnB>
                    <a:pattFill prst="pct5">
                      <a:fgClr>
                        <a:schemeClr val="accent1"/>
                      </a:fgClr>
                      <a:bgClr>
                        <a:schemeClr val="bg1"/>
                      </a:bgClr>
                    </a:pattFill>
                  </a:tcPr>
                </a:tc>
                <a:extLst>
                  <a:ext uri="{0D108BD9-81ED-4DB2-BD59-A6C34878D82A}">
                    <a16:rowId xmlns:a16="http://schemas.microsoft.com/office/drawing/2014/main" val="1871619369"/>
                  </a:ext>
                </a:extLst>
              </a:tr>
              <a:tr h="836023">
                <a:tc>
                  <a:txBody>
                    <a:bodyPr/>
                    <a:lstStyle/>
                    <a:p>
                      <a:r>
                        <a:rPr lang="fr-SN" sz="2400" dirty="0">
                          <a:latin typeface="Times New Roman" panose="02020603050405020304" pitchFamily="18" charset="0"/>
                          <a:cs typeface="Times New Roman" panose="02020603050405020304" pitchFamily="18" charset="0"/>
                        </a:rPr>
                        <a:t>Structure de données</a:t>
                      </a:r>
                    </a:p>
                  </a:txBody>
                  <a:tcPr anchor="ctr">
                    <a:lnL>
                      <a:noFill/>
                    </a:lnL>
                    <a:lnR>
                      <a:noFill/>
                    </a:lnR>
                    <a:lnT>
                      <a:noFill/>
                    </a:lnT>
                    <a:lnB>
                      <a:noFill/>
                    </a:lnB>
                    <a:pattFill prst="pct5">
                      <a:fgClr>
                        <a:schemeClr val="accent1"/>
                      </a:fgClr>
                      <a:bgClr>
                        <a:schemeClr val="bg1"/>
                      </a:bgClr>
                    </a:pattFill>
                  </a:tcPr>
                </a:tc>
                <a:tc>
                  <a:txBody>
                    <a:bodyPr/>
                    <a:lstStyle/>
                    <a:p>
                      <a:r>
                        <a:rPr lang="fr-SN" sz="2400">
                          <a:latin typeface="Times New Roman" panose="02020603050405020304" pitchFamily="18" charset="0"/>
                          <a:cs typeface="Times New Roman" panose="02020603050405020304" pitchFamily="18" charset="0"/>
                        </a:rPr>
                        <a:t>Documents, graphes, clés-valeurs</a:t>
                      </a:r>
                    </a:p>
                  </a:txBody>
                  <a:tcPr anchor="ctr">
                    <a:lnL>
                      <a:noFill/>
                    </a:lnL>
                    <a:lnR>
                      <a:noFill/>
                    </a:lnR>
                    <a:lnT>
                      <a:noFill/>
                    </a:lnT>
                    <a:lnB>
                      <a:noFill/>
                    </a:lnB>
                    <a:pattFill prst="pct5">
                      <a:fgClr>
                        <a:schemeClr val="accent1"/>
                      </a:fgClr>
                      <a:bgClr>
                        <a:schemeClr val="bg1"/>
                      </a:bgClr>
                    </a:pattFill>
                  </a:tcPr>
                </a:tc>
                <a:tc>
                  <a:txBody>
                    <a:bodyPr/>
                    <a:lstStyle/>
                    <a:p>
                      <a:r>
                        <a:rPr lang="fr-SN" sz="2400">
                          <a:latin typeface="Times New Roman" panose="02020603050405020304" pitchFamily="18" charset="0"/>
                          <a:cs typeface="Times New Roman" panose="02020603050405020304" pitchFamily="18" charset="0"/>
                        </a:rPr>
                        <a:t>Tables, lignes, colonnes</a:t>
                      </a:r>
                    </a:p>
                  </a:txBody>
                  <a:tcPr anchor="ctr">
                    <a:lnL>
                      <a:noFill/>
                    </a:lnL>
                    <a:lnR>
                      <a:noFill/>
                    </a:lnR>
                    <a:lnT>
                      <a:noFill/>
                    </a:lnT>
                    <a:lnB>
                      <a:noFill/>
                    </a:lnB>
                    <a:pattFill prst="pct5">
                      <a:fgClr>
                        <a:schemeClr val="accent1"/>
                      </a:fgClr>
                      <a:bgClr>
                        <a:schemeClr val="bg1"/>
                      </a:bgClr>
                    </a:pattFill>
                  </a:tcPr>
                </a:tc>
                <a:extLst>
                  <a:ext uri="{0D108BD9-81ED-4DB2-BD59-A6C34878D82A}">
                    <a16:rowId xmlns:a16="http://schemas.microsoft.com/office/drawing/2014/main" val="2478449044"/>
                  </a:ext>
                </a:extLst>
              </a:tr>
              <a:tr h="836023">
                <a:tc>
                  <a:txBody>
                    <a:bodyPr/>
                    <a:lstStyle/>
                    <a:p>
                      <a:r>
                        <a:rPr lang="fr-SN" sz="2400" dirty="0">
                          <a:latin typeface="Times New Roman" panose="02020603050405020304" pitchFamily="18" charset="0"/>
                          <a:cs typeface="Times New Roman" panose="02020603050405020304" pitchFamily="18" charset="0"/>
                        </a:rPr>
                        <a:t>Évolutivité</a:t>
                      </a:r>
                    </a:p>
                  </a:txBody>
                  <a:tcPr anchor="ctr">
                    <a:lnL>
                      <a:noFill/>
                    </a:lnL>
                    <a:lnR>
                      <a:noFill/>
                    </a:lnR>
                    <a:lnT>
                      <a:noFill/>
                    </a:lnT>
                    <a:lnB>
                      <a:noFill/>
                    </a:lnB>
                    <a:pattFill prst="pct5">
                      <a:fgClr>
                        <a:schemeClr val="accent1"/>
                      </a:fgClr>
                      <a:bgClr>
                        <a:schemeClr val="bg1"/>
                      </a:bgClr>
                    </a:pattFill>
                  </a:tcPr>
                </a:tc>
                <a:tc>
                  <a:txBody>
                    <a:bodyPr/>
                    <a:lstStyle/>
                    <a:p>
                      <a:r>
                        <a:rPr lang="fr-SN" sz="2400">
                          <a:latin typeface="Times New Roman" panose="02020603050405020304" pitchFamily="18" charset="0"/>
                          <a:cs typeface="Times New Roman" panose="02020603050405020304" pitchFamily="18" charset="0"/>
                        </a:rPr>
                        <a:t>Évolutivité horizontale aisée</a:t>
                      </a:r>
                    </a:p>
                  </a:txBody>
                  <a:tcPr anchor="ctr">
                    <a:lnL>
                      <a:noFill/>
                    </a:lnL>
                    <a:lnR>
                      <a:noFill/>
                    </a:lnR>
                    <a:lnT>
                      <a:noFill/>
                    </a:lnT>
                    <a:lnB>
                      <a:noFill/>
                    </a:lnB>
                    <a:pattFill prst="pct5">
                      <a:fgClr>
                        <a:schemeClr val="accent1"/>
                      </a:fgClr>
                      <a:bgClr>
                        <a:schemeClr val="bg1"/>
                      </a:bgClr>
                    </a:pattFill>
                  </a:tcPr>
                </a:tc>
                <a:tc>
                  <a:txBody>
                    <a:bodyPr/>
                    <a:lstStyle/>
                    <a:p>
                      <a:r>
                        <a:rPr lang="fr-SN" sz="2400">
                          <a:latin typeface="Times New Roman" panose="02020603050405020304" pitchFamily="18" charset="0"/>
                          <a:cs typeface="Times New Roman" panose="02020603050405020304" pitchFamily="18" charset="0"/>
                        </a:rPr>
                        <a:t>Évolutivité verticale</a:t>
                      </a:r>
                    </a:p>
                  </a:txBody>
                  <a:tcPr anchor="ctr">
                    <a:lnL>
                      <a:noFill/>
                    </a:lnL>
                    <a:lnR>
                      <a:noFill/>
                    </a:lnR>
                    <a:lnT>
                      <a:noFill/>
                    </a:lnT>
                    <a:lnB>
                      <a:noFill/>
                    </a:lnB>
                    <a:pattFill prst="pct5">
                      <a:fgClr>
                        <a:schemeClr val="accent1"/>
                      </a:fgClr>
                      <a:bgClr>
                        <a:schemeClr val="bg1"/>
                      </a:bgClr>
                    </a:pattFill>
                  </a:tcPr>
                </a:tc>
                <a:extLst>
                  <a:ext uri="{0D108BD9-81ED-4DB2-BD59-A6C34878D82A}">
                    <a16:rowId xmlns:a16="http://schemas.microsoft.com/office/drawing/2014/main" val="1711023356"/>
                  </a:ext>
                </a:extLst>
              </a:tr>
              <a:tr h="836023">
                <a:tc>
                  <a:txBody>
                    <a:bodyPr/>
                    <a:lstStyle/>
                    <a:p>
                      <a:r>
                        <a:rPr lang="fr-SN" sz="2400" dirty="0">
                          <a:latin typeface="Times New Roman" panose="02020603050405020304" pitchFamily="18" charset="0"/>
                          <a:cs typeface="Times New Roman" panose="02020603050405020304" pitchFamily="18" charset="0"/>
                        </a:rPr>
                        <a:t>Flexibilité des données</a:t>
                      </a:r>
                    </a:p>
                  </a:txBody>
                  <a:tcPr anchor="ctr">
                    <a:lnL>
                      <a:noFill/>
                    </a:lnL>
                    <a:lnR>
                      <a:noFill/>
                    </a:lnR>
                    <a:lnT>
                      <a:noFill/>
                    </a:lnT>
                    <a:lnB>
                      <a:noFill/>
                    </a:lnB>
                    <a:pattFill prst="pct5">
                      <a:fgClr>
                        <a:schemeClr val="accent1"/>
                      </a:fgClr>
                      <a:bgClr>
                        <a:schemeClr val="bg1"/>
                      </a:bgClr>
                    </a:pattFill>
                  </a:tcPr>
                </a:tc>
                <a:tc>
                  <a:txBody>
                    <a:bodyPr/>
                    <a:lstStyle/>
                    <a:p>
                      <a:r>
                        <a:rPr lang="fr-FR" sz="2400" dirty="0">
                          <a:latin typeface="Times New Roman" panose="02020603050405020304" pitchFamily="18" charset="0"/>
                          <a:cs typeface="Times New Roman" panose="02020603050405020304" pitchFamily="18" charset="0"/>
                        </a:rPr>
                        <a:t>Données non structurées et semi-structurées</a:t>
                      </a:r>
                    </a:p>
                  </a:txBody>
                  <a:tcPr anchor="ctr">
                    <a:lnL>
                      <a:noFill/>
                    </a:lnL>
                    <a:lnR>
                      <a:noFill/>
                    </a:lnR>
                    <a:lnT>
                      <a:noFill/>
                    </a:lnT>
                    <a:lnB>
                      <a:noFill/>
                    </a:lnB>
                    <a:pattFill prst="pct5">
                      <a:fgClr>
                        <a:schemeClr val="accent1"/>
                      </a:fgClr>
                      <a:bgClr>
                        <a:schemeClr val="bg1"/>
                      </a:bgClr>
                    </a:pattFill>
                  </a:tcPr>
                </a:tc>
                <a:tc>
                  <a:txBody>
                    <a:bodyPr/>
                    <a:lstStyle/>
                    <a:p>
                      <a:r>
                        <a:rPr lang="fr-SN" sz="2400">
                          <a:latin typeface="Times New Roman" panose="02020603050405020304" pitchFamily="18" charset="0"/>
                          <a:cs typeface="Times New Roman" panose="02020603050405020304" pitchFamily="18" charset="0"/>
                        </a:rPr>
                        <a:t>Données structurées</a:t>
                      </a:r>
                    </a:p>
                  </a:txBody>
                  <a:tcPr anchor="ctr">
                    <a:lnL>
                      <a:noFill/>
                    </a:lnL>
                    <a:lnR>
                      <a:noFill/>
                    </a:lnR>
                    <a:lnT>
                      <a:noFill/>
                    </a:lnT>
                    <a:lnB>
                      <a:noFill/>
                    </a:lnB>
                    <a:pattFill prst="pct5">
                      <a:fgClr>
                        <a:schemeClr val="accent1"/>
                      </a:fgClr>
                      <a:bgClr>
                        <a:schemeClr val="bg1"/>
                      </a:bgClr>
                    </a:pattFill>
                  </a:tcPr>
                </a:tc>
                <a:extLst>
                  <a:ext uri="{0D108BD9-81ED-4DB2-BD59-A6C34878D82A}">
                    <a16:rowId xmlns:a16="http://schemas.microsoft.com/office/drawing/2014/main" val="268133608"/>
                  </a:ext>
                </a:extLst>
              </a:tr>
              <a:tr h="1579154">
                <a:tc>
                  <a:txBody>
                    <a:bodyPr/>
                    <a:lstStyle/>
                    <a:p>
                      <a:r>
                        <a:rPr lang="fr-SN" sz="2400" dirty="0">
                          <a:latin typeface="Times New Roman" panose="02020603050405020304" pitchFamily="18" charset="0"/>
                          <a:cs typeface="Times New Roman" panose="02020603050405020304" pitchFamily="18" charset="0"/>
                        </a:rPr>
                        <a:t>Langage de requête</a:t>
                      </a:r>
                    </a:p>
                  </a:txBody>
                  <a:tcPr anchor="ctr">
                    <a:lnL>
                      <a:noFill/>
                    </a:lnL>
                    <a:lnR>
                      <a:noFill/>
                    </a:lnR>
                    <a:lnT>
                      <a:noFill/>
                    </a:lnT>
                    <a:lnB>
                      <a:noFill/>
                    </a:lnB>
                    <a:pattFill prst="pct5">
                      <a:fgClr>
                        <a:schemeClr val="accent1"/>
                      </a:fgClr>
                      <a:bgClr>
                        <a:schemeClr val="bg1"/>
                      </a:bgClr>
                    </a:pattFill>
                  </a:tcPr>
                </a:tc>
                <a:tc>
                  <a:txBody>
                    <a:bodyPr/>
                    <a:lstStyle/>
                    <a:p>
                      <a:r>
                        <a:rPr lang="fr-FR" sz="2400" dirty="0">
                          <a:latin typeface="Times New Roman" panose="02020603050405020304" pitchFamily="18" charset="0"/>
                          <a:cs typeface="Times New Roman" panose="02020603050405020304" pitchFamily="18" charset="0"/>
                        </a:rPr>
                        <a:t>Langages spécifiques à chaque base de données (ex: </a:t>
                      </a:r>
                      <a:r>
                        <a:rPr lang="fr-FR" sz="2400" dirty="0" err="1">
                          <a:latin typeface="Times New Roman" panose="02020603050405020304" pitchFamily="18" charset="0"/>
                          <a:cs typeface="Times New Roman" panose="02020603050405020304" pitchFamily="18" charset="0"/>
                        </a:rPr>
                        <a:t>MongoDB</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Query</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Cypher</a:t>
                      </a:r>
                      <a:r>
                        <a:rPr lang="fr-FR" sz="2400" dirty="0">
                          <a:latin typeface="Times New Roman" panose="02020603050405020304" pitchFamily="18" charset="0"/>
                          <a:cs typeface="Times New Roman" panose="02020603050405020304" pitchFamily="18" charset="0"/>
                        </a:rPr>
                        <a:t>)</a:t>
                      </a:r>
                    </a:p>
                  </a:txBody>
                  <a:tcPr anchor="ctr">
                    <a:lnL>
                      <a:noFill/>
                    </a:lnL>
                    <a:lnR>
                      <a:noFill/>
                    </a:lnR>
                    <a:lnT>
                      <a:noFill/>
                    </a:lnT>
                    <a:lnB>
                      <a:noFill/>
                    </a:lnB>
                    <a:pattFill prst="pct5">
                      <a:fgClr>
                        <a:schemeClr val="accent1"/>
                      </a:fgClr>
                      <a:bgClr>
                        <a:schemeClr val="bg1"/>
                      </a:bgClr>
                    </a:pattFill>
                  </a:tcPr>
                </a:tc>
                <a:tc>
                  <a:txBody>
                    <a:bodyPr/>
                    <a:lstStyle/>
                    <a:p>
                      <a:r>
                        <a:rPr lang="fr-SN" sz="2400" dirty="0">
                          <a:latin typeface="Times New Roman" panose="02020603050405020304" pitchFamily="18" charset="0"/>
                          <a:cs typeface="Times New Roman" panose="02020603050405020304" pitchFamily="18" charset="0"/>
                        </a:rPr>
                        <a:t>SQL</a:t>
                      </a:r>
                    </a:p>
                  </a:txBody>
                  <a:tcPr anchor="ctr">
                    <a:lnL>
                      <a:noFill/>
                    </a:lnL>
                    <a:lnR>
                      <a:noFill/>
                    </a:lnR>
                    <a:lnT>
                      <a:noFill/>
                    </a:lnT>
                    <a:lnB>
                      <a:noFill/>
                    </a:lnB>
                    <a:pattFill prst="pct5">
                      <a:fgClr>
                        <a:schemeClr val="accent1"/>
                      </a:fgClr>
                      <a:bgClr>
                        <a:schemeClr val="bg1"/>
                      </a:bgClr>
                    </a:pattFill>
                  </a:tcPr>
                </a:tc>
                <a:extLst>
                  <a:ext uri="{0D108BD9-81ED-4DB2-BD59-A6C34878D82A}">
                    <a16:rowId xmlns:a16="http://schemas.microsoft.com/office/drawing/2014/main" val="1633817170"/>
                  </a:ext>
                </a:extLst>
              </a:tr>
              <a:tr h="836023">
                <a:tc>
                  <a:txBody>
                    <a:bodyPr/>
                    <a:lstStyle/>
                    <a:p>
                      <a:r>
                        <a:rPr lang="fr-SN" sz="2400">
                          <a:latin typeface="Times New Roman" panose="02020603050405020304" pitchFamily="18" charset="0"/>
                          <a:cs typeface="Times New Roman" panose="02020603050405020304" pitchFamily="18" charset="0"/>
                        </a:rPr>
                        <a:t>Intégrité des données</a:t>
                      </a:r>
                    </a:p>
                  </a:txBody>
                  <a:tcPr anchor="ctr">
                    <a:lnL>
                      <a:noFill/>
                    </a:lnL>
                    <a:lnR>
                      <a:noFill/>
                    </a:lnR>
                    <a:lnT>
                      <a:noFill/>
                    </a:lnT>
                    <a:lnB>
                      <a:noFill/>
                    </a:lnB>
                    <a:pattFill prst="pct5">
                      <a:fgClr>
                        <a:schemeClr val="accent1"/>
                      </a:fgClr>
                      <a:bgClr>
                        <a:schemeClr val="bg1"/>
                      </a:bgClr>
                    </a:pattFill>
                  </a:tcPr>
                </a:tc>
                <a:tc>
                  <a:txBody>
                    <a:bodyPr/>
                    <a:lstStyle/>
                    <a:p>
                      <a:r>
                        <a:rPr lang="fr-FR" sz="2400">
                          <a:latin typeface="Times New Roman" panose="02020603050405020304" pitchFamily="18" charset="0"/>
                          <a:cs typeface="Times New Roman" panose="02020603050405020304" pitchFamily="18" charset="0"/>
                        </a:rPr>
                        <a:t>Intégrité des données moins stricte</a:t>
                      </a:r>
                    </a:p>
                  </a:txBody>
                  <a:tcPr anchor="ctr">
                    <a:lnL>
                      <a:noFill/>
                    </a:lnL>
                    <a:lnR>
                      <a:noFill/>
                    </a:lnR>
                    <a:lnT>
                      <a:noFill/>
                    </a:lnT>
                    <a:lnB>
                      <a:noFill/>
                    </a:lnB>
                    <a:pattFill prst="pct5">
                      <a:fgClr>
                        <a:schemeClr val="accent1"/>
                      </a:fgClr>
                      <a:bgClr>
                        <a:schemeClr val="bg1"/>
                      </a:bgClr>
                    </a:pattFill>
                  </a:tcPr>
                </a:tc>
                <a:tc>
                  <a:txBody>
                    <a:bodyPr/>
                    <a:lstStyle/>
                    <a:p>
                      <a:r>
                        <a:rPr lang="fr-FR" sz="2400" dirty="0">
                          <a:latin typeface="Times New Roman" panose="02020603050405020304" pitchFamily="18" charset="0"/>
                          <a:cs typeface="Times New Roman" panose="02020603050405020304" pitchFamily="18" charset="0"/>
                        </a:rPr>
                        <a:t>Intégrité des données ACID garantie</a:t>
                      </a:r>
                    </a:p>
                  </a:txBody>
                  <a:tcPr anchor="ctr">
                    <a:lnL>
                      <a:noFill/>
                    </a:lnL>
                    <a:lnR>
                      <a:noFill/>
                    </a:lnR>
                    <a:lnT>
                      <a:noFill/>
                    </a:lnT>
                    <a:lnB>
                      <a:noFill/>
                    </a:lnB>
                    <a:pattFill prst="pct5">
                      <a:fgClr>
                        <a:schemeClr val="accent1"/>
                      </a:fgClr>
                      <a:bgClr>
                        <a:schemeClr val="bg1"/>
                      </a:bgClr>
                    </a:pattFill>
                  </a:tcPr>
                </a:tc>
                <a:extLst>
                  <a:ext uri="{0D108BD9-81ED-4DB2-BD59-A6C34878D82A}">
                    <a16:rowId xmlns:a16="http://schemas.microsoft.com/office/drawing/2014/main" val="3979549260"/>
                  </a:ext>
                </a:extLst>
              </a:tr>
            </a:tbl>
          </a:graphicData>
        </a:graphic>
      </p:graphicFrame>
    </p:spTree>
    <p:extLst>
      <p:ext uri="{BB962C8B-B14F-4D97-AF65-F5344CB8AC3E}">
        <p14:creationId xmlns:p14="http://schemas.microsoft.com/office/powerpoint/2010/main" val="165164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SN" sz="3600" b="1" dirty="0" smtClean="0">
                <a:latin typeface="Times New Roman" panose="02020603050405020304" pitchFamily="18" charset="0"/>
                <a:cs typeface="Times New Roman" panose="02020603050405020304" pitchFamily="18" charset="0"/>
              </a:rPr>
              <a:t>Conclusion</a:t>
            </a:r>
            <a:endParaRPr lang="fr-SN" sz="3600"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marL="0" indent="0">
              <a:buNone/>
            </a:pPr>
            <a:r>
              <a:rPr lang="fr-FR" sz="2800" dirty="0" smtClean="0">
                <a:latin typeface="Times New Roman" panose="02020603050405020304" pitchFamily="18" charset="0"/>
                <a:cs typeface="Times New Roman" panose="02020603050405020304" pitchFamily="18" charset="0"/>
              </a:rPr>
              <a:t>Pour choisir le bon système de base de données, il faut considérer les besoins de l'application :</a:t>
            </a:r>
          </a:p>
          <a:p>
            <a:pPr marL="0" indent="0">
              <a:buNone/>
            </a:pPr>
            <a:endParaRPr lang="fr-FR" sz="2800" dirty="0" smtClean="0">
              <a:latin typeface="Times New Roman" panose="02020603050405020304" pitchFamily="18" charset="0"/>
              <a:cs typeface="Times New Roman" panose="02020603050405020304" pitchFamily="18" charset="0"/>
            </a:endParaRPr>
          </a:p>
          <a:p>
            <a:pPr lvl="1"/>
            <a:r>
              <a:rPr lang="fr-FR" sz="2400" dirty="0" smtClean="0">
                <a:latin typeface="Times New Roman" panose="02020603050405020304" pitchFamily="18" charset="0"/>
                <a:cs typeface="Times New Roman" panose="02020603050405020304" pitchFamily="18" charset="0"/>
              </a:rPr>
              <a:t>Structure des données</a:t>
            </a:r>
          </a:p>
          <a:p>
            <a:pPr lvl="1"/>
            <a:r>
              <a:rPr lang="fr-FR" sz="2400" dirty="0" smtClean="0">
                <a:latin typeface="Times New Roman" panose="02020603050405020304" pitchFamily="18" charset="0"/>
                <a:cs typeface="Times New Roman" panose="02020603050405020304" pitchFamily="18" charset="0"/>
              </a:rPr>
              <a:t>Volume de données</a:t>
            </a:r>
          </a:p>
          <a:p>
            <a:pPr lvl="1"/>
            <a:r>
              <a:rPr lang="fr-FR" sz="2400" dirty="0" smtClean="0">
                <a:latin typeface="Times New Roman" panose="02020603050405020304" pitchFamily="18" charset="0"/>
                <a:cs typeface="Times New Roman" panose="02020603050405020304" pitchFamily="18" charset="0"/>
              </a:rPr>
              <a:t>Besoins en évolutivité</a:t>
            </a:r>
          </a:p>
          <a:p>
            <a:pPr lvl="1"/>
            <a:r>
              <a:rPr lang="fr-FR" sz="2400" dirty="0" smtClean="0">
                <a:latin typeface="Times New Roman" panose="02020603050405020304" pitchFamily="18" charset="0"/>
                <a:cs typeface="Times New Roman" panose="02020603050405020304" pitchFamily="18" charset="0"/>
              </a:rPr>
              <a:t>Priorité de l'intégrité des données</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304645"/>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4188</TotalTime>
  <Words>415</Words>
  <Application>Microsoft Office PowerPoint</Application>
  <PresentationFormat>Grand écran</PresentationFormat>
  <Paragraphs>54</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Century Gothic</vt:lpstr>
      <vt:lpstr>Times New Roman</vt:lpstr>
      <vt:lpstr>Wingdings 3</vt:lpstr>
      <vt:lpstr>Brin</vt:lpstr>
      <vt:lpstr>COMPARAISON de SQL à NoSQL : Mongo DB VS SQL</vt:lpstr>
      <vt:lpstr>Qu'est-ce que NoSQL ?</vt:lpstr>
      <vt:lpstr>Qu'est-ce que SQL ?</vt:lpstr>
      <vt:lpstr>Comparaison des fonctionnalités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PAB</dc:creator>
  <cp:lastModifiedBy>PAB</cp:lastModifiedBy>
  <cp:revision>6</cp:revision>
  <dcterms:created xsi:type="dcterms:W3CDTF">2024-05-06T19:37:30Z</dcterms:created>
  <dcterms:modified xsi:type="dcterms:W3CDTF">2024-05-09T17:28:05Z</dcterms:modified>
</cp:coreProperties>
</file>