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75" r:id="rId11"/>
    <p:sldId id="265" r:id="rId12"/>
    <p:sldId id="293" r:id="rId13"/>
    <p:sldId id="294" r:id="rId14"/>
    <p:sldId id="270" r:id="rId15"/>
    <p:sldId id="278" r:id="rId16"/>
    <p:sldId id="276" r:id="rId17"/>
    <p:sldId id="279" r:id="rId18"/>
    <p:sldId id="283" r:id="rId19"/>
    <p:sldId id="280" r:id="rId20"/>
    <p:sldId id="281" r:id="rId21"/>
    <p:sldId id="290" r:id="rId22"/>
    <p:sldId id="285" r:id="rId23"/>
    <p:sldId id="291" r:id="rId24"/>
    <p:sldId id="292" r:id="rId25"/>
    <p:sldId id="288"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1" d="100"/>
          <a:sy n="71" d="100"/>
        </p:scale>
        <p:origin x="-702" y="-96"/>
      </p:cViewPr>
      <p:guideLst>
        <p:guide orient="horz" pos="2160"/>
        <p:guide pos="3840"/>
      </p:guideLst>
    </p:cSldViewPr>
  </p:slideViewPr>
  <p:notesTextViewPr>
    <p:cViewPr>
      <p:scale>
        <a:sx n="1" d="1"/>
        <a:sy n="1" d="1"/>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935297B-C7E8-4122-ACDF-F198716FDDEC}" type="datetimeFigureOut">
              <a:rPr lang="en-US" smtClean="0"/>
              <a:pPr/>
              <a:t>2/3/2014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52D641A-EA30-493D-8010-91CD1792EC2A}"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35297B-C7E8-4122-ACDF-F198716FDDEC}"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35297B-C7E8-4122-ACDF-F198716FDDEC}"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35297B-C7E8-4122-ACDF-F198716FDDEC}"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35297B-C7E8-4122-ACDF-F198716FDDEC}"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F52D641A-EA30-493D-8010-91CD1792EC2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35297B-C7E8-4122-ACDF-F198716FDDEC}"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35297B-C7E8-4122-ACDF-F198716FDDEC}" type="datetimeFigureOut">
              <a:rPr lang="en-US" smtClean="0"/>
              <a:pPr/>
              <a:t>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35297B-C7E8-4122-ACDF-F198716FDDEC}" type="datetimeFigureOut">
              <a:rPr lang="en-US" smtClean="0"/>
              <a:pPr/>
              <a:t>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5297B-C7E8-4122-ACDF-F198716FDDEC}" type="datetimeFigureOut">
              <a:rPr lang="en-US" smtClean="0"/>
              <a:pPr/>
              <a:t>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35297B-C7E8-4122-ACDF-F198716FDDEC}"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35297B-C7E8-4122-ACDF-F198716FDDEC}"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D641A-EA30-493D-8010-91CD1792EC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935297B-C7E8-4122-ACDF-F198716FDDEC}" type="datetimeFigureOut">
              <a:rPr lang="en-US" smtClean="0"/>
              <a:pPr/>
              <a:t>2/3/2014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52D641A-EA30-493D-8010-91CD1792EC2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727" y="180301"/>
            <a:ext cx="7702372" cy="3870532"/>
          </a:xfrm>
        </p:spPr>
        <p:txBody>
          <a:bodyPr/>
          <a:lstStyle/>
          <a:p>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3" name="Subtitle 2"/>
          <p:cNvSpPr>
            <a:spLocks noGrp="1"/>
          </p:cNvSpPr>
          <p:nvPr>
            <p:ph type="subTitle" idx="1"/>
          </p:nvPr>
        </p:nvSpPr>
        <p:spPr>
          <a:xfrm>
            <a:off x="1909482" y="3254188"/>
            <a:ext cx="6239436" cy="3603813"/>
          </a:xfrm>
        </p:spPr>
        <p:txBody>
          <a:bodyPr>
            <a:normAutofit fontScale="25000" lnSpcReduction="20000"/>
          </a:bodyPr>
          <a:lstStyle/>
          <a:p>
            <a:r>
              <a:rPr lang="en-US" dirty="0" smtClean="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 </a:t>
            </a:r>
          </a:p>
          <a:p>
            <a:pPr algn="ctr"/>
            <a:r>
              <a:rPr lang="en-US" sz="7200" b="1" u="sng" dirty="0" smtClean="0">
                <a:solidFill>
                  <a:schemeClr val="tx1"/>
                </a:solidFill>
                <a:latin typeface="Times New Roman" pitchFamily="18" charset="0"/>
                <a:cs typeface="Times New Roman" pitchFamily="18" charset="0"/>
              </a:rPr>
              <a:t>Project Title</a:t>
            </a:r>
            <a:endParaRPr lang="en-US" sz="7200" b="1" dirty="0" smtClean="0">
              <a:solidFill>
                <a:schemeClr val="tx1"/>
              </a:solidFill>
              <a:latin typeface="Times New Roman" pitchFamily="18" charset="0"/>
              <a:cs typeface="Times New Roman" pitchFamily="18" charset="0"/>
            </a:endParaRPr>
          </a:p>
          <a:p>
            <a:pPr algn="ctr"/>
            <a:r>
              <a:rPr lang="en-US" sz="7200" b="1" dirty="0" smtClean="0">
                <a:solidFill>
                  <a:schemeClr val="tx1"/>
                </a:solidFill>
                <a:latin typeface="Times New Roman" pitchFamily="18" charset="0"/>
                <a:cs typeface="Times New Roman" pitchFamily="18" charset="0"/>
              </a:rPr>
              <a:t>AN </a:t>
            </a:r>
            <a:r>
              <a:rPr lang="en-US" sz="7200" b="1" dirty="0">
                <a:solidFill>
                  <a:schemeClr val="tx1"/>
                </a:solidFill>
                <a:latin typeface="Times New Roman" pitchFamily="18" charset="0"/>
                <a:cs typeface="Times New Roman" pitchFamily="18" charset="0"/>
              </a:rPr>
              <a:t>INTELLIGENCE MINING SYSTEM FOR DIAGNOSING CERVICAL CANCER</a:t>
            </a:r>
          </a:p>
          <a:p>
            <a:r>
              <a:rPr lang="en-US" dirty="0">
                <a:solidFill>
                  <a:schemeClr val="tx1"/>
                </a:solidFill>
                <a:latin typeface="Times New Roman" pitchFamily="18" charset="0"/>
                <a:cs typeface="Times New Roman" pitchFamily="18" charset="0"/>
              </a:rPr>
              <a:t> </a:t>
            </a:r>
          </a:p>
          <a:p>
            <a:endParaRPr lang="en-US" sz="5600" dirty="0" smtClean="0">
              <a:solidFill>
                <a:schemeClr val="tx1"/>
              </a:solidFill>
              <a:latin typeface="Times New Roman" pitchFamily="18" charset="0"/>
              <a:cs typeface="Times New Roman" pitchFamily="18" charset="0"/>
            </a:endParaRPr>
          </a:p>
          <a:p>
            <a:endParaRPr lang="en-US" sz="5600" dirty="0" smtClean="0">
              <a:solidFill>
                <a:schemeClr val="tx1"/>
              </a:solidFill>
              <a:latin typeface="Times New Roman" pitchFamily="18" charset="0"/>
              <a:cs typeface="Times New Roman" pitchFamily="18" charset="0"/>
            </a:endParaRPr>
          </a:p>
          <a:p>
            <a:r>
              <a:rPr lang="en-US" sz="5600" dirty="0" smtClean="0">
                <a:solidFill>
                  <a:schemeClr val="tx1"/>
                </a:solidFill>
                <a:latin typeface="Times New Roman" pitchFamily="18" charset="0"/>
                <a:cs typeface="Times New Roman" pitchFamily="18" charset="0"/>
              </a:rPr>
              <a:t>Batch </a:t>
            </a:r>
            <a:r>
              <a:rPr lang="en-US" sz="5600" dirty="0">
                <a:solidFill>
                  <a:schemeClr val="tx1"/>
                </a:solidFill>
                <a:latin typeface="Times New Roman" pitchFamily="18" charset="0"/>
                <a:cs typeface="Times New Roman" pitchFamily="18" charset="0"/>
              </a:rPr>
              <a:t>No: 1</a:t>
            </a:r>
          </a:p>
          <a:p>
            <a:r>
              <a:rPr lang="en-US" sz="5600" dirty="0">
                <a:solidFill>
                  <a:schemeClr val="tx1"/>
                </a:solidFill>
                <a:latin typeface="Times New Roman" pitchFamily="18" charset="0"/>
                <a:cs typeface="Times New Roman" pitchFamily="18" charset="0"/>
              </a:rPr>
              <a:t> </a:t>
            </a:r>
          </a:p>
          <a:p>
            <a:r>
              <a:rPr lang="en-US" sz="5600" b="1" dirty="0">
                <a:solidFill>
                  <a:schemeClr val="tx1"/>
                </a:solidFill>
                <a:latin typeface="Times New Roman" pitchFamily="18" charset="0"/>
                <a:cs typeface="Times New Roman" pitchFamily="18" charset="0"/>
              </a:rPr>
              <a:t>Guided by                                                                                               Presented </a:t>
            </a:r>
            <a:r>
              <a:rPr lang="en-US" sz="5600" b="1" dirty="0" smtClean="0">
                <a:solidFill>
                  <a:schemeClr val="tx1"/>
                </a:solidFill>
                <a:latin typeface="Times New Roman" pitchFamily="18" charset="0"/>
                <a:cs typeface="Times New Roman" pitchFamily="18" charset="0"/>
              </a:rPr>
              <a:t>By</a:t>
            </a:r>
          </a:p>
          <a:p>
            <a:r>
              <a:rPr lang="en-US" sz="5600" dirty="0" err="1" smtClean="0">
                <a:solidFill>
                  <a:schemeClr val="tx1"/>
                </a:solidFill>
                <a:latin typeface="Times New Roman" pitchFamily="18" charset="0"/>
                <a:cs typeface="Times New Roman" pitchFamily="18" charset="0"/>
              </a:rPr>
              <a:t>Mr.P.Robert</a:t>
            </a:r>
            <a:r>
              <a:rPr lang="en-US" sz="5600" dirty="0" smtClean="0">
                <a:solidFill>
                  <a:schemeClr val="tx1"/>
                </a:solidFill>
                <a:latin typeface="Times New Roman" pitchFamily="18" charset="0"/>
                <a:cs typeface="Times New Roman" pitchFamily="18" charset="0"/>
              </a:rPr>
              <a:t> </a:t>
            </a:r>
            <a:r>
              <a:rPr lang="en-US" sz="5600" dirty="0" err="1">
                <a:solidFill>
                  <a:schemeClr val="tx1"/>
                </a:solidFill>
                <a:latin typeface="Times New Roman" pitchFamily="18" charset="0"/>
                <a:cs typeface="Times New Roman" pitchFamily="18" charset="0"/>
              </a:rPr>
              <a:t>M.Tech</a:t>
            </a:r>
            <a:r>
              <a:rPr lang="en-US" sz="5600" dirty="0">
                <a:solidFill>
                  <a:schemeClr val="tx1"/>
                </a:solidFill>
                <a:latin typeface="Times New Roman" pitchFamily="18" charset="0"/>
                <a:cs typeface="Times New Roman" pitchFamily="18" charset="0"/>
              </a:rPr>
              <a:t>.,                                </a:t>
            </a:r>
            <a:r>
              <a:rPr lang="en-US" sz="5600" dirty="0" smtClean="0">
                <a:solidFill>
                  <a:schemeClr val="tx1"/>
                </a:solidFill>
                <a:latin typeface="Times New Roman" pitchFamily="18" charset="0"/>
                <a:cs typeface="Times New Roman" pitchFamily="18" charset="0"/>
              </a:rPr>
              <a:t>                                                    </a:t>
            </a:r>
            <a:r>
              <a:rPr lang="en-US" sz="5600" dirty="0" err="1">
                <a:solidFill>
                  <a:schemeClr val="tx1"/>
                </a:solidFill>
                <a:latin typeface="Times New Roman" pitchFamily="18" charset="0"/>
                <a:cs typeface="Times New Roman" pitchFamily="18" charset="0"/>
              </a:rPr>
              <a:t>S.Anand</a:t>
            </a:r>
            <a:r>
              <a:rPr lang="en-US" sz="5600" dirty="0">
                <a:solidFill>
                  <a:schemeClr val="tx1"/>
                </a:solidFill>
                <a:latin typeface="Times New Roman" pitchFamily="18" charset="0"/>
                <a:cs typeface="Times New Roman" pitchFamily="18" charset="0"/>
              </a:rPr>
              <a:t> </a:t>
            </a:r>
          </a:p>
          <a:p>
            <a:r>
              <a:rPr lang="en-US" sz="5600" dirty="0" err="1">
                <a:solidFill>
                  <a:schemeClr val="tx1"/>
                </a:solidFill>
                <a:latin typeface="Times New Roman" pitchFamily="18" charset="0"/>
                <a:cs typeface="Times New Roman" pitchFamily="18" charset="0"/>
              </a:rPr>
              <a:t>Asst</a:t>
            </a:r>
            <a:r>
              <a:rPr lang="en-US" sz="5600" dirty="0">
                <a:solidFill>
                  <a:schemeClr val="tx1"/>
                </a:solidFill>
                <a:latin typeface="Times New Roman" pitchFamily="18" charset="0"/>
                <a:cs typeface="Times New Roman" pitchFamily="18" charset="0"/>
              </a:rPr>
              <a:t> Professor,                                                                                                </a:t>
            </a:r>
            <a:r>
              <a:rPr lang="en-US" sz="5600" dirty="0" err="1">
                <a:solidFill>
                  <a:schemeClr val="tx1"/>
                </a:solidFill>
                <a:latin typeface="Times New Roman" pitchFamily="18" charset="0"/>
                <a:cs typeface="Times New Roman" pitchFamily="18" charset="0"/>
              </a:rPr>
              <a:t>R.Jeeva</a:t>
            </a:r>
            <a:endParaRPr lang="en-US" sz="5600" dirty="0">
              <a:solidFill>
                <a:schemeClr val="tx1"/>
              </a:solidFill>
              <a:latin typeface="Times New Roman" pitchFamily="18" charset="0"/>
              <a:cs typeface="Times New Roman" pitchFamily="18" charset="0"/>
            </a:endParaRPr>
          </a:p>
          <a:p>
            <a:r>
              <a:rPr lang="en-US" sz="5600" dirty="0">
                <a:solidFill>
                  <a:schemeClr val="tx1"/>
                </a:solidFill>
                <a:latin typeface="Times New Roman" pitchFamily="18" charset="0"/>
                <a:cs typeface="Times New Roman" pitchFamily="18" charset="0"/>
              </a:rPr>
              <a:t>IT Department.                                                                                    </a:t>
            </a:r>
            <a:r>
              <a:rPr lang="en-US" sz="5600" dirty="0" err="1">
                <a:solidFill>
                  <a:schemeClr val="tx1"/>
                </a:solidFill>
                <a:latin typeface="Times New Roman" pitchFamily="18" charset="0"/>
                <a:cs typeface="Times New Roman" pitchFamily="18" charset="0"/>
              </a:rPr>
              <a:t>P.Sabarinathan</a:t>
            </a:r>
            <a:endParaRPr lang="en-US" sz="5600" dirty="0">
              <a:solidFill>
                <a:schemeClr val="tx1"/>
              </a:solidFill>
              <a:latin typeface="Times New Roman" pitchFamily="18" charset="0"/>
              <a:cs typeface="Times New Roman" pitchFamily="18" charset="0"/>
            </a:endParaRPr>
          </a:p>
        </p:txBody>
      </p:sp>
      <p:sp>
        <p:nvSpPr>
          <p:cNvPr id="4" name="Rectangle 2"/>
          <p:cNvSpPr>
            <a:spLocks noChangeArrowheads="1"/>
          </p:cNvSpPr>
          <p:nvPr/>
        </p:nvSpPr>
        <p:spPr bwMode="auto">
          <a:xfrm>
            <a:off x="1507067" y="474889"/>
            <a:ext cx="12090652" cy="1369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ea typeface="Calibri" panose="020F0502020204030204" pitchFamily="34" charset="0"/>
                <a:cs typeface="Times New Roman" pitchFamily="18" charset="0"/>
              </a:rPr>
              <a:t>Vel</a:t>
            </a:r>
            <a:r>
              <a:rPr lang="en-US" sz="2400" b="1" dirty="0" err="1" smtClean="0">
                <a:latin typeface="Times New Roman" pitchFamily="18" charset="0"/>
                <a:ea typeface="Calibri" panose="020F0502020204030204" pitchFamily="34" charset="0"/>
                <a:cs typeface="Times New Roman" pitchFamily="18" charset="0"/>
              </a:rPr>
              <a:t>t</a:t>
            </a:r>
            <a:r>
              <a:rPr kumimoji="0" lang="en-US" sz="2400" b="1" i="0" u="none" strike="noStrike" cap="none" normalizeH="0" baseline="0" dirty="0" err="1" smtClean="0">
                <a:ln>
                  <a:noFill/>
                </a:ln>
                <a:solidFill>
                  <a:schemeClr val="tx1"/>
                </a:solidFill>
                <a:effectLst/>
                <a:latin typeface="Times New Roman" pitchFamily="18" charset="0"/>
                <a:ea typeface="Calibri" panose="020F0502020204030204" pitchFamily="34" charset="0"/>
                <a:cs typeface="Times New Roman" pitchFamily="18" charset="0"/>
              </a:rPr>
              <a:t>ech</a:t>
            </a:r>
            <a:r>
              <a:rPr kumimoji="0" lang="en-US" sz="24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 </a:t>
            </a:r>
            <a:r>
              <a:rPr kumimoji="0" lang="en-US" sz="2400" b="1" i="0" u="none" strike="noStrike" cap="none" normalizeH="0" baseline="0" smtClean="0">
                <a:ln>
                  <a:noFill/>
                </a:ln>
                <a:solidFill>
                  <a:schemeClr val="tx1"/>
                </a:solidFill>
                <a:effectLst/>
                <a:latin typeface="Times New Roman" pitchFamily="18" charset="0"/>
                <a:ea typeface="Calibri" panose="020F0502020204030204" pitchFamily="34" charset="0"/>
                <a:cs typeface="Times New Roman" pitchFamily="18" charset="0"/>
              </a:rPr>
              <a:t>Multitech</a:t>
            </a:r>
            <a:r>
              <a:rPr kumimoji="0" lang="en-US" sz="24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anose="020F0502020204030204" pitchFamily="34" charset="0"/>
                <a:cs typeface="Times New Roman" pitchFamily="18" charset="0"/>
              </a:rPr>
              <a:t>Dr.Rangarajan</a:t>
            </a:r>
            <a:r>
              <a:rPr kumimoji="0" lang="en-US" sz="24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Calibri" panose="020F0502020204030204" pitchFamily="34" charset="0"/>
                <a:cs typeface="Times New Roman" pitchFamily="18" charset="0"/>
              </a:rPr>
              <a:t>Dr.Sakunthala</a:t>
            </a:r>
            <a:r>
              <a:rPr kumimoji="0" lang="en-US" sz="24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 Engineering College</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12121"/>
                </a:solidFill>
                <a:effectLst/>
                <a:latin typeface="Times New Roman" pitchFamily="18" charset="0"/>
                <a:ea typeface="Calibri" panose="020F0502020204030204" pitchFamily="34" charset="0"/>
                <a:cs typeface="Times New Roman" pitchFamily="18" charset="0"/>
              </a:rPr>
              <a:t>#60,Avadi-Veltech </a:t>
            </a:r>
            <a:r>
              <a:rPr kumimoji="0" lang="en-US" sz="2400" b="1" i="0" u="none" strike="noStrike" cap="none" normalizeH="0" baseline="0" dirty="0" err="1" smtClean="0">
                <a:ln>
                  <a:noFill/>
                </a:ln>
                <a:solidFill>
                  <a:srgbClr val="212121"/>
                </a:solidFill>
                <a:effectLst/>
                <a:latin typeface="Times New Roman" pitchFamily="18" charset="0"/>
                <a:ea typeface="Calibri" panose="020F0502020204030204" pitchFamily="34" charset="0"/>
                <a:cs typeface="Times New Roman" pitchFamily="18" charset="0"/>
              </a:rPr>
              <a:t>Road,Avadi,Chennai,Tamil</a:t>
            </a:r>
            <a:r>
              <a:rPr kumimoji="0" lang="en-US" sz="2400" b="1" i="0" u="none" strike="noStrike" cap="none" normalizeH="0" baseline="0" dirty="0" smtClean="0">
                <a:ln>
                  <a:noFill/>
                </a:ln>
                <a:solidFill>
                  <a:srgbClr val="212121"/>
                </a:solidFill>
                <a:effectLst/>
                <a:latin typeface="Times New Roman" pitchFamily="18" charset="0"/>
                <a:ea typeface="Calibri" panose="020F0502020204030204" pitchFamily="34" charset="0"/>
                <a:cs typeface="Times New Roman" pitchFamily="18" charset="0"/>
              </a:rPr>
              <a:t> Nadu 600062</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                                                                 </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                                                              </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5" name="Picture 1" descr="vel tech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60921" y="1322518"/>
            <a:ext cx="2181985" cy="2076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8694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DATA FLOW DIAGRAM</a:t>
            </a:r>
            <a:endParaRPr lang="en-US" sz="2800" b="1" dirty="0">
              <a:solidFill>
                <a:schemeClr val="accent1">
                  <a:lumMod val="60000"/>
                  <a:lumOff val="40000"/>
                </a:schemeClr>
              </a:solidFill>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1230289" y="1528354"/>
            <a:ext cx="6777242" cy="5139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MODULE LIST</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solidFill>
                  <a:schemeClr val="tx1"/>
                </a:solidFill>
                <a:latin typeface="Times New Roman" pitchFamily="18" charset="0"/>
                <a:cs typeface="Times New Roman" pitchFamily="18" charset="0"/>
              </a:rPr>
              <a:t>Input Module</a:t>
            </a:r>
          </a:p>
          <a:p>
            <a:r>
              <a:rPr lang="en-US" dirty="0" smtClean="0">
                <a:solidFill>
                  <a:schemeClr val="tx1"/>
                </a:solidFill>
                <a:latin typeface="Times New Roman" pitchFamily="18" charset="0"/>
                <a:cs typeface="Times New Roman" pitchFamily="18" charset="0"/>
              </a:rPr>
              <a:t>Transformation Module</a:t>
            </a:r>
          </a:p>
          <a:p>
            <a:r>
              <a:rPr lang="en-US" dirty="0" smtClean="0">
                <a:solidFill>
                  <a:schemeClr val="tx1"/>
                </a:solidFill>
                <a:latin typeface="Times New Roman" pitchFamily="18" charset="0"/>
                <a:cs typeface="Times New Roman" pitchFamily="18" charset="0"/>
              </a:rPr>
              <a:t>Preprocessing Module</a:t>
            </a:r>
          </a:p>
          <a:p>
            <a:r>
              <a:rPr lang="en-US" dirty="0" smtClean="0">
                <a:solidFill>
                  <a:schemeClr val="tx1"/>
                </a:solidFill>
                <a:latin typeface="Times New Roman" pitchFamily="18" charset="0"/>
                <a:cs typeface="Times New Roman" pitchFamily="18" charset="0"/>
              </a:rPr>
              <a:t>Feature Extraction Module</a:t>
            </a:r>
          </a:p>
          <a:p>
            <a:r>
              <a:rPr lang="en-US" dirty="0" smtClean="0">
                <a:solidFill>
                  <a:schemeClr val="tx1"/>
                </a:solidFill>
                <a:latin typeface="Times New Roman" pitchFamily="18" charset="0"/>
                <a:cs typeface="Times New Roman" pitchFamily="18" charset="0"/>
              </a:rPr>
              <a:t>Feature Selection Module</a:t>
            </a:r>
          </a:p>
          <a:p>
            <a:r>
              <a:rPr lang="en-US" dirty="0" smtClean="0">
                <a:solidFill>
                  <a:schemeClr val="tx1"/>
                </a:solidFill>
                <a:latin typeface="Times New Roman" pitchFamily="18" charset="0"/>
                <a:cs typeface="Times New Roman" pitchFamily="18" charset="0"/>
              </a:rPr>
              <a:t>Computation Module</a:t>
            </a:r>
          </a:p>
          <a:p>
            <a:r>
              <a:rPr lang="en-US" dirty="0" smtClean="0">
                <a:solidFill>
                  <a:schemeClr val="tx1"/>
                </a:solidFill>
                <a:latin typeface="Times New Roman" pitchFamily="18" charset="0"/>
                <a:cs typeface="Times New Roman" pitchFamily="18" charset="0"/>
              </a:rPr>
              <a:t>Report Module</a:t>
            </a: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2595" y="1136468"/>
            <a:ext cx="9627326" cy="5473338"/>
          </a:xfrm>
        </p:spPr>
        <p:txBody>
          <a:bodyPr>
            <a:normAutofit fontScale="92500"/>
          </a:bodyPr>
          <a:lstStyle/>
          <a:p>
            <a:r>
              <a:rPr lang="en-US" sz="3000" b="1" dirty="0" smtClean="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INPUT MODULE</a:t>
            </a:r>
          </a:p>
          <a:p>
            <a:pPr algn="l">
              <a:buFont typeface="Wingdings" pitchFamily="2" charset="2"/>
              <a:buChar char="§"/>
            </a:pPr>
            <a:endParaRPr lang="en-US" sz="2400" dirty="0" smtClean="0">
              <a:latin typeface="Times New Roman" pitchFamily="18" charset="0"/>
              <a:cs typeface="Times New Roman" pitchFamily="18" charset="0"/>
            </a:endParaRPr>
          </a:p>
          <a:p>
            <a:pPr algn="l">
              <a:buFont typeface="Wingdings" pitchFamily="2" charset="2"/>
              <a:buChar char="§"/>
            </a:pPr>
            <a:endParaRPr lang="en-US" sz="2400" dirty="0" smtClean="0">
              <a:latin typeface="Times New Roman" pitchFamily="18" charset="0"/>
              <a:cs typeface="Times New Roman" pitchFamily="18" charset="0"/>
            </a:endParaRPr>
          </a:p>
          <a:p>
            <a:pPr algn="l">
              <a:buFont typeface="Wingdings" pitchFamily="2" charset="2"/>
              <a:buChar char="§"/>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image to be segmented will be given as the input </a:t>
            </a:r>
            <a:r>
              <a:rPr lang="en-US" sz="2400" dirty="0" smtClean="0">
                <a:latin typeface="Times New Roman" pitchFamily="18" charset="0"/>
                <a:cs typeface="Times New Roman" pitchFamily="18" charset="0"/>
              </a:rPr>
              <a:t>to the system </a:t>
            </a:r>
            <a:r>
              <a:rPr lang="en-US" sz="2400" dirty="0" smtClean="0">
                <a:latin typeface="Times New Roman" pitchFamily="18" charset="0"/>
                <a:cs typeface="Times New Roman" pitchFamily="18" charset="0"/>
              </a:rPr>
              <a:t>through an image scanner. </a:t>
            </a:r>
          </a:p>
          <a:p>
            <a:pPr algn="l"/>
            <a:endParaRPr lang="en-US" sz="2400" dirty="0" smtClean="0">
              <a:latin typeface="Times New Roman" pitchFamily="18" charset="0"/>
              <a:cs typeface="Times New Roman" pitchFamily="18" charset="0"/>
            </a:endParaRPr>
          </a:p>
          <a:p>
            <a:pPr algn="l">
              <a:buFont typeface="Wingdings" pitchFamily="2" charset="2"/>
              <a:buChar char="§"/>
            </a:pPr>
            <a:r>
              <a:rPr lang="en-US" sz="2400" dirty="0" smtClean="0">
                <a:latin typeface="Times New Roman" pitchFamily="18" charset="0"/>
                <a:cs typeface="Times New Roman" pitchFamily="18" charset="0"/>
              </a:rPr>
              <a:t>The scanned image is forwarded to the histogram so that it could be transformed</a:t>
            </a:r>
            <a:r>
              <a:rPr lang="en-US" sz="2400" dirty="0" smtClean="0">
                <a:latin typeface="Times New Roman" pitchFamily="18" charset="0"/>
                <a:cs typeface="Times New Roman" pitchFamily="18" charset="0"/>
              </a:rPr>
              <a:t>.</a:t>
            </a:r>
          </a:p>
          <a:p>
            <a:pPr algn="l">
              <a:buFont typeface="Wingdings" pitchFamily="2" charset="2"/>
              <a:buChar char="§"/>
            </a:pPr>
            <a:endParaRPr lang="en-US" dirty="0" smtClean="0">
              <a:latin typeface="Times New Roman" pitchFamily="18" charset="0"/>
              <a:cs typeface="Times New Roman" pitchFamily="18" charset="0"/>
            </a:endParaRPr>
          </a:p>
          <a:p>
            <a:endParaRPr lang="en-US" b="1" dirty="0" smtClean="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b="1" dirty="0" smtClean="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TRANSFORMATION MODULE</a:t>
            </a:r>
            <a:endParaRPr lang="en-US" b="1" dirty="0" smtClean="0">
              <a:latin typeface="Times New Roman" pitchFamily="18" charset="0"/>
              <a:cs typeface="Times New Roman" pitchFamily="18" charset="0"/>
            </a:endParaRPr>
          </a:p>
          <a:p>
            <a:pPr algn="l">
              <a:buFont typeface="Wingdings" pitchFamily="2" charset="2"/>
              <a:buChar char="§"/>
            </a:pPr>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image forwarded from the scanner will be given to the histogram which will </a:t>
            </a:r>
            <a:r>
              <a:rPr lang="en-US" sz="2400" dirty="0" smtClean="0">
                <a:latin typeface="Times New Roman" pitchFamily="18" charset="0"/>
                <a:cs typeface="Times New Roman" pitchFamily="18" charset="0"/>
              </a:rPr>
              <a:t>be </a:t>
            </a:r>
            <a:r>
              <a:rPr lang="en-US" sz="2400" dirty="0" smtClean="0">
                <a:latin typeface="Times New Roman" pitchFamily="18" charset="0"/>
                <a:cs typeface="Times New Roman" pitchFamily="18" charset="0"/>
              </a:rPr>
              <a:t>converted as the binary code</a:t>
            </a:r>
            <a:r>
              <a:rPr lang="en-US" sz="2400" b="1" dirty="0" smtClean="0">
                <a:latin typeface="Times New Roman" pitchFamily="18" charset="0"/>
                <a:cs typeface="Times New Roman" pitchFamily="18" charset="0"/>
              </a:rPr>
              <a:t>.</a:t>
            </a:r>
            <a:endParaRPr lang="en-US" sz="2400" dirty="0"/>
          </a:p>
        </p:txBody>
      </p:sp>
      <p:sp>
        <p:nvSpPr>
          <p:cNvPr id="2" name="Title 1"/>
          <p:cNvSpPr>
            <a:spLocks noGrp="1"/>
          </p:cNvSpPr>
          <p:nvPr>
            <p:ph type="ctrTitle"/>
          </p:nvPr>
        </p:nvSpPr>
        <p:spPr>
          <a:xfrm>
            <a:off x="666206" y="0"/>
            <a:ext cx="10242284" cy="836023"/>
          </a:xfrm>
        </p:spPr>
        <p:txBody>
          <a:bodyPr>
            <a:normAutofit/>
          </a:bodyPr>
          <a:lstStyle/>
          <a:p>
            <a:r>
              <a:rPr lang="en-US" sz="3200" dirty="0" smtClean="0">
                <a:latin typeface="Times New Roman" pitchFamily="18" charset="0"/>
                <a:cs typeface="Times New Roman" pitchFamily="18" charset="0"/>
              </a:rPr>
              <a:t>MODULE DESCRIPTION</a:t>
            </a:r>
            <a:endParaRPr lang="en-US"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PREPROCESSING MODULE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sz="2400" dirty="0" smtClean="0">
                <a:latin typeface="Times New Roman" pitchFamily="18" charset="0"/>
                <a:cs typeface="Times New Roman" pitchFamily="18" charset="0"/>
              </a:rPr>
              <a:t>In general, images with noise reduce the efficiency of the system.</a:t>
            </a:r>
          </a:p>
          <a:p>
            <a:pPr>
              <a:buFont typeface="Wingdings" pitchFamily="2" charset="2"/>
              <a:buChar char="§"/>
            </a:pPr>
            <a:r>
              <a:rPr lang="en-US" sz="2400" dirty="0" smtClean="0">
                <a:latin typeface="Times New Roman" pitchFamily="18" charset="0"/>
                <a:cs typeface="Times New Roman" pitchFamily="18" charset="0"/>
              </a:rPr>
              <a:t>Therefore, preprocessing of medical images is essential for increasing the efficiency and reducing the complexity of the CAD system</a:t>
            </a:r>
          </a:p>
          <a:p>
            <a:endParaRPr lang="en-US" sz="2400" dirty="0" smtClean="0"/>
          </a:p>
          <a:p>
            <a:pPr algn="ctr">
              <a:buNone/>
            </a:pPr>
            <a:r>
              <a:rPr lang="en-US" sz="3000" b="1" dirty="0" smtClean="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FEATURE EXTRACTION MODULE:</a:t>
            </a:r>
          </a:p>
          <a:p>
            <a:pPr>
              <a:buNone/>
            </a:pPr>
            <a:endParaRPr lang="en-US" sz="2400" b="1"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The most difficult aspect of CAD system in feature analysis and extraction  is to extract a set of useful features that should be able to explore the characteristics of the tissues at cervix.</a:t>
            </a: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b="1" dirty="0" smtClean="0">
                <a:solidFill>
                  <a:schemeClr val="accent1">
                    <a:lumMod val="60000"/>
                    <a:lumOff val="40000"/>
                  </a:schemeClr>
                </a:solidFill>
                <a:latin typeface="Times New Roman" pitchFamily="18" charset="0"/>
                <a:cs typeface="Times New Roman" pitchFamily="18" charset="0"/>
              </a:rPr>
              <a:t>Types </a:t>
            </a:r>
            <a:r>
              <a:rPr lang="en-US" sz="2400" b="1" dirty="0" smtClean="0">
                <a:solidFill>
                  <a:schemeClr val="accent1">
                    <a:lumMod val="60000"/>
                    <a:lumOff val="40000"/>
                  </a:schemeClr>
                </a:solidFill>
                <a:latin typeface="Times New Roman" pitchFamily="18" charset="0"/>
                <a:cs typeface="Times New Roman" pitchFamily="18" charset="0"/>
              </a:rPr>
              <a:t>of </a:t>
            </a:r>
            <a:r>
              <a:rPr lang="en-US" sz="2400" b="1" dirty="0" smtClean="0">
                <a:solidFill>
                  <a:schemeClr val="accent1">
                    <a:lumMod val="60000"/>
                    <a:lumOff val="40000"/>
                  </a:schemeClr>
                </a:solidFill>
                <a:latin typeface="Times New Roman" pitchFamily="18" charset="0"/>
                <a:cs typeface="Times New Roman" pitchFamily="18" charset="0"/>
              </a:rPr>
              <a:t>features                                                                                                              </a:t>
            </a:r>
            <a:endParaRPr lang="en-US" sz="2400" b="1" dirty="0" smtClean="0">
              <a:solidFill>
                <a:schemeClr val="accent1">
                  <a:lumMod val="60000"/>
                  <a:lumOff val="40000"/>
                </a:schemeClr>
              </a:solidFill>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Texture </a:t>
            </a:r>
            <a:r>
              <a:rPr lang="en-US" sz="2400" dirty="0" smtClean="0">
                <a:latin typeface="Times New Roman" pitchFamily="18" charset="0"/>
                <a:cs typeface="Times New Roman" pitchFamily="18" charset="0"/>
              </a:rPr>
              <a:t>feature</a:t>
            </a:r>
          </a:p>
          <a:p>
            <a:r>
              <a:rPr lang="en-US" sz="2400" dirty="0" smtClean="0">
                <a:latin typeface="Times New Roman" pitchFamily="18" charset="0"/>
                <a:cs typeface="Times New Roman" pitchFamily="18" charset="0"/>
              </a:rPr>
              <a:t>Histogram feature</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1">
                    <a:lumMod val="60000"/>
                    <a:lumOff val="40000"/>
                  </a:schemeClr>
                </a:solidFill>
                <a:latin typeface="Times New Roman" pitchFamily="18" charset="0"/>
                <a:cs typeface="Times New Roman" pitchFamily="18" charset="0"/>
              </a:rPr>
              <a:t>FEATURE SELECTION </a:t>
            </a:r>
            <a:r>
              <a:rPr lang="en-US" sz="2800" dirty="0" smtClean="0">
                <a:solidFill>
                  <a:schemeClr val="accent1">
                    <a:lumMod val="60000"/>
                    <a:lumOff val="40000"/>
                  </a:schemeClr>
                </a:solidFill>
                <a:latin typeface="Times New Roman" pitchFamily="18" charset="0"/>
                <a:cs typeface="Times New Roman" pitchFamily="18" charset="0"/>
              </a:rPr>
              <a:t>MODULE</a:t>
            </a:r>
            <a:r>
              <a:rPr lang="en-US" sz="2800" dirty="0" smtClean="0">
                <a:solidFill>
                  <a:schemeClr val="accent1">
                    <a:lumMod val="60000"/>
                    <a:lumOff val="40000"/>
                  </a:schemeClr>
                </a:solidFill>
                <a:latin typeface="Times New Roman" pitchFamily="18" charset="0"/>
                <a:cs typeface="Times New Roman" pitchFamily="18" charset="0"/>
              </a:rPr>
              <a:t/>
            </a:r>
            <a:br>
              <a:rPr lang="en-US" sz="2800" dirty="0" smtClean="0">
                <a:solidFill>
                  <a:schemeClr val="accent1">
                    <a:lumMod val="60000"/>
                    <a:lumOff val="40000"/>
                  </a:schemeClr>
                </a:solidFill>
                <a:latin typeface="Times New Roman" pitchFamily="18" charset="0"/>
                <a:cs typeface="Times New Roman" pitchFamily="18" charset="0"/>
              </a:rPr>
            </a:br>
            <a:endParaRPr lang="en-US" sz="2800" dirty="0">
              <a:solidFill>
                <a:schemeClr val="accent1">
                  <a:lumMod val="60000"/>
                  <a:lumOff val="40000"/>
                </a:schemeClr>
              </a:solidFill>
            </a:endParaRPr>
          </a:p>
        </p:txBody>
      </p:sp>
      <p:pic>
        <p:nvPicPr>
          <p:cNvPr id="4" name="Picture 15"/>
          <p:cNvPicPr>
            <a:picLocks noChangeAspect="1" noChangeArrowheads="1"/>
          </p:cNvPicPr>
          <p:nvPr/>
        </p:nvPicPr>
        <p:blipFill>
          <a:blip r:embed="rId2"/>
          <a:srcRect l="18750" t="32001" r="19376" b="14000"/>
          <a:stretch>
            <a:fillRect/>
          </a:stretch>
        </p:blipFill>
        <p:spPr bwMode="auto">
          <a:xfrm>
            <a:off x="1813560" y="1417319"/>
            <a:ext cx="75438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effectLst/>
                <a:latin typeface="Times New Roman" pitchFamily="18" charset="0"/>
                <a:cs typeface="Times New Roman" pitchFamily="18" charset="0"/>
              </a:rPr>
              <a:t>FEATURE </a:t>
            </a:r>
            <a:r>
              <a:rPr lang="en-US" sz="2800" dirty="0" smtClean="0">
                <a:effectLst/>
                <a:latin typeface="Times New Roman" pitchFamily="18" charset="0"/>
                <a:cs typeface="Times New Roman" pitchFamily="18" charset="0"/>
              </a:rPr>
              <a:t>SELECTION </a:t>
            </a:r>
            <a:r>
              <a:rPr lang="en-US" sz="2800" dirty="0" smtClean="0">
                <a:effectLst/>
                <a:latin typeface="Times New Roman" pitchFamily="18" charset="0"/>
                <a:cs typeface="Times New Roman" pitchFamily="18" charset="0"/>
              </a:rPr>
              <a:t>MODULE</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is one of the important tasks to identify and extract relevant features in order to reduce the complexity of processing.</a:t>
            </a:r>
          </a:p>
          <a:p>
            <a:r>
              <a:rPr lang="en-US" dirty="0" smtClean="0">
                <a:latin typeface="Times New Roman" pitchFamily="18" charset="0"/>
                <a:cs typeface="Times New Roman" pitchFamily="18" charset="0"/>
              </a:rPr>
              <a:t> Not all the features of an image are useful for rule extraction.</a:t>
            </a:r>
          </a:p>
          <a:p>
            <a:r>
              <a:rPr lang="en-US" dirty="0" smtClean="0">
                <a:latin typeface="Times New Roman" pitchFamily="18" charset="0"/>
                <a:cs typeface="Times New Roman" pitchFamily="18" charset="0"/>
              </a:rPr>
              <a:t>Some of the above features are strongly correlated with each other. A feature selection procedure is applied to select a subset of the features in order to improve the performance of the system.</a:t>
            </a:r>
          </a:p>
          <a:p>
            <a:r>
              <a:rPr lang="en-US" dirty="0" smtClean="0">
                <a:latin typeface="Times New Roman" pitchFamily="18" charset="0"/>
                <a:cs typeface="Times New Roman" pitchFamily="18" charset="0"/>
              </a:rPr>
              <a:t> In our system, we used linear technique for feature reduction called PCA.</a:t>
            </a:r>
          </a:p>
          <a:p>
            <a:r>
              <a:rPr lang="en-US" dirty="0" smtClean="0">
                <a:latin typeface="Times New Roman" pitchFamily="18" charset="0"/>
                <a:cs typeface="Times New Roman" pitchFamily="18" charset="0"/>
              </a:rPr>
              <a:t> This method selects optimal features that are correlated with each other.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MODULE DESCRIPTION(contd..)</a:t>
            </a:r>
            <a:endParaRPr lang="en-US" sz="2800"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
            </a:pPr>
            <a:r>
              <a:rPr lang="en-US" b="1" dirty="0" smtClean="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COMPUTATION MODULE</a:t>
            </a:r>
            <a:r>
              <a:rPr lang="en-US" b="1" dirty="0" smtClean="0">
                <a:solidFill>
                  <a:schemeClr val="tx1"/>
                </a:solidFill>
                <a:latin typeface="Times New Roman" pitchFamily="18" charset="0"/>
                <a:cs typeface="Times New Roman" pitchFamily="18" charset="0"/>
              </a:rPr>
              <a:t>:</a:t>
            </a:r>
          </a:p>
          <a:p>
            <a:pPr>
              <a:buNone/>
            </a:pPr>
            <a:r>
              <a:rPr lang="en-US" b="1"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This module involves the following  computations</a:t>
            </a:r>
          </a:p>
          <a:p>
            <a:pPr>
              <a:buNone/>
            </a:pP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Initial Segmentation</a:t>
            </a:r>
          </a:p>
          <a:p>
            <a:r>
              <a:rPr lang="en-US" dirty="0" smtClean="0">
                <a:solidFill>
                  <a:schemeClr val="tx1"/>
                </a:solidFill>
                <a:latin typeface="Times New Roman" pitchFamily="18" charset="0"/>
                <a:cs typeface="Times New Roman" pitchFamily="18" charset="0"/>
              </a:rPr>
              <a:t>GIEP</a:t>
            </a:r>
          </a:p>
          <a:p>
            <a:r>
              <a:rPr lang="en-US" dirty="0" smtClean="0">
                <a:solidFill>
                  <a:schemeClr val="tx1"/>
                </a:solidFill>
                <a:latin typeface="Times New Roman" pitchFamily="18" charset="0"/>
                <a:cs typeface="Times New Roman" pitchFamily="18" charset="0"/>
              </a:rPr>
              <a:t>Region Adjacency Graph</a:t>
            </a:r>
          </a:p>
          <a:p>
            <a:r>
              <a:rPr lang="en-US" dirty="0" smtClean="0">
                <a:solidFill>
                  <a:schemeClr val="tx1"/>
                </a:solidFill>
                <a:latin typeface="Times New Roman" pitchFamily="18" charset="0"/>
                <a:cs typeface="Times New Roman" pitchFamily="18" charset="0"/>
              </a:rPr>
              <a:t>Support </a:t>
            </a:r>
            <a:r>
              <a:rPr lang="en-US" dirty="0" smtClean="0">
                <a:latin typeface="Times New Roman" pitchFamily="18" charset="0"/>
                <a:cs typeface="Times New Roman" pitchFamily="18" charset="0"/>
              </a:rPr>
              <a:t>V</a:t>
            </a:r>
            <a:r>
              <a:rPr lang="en-US" dirty="0" smtClean="0">
                <a:solidFill>
                  <a:schemeClr val="tx1"/>
                </a:solidFill>
                <a:latin typeface="Times New Roman" pitchFamily="18" charset="0"/>
                <a:cs typeface="Times New Roman" pitchFamily="18" charset="0"/>
              </a:rPr>
              <a:t>ector Machine</a:t>
            </a:r>
            <a:endParaRPr lang="en-US" dirty="0" smtClean="0">
              <a:solidFill>
                <a:schemeClr val="tx1"/>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SVM classification</a:t>
            </a:r>
            <a:endParaRPr lang="en-US"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INITIAL SEGMENTATION AND GIEP</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17320"/>
            <a:ext cx="10972800" cy="4709160"/>
          </a:xfrm>
        </p:spPr>
        <p:txBody>
          <a:bodyPr>
            <a:noAutofit/>
          </a:bodyPr>
          <a:lstStyle/>
          <a:p>
            <a:r>
              <a:rPr lang="en-US" dirty="0" smtClean="0">
                <a:latin typeface="Times New Roman" pitchFamily="18" charset="0"/>
                <a:cs typeface="Times New Roman" pitchFamily="18" charset="0"/>
              </a:rPr>
              <a:t>The input image is taken and is given for initial segmentation. At first an image is being read and watershed segmentation is performed on that image. This generally eliminates the plateaus defined as the uniform regions, by converting the image to a floating point representation. Here watershed segmentation is done as initial segmentation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GIEP has two attractive features. First, it utilizes edge information to improve the segmentation on non stationary situations. Second, it provides a simple and elegant method of simultaneously estimating model parameters and searching solutions for the MRF-based formulation.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11" y="0"/>
            <a:ext cx="10972800" cy="1143000"/>
          </a:xfrm>
        </p:spPr>
        <p:txBody>
          <a:bodyPr>
            <a:normAutofit/>
          </a:bodyPr>
          <a:lstStyle/>
          <a:p>
            <a:pPr algn="ctr"/>
            <a:r>
              <a:rPr lang="en-US" sz="3200" dirty="0" smtClean="0">
                <a:latin typeface="Times New Roman" pitchFamily="18" charset="0"/>
                <a:cs typeface="Times New Roman" pitchFamily="18" charset="0"/>
              </a:rPr>
              <a:t>INPUT IMAGE</a:t>
            </a:r>
            <a:endParaRPr lang="en-US" sz="3200"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srcRect/>
          <a:stretch>
            <a:fillRect/>
          </a:stretch>
        </p:blipFill>
        <p:spPr bwMode="auto">
          <a:xfrm>
            <a:off x="535578" y="1479795"/>
            <a:ext cx="4155758" cy="4336443"/>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622471" y="1035367"/>
            <a:ext cx="6172200" cy="515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REGION ADJACENCY GRAPH AND COST OF CHOICE FUNCTION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Then Region Adjacency Graph is drawn for the segmented image. This method equivalently can be used as edge detection and result is satisfied to the topological requirement . Merging is always conducted in such a way that the distortion or cost caused by merging is minimized and there is no further restriction imposed on the shape of the final segmentation result.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choice of cost function depends on the desired purpose of segmentation. A common cost measure is </a:t>
            </a:r>
            <a:r>
              <a:rPr lang="en-US" sz="2400" dirty="0" err="1" smtClean="0">
                <a:latin typeface="Times New Roman" pitchFamily="18" charset="0"/>
                <a:cs typeface="Times New Roman" pitchFamily="18" charset="0"/>
              </a:rPr>
              <a:t>sse</a:t>
            </a:r>
            <a:r>
              <a:rPr lang="en-US" sz="2400" dirty="0" smtClean="0">
                <a:latin typeface="Times New Roman" pitchFamily="18" charset="0"/>
                <a:cs typeface="Times New Roman" pitchFamily="18" charset="0"/>
              </a:rPr>
              <a:t> (sum square error): where g(</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 is the approximation function and h(</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 is the original data.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0939"/>
            <a:ext cx="10972800" cy="1143000"/>
          </a:xfrm>
        </p:spPr>
        <p:txBody>
          <a:bodyPr>
            <a:normAutofit/>
          </a:bodyPr>
          <a:lstStyle/>
          <a:p>
            <a:r>
              <a:rPr lang="en-US" sz="2800" b="1" dirty="0" smtClean="0">
                <a:solidFill>
                  <a:schemeClr val="accent1">
                    <a:lumMod val="60000"/>
                    <a:lumOff val="40000"/>
                  </a:schemeClr>
                </a:solidFill>
                <a:latin typeface="Times New Roman" pitchFamily="18" charset="0"/>
                <a:cs typeface="Times New Roman" pitchFamily="18" charset="0"/>
              </a:rPr>
              <a:t>ABSTRACT</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03460" y="542392"/>
            <a:ext cx="8596668" cy="4649884"/>
          </a:xfrm>
        </p:spPr>
        <p:txBody>
          <a:bodyPr>
            <a:noAutofit/>
          </a:bodyPr>
          <a:lstStyle/>
          <a:p>
            <a:pPr>
              <a:buNone/>
            </a:pPr>
            <a:r>
              <a:rPr lang="en-US" sz="2400" dirty="0" smtClean="0">
                <a:solidFill>
                  <a:schemeClr val="tx1"/>
                </a:solidFill>
                <a:latin typeface="Times New Roman" pitchFamily="18" charset="0"/>
                <a:cs typeface="Times New Roman" pitchFamily="18" charset="0"/>
              </a:rPr>
              <a:t>       			In </a:t>
            </a:r>
            <a:r>
              <a:rPr lang="en-US" sz="2400" dirty="0">
                <a:solidFill>
                  <a:schemeClr val="tx1"/>
                </a:solidFill>
                <a:latin typeface="Times New Roman" pitchFamily="18" charset="0"/>
                <a:cs typeface="Times New Roman" pitchFamily="18" charset="0"/>
              </a:rPr>
              <a:t>health care centers and hospitals, millions of medical images have been generated daily</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Analyses have been done manually with an increasing number of images. In the recent past, the development of Computer Aided Diagnosis (CAD) systems for assisting the physicians for making better decisions have been the area of </a:t>
            </a:r>
            <a:r>
              <a:rPr lang="en-US" sz="2400" dirty="0" smtClean="0">
                <a:solidFill>
                  <a:schemeClr val="tx1"/>
                </a:solidFill>
                <a:latin typeface="Times New Roman" pitchFamily="18" charset="0"/>
                <a:cs typeface="Times New Roman" pitchFamily="18" charset="0"/>
              </a:rPr>
              <a:t>interest. </a:t>
            </a:r>
            <a:r>
              <a:rPr lang="en-US" sz="2400" dirty="0">
                <a:solidFill>
                  <a:schemeClr val="tx1"/>
                </a:solidFill>
                <a:latin typeface="Times New Roman" pitchFamily="18" charset="0"/>
                <a:cs typeface="Times New Roman" pitchFamily="18" charset="0"/>
              </a:rPr>
              <a:t>This has motivated the research in creating vast amount of image database. Computer output has been used as a second opinion for radiologist to diagnose the information more confident and quicker mechanism as compared to manual diagnosis</a:t>
            </a: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The goal is to design a system that could help the doctors to diagnose the cervical cancer with higher accuracy in minimal period of time</a:t>
            </a: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As the premise of feature extraction and pattern recognition, image segmentation is one of the fundamental approaches of digital image processing. It is a preprocessing step in many algorithms and practical vision system. In image segmentation, digital image divided into multiple set of pixels. </a:t>
            </a:r>
          </a:p>
        </p:txBody>
      </p:sp>
    </p:spTree>
    <p:extLst>
      <p:ext uri="{BB962C8B-B14F-4D97-AF65-F5344CB8AC3E}">
        <p14:creationId xmlns:p14="http://schemas.microsoft.com/office/powerpoint/2010/main" xmlns="" val="3635795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SUPPORT VECTOR MACHINE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16875"/>
            <a:ext cx="10972800" cy="4709160"/>
          </a:xfrm>
        </p:spPr>
        <p:txBody>
          <a:bodyPr>
            <a:noAutofit/>
          </a:bodyPr>
          <a:lstStyle/>
          <a:p>
            <a:pPr>
              <a:buNone/>
            </a:pPr>
            <a:r>
              <a:rPr lang="en-US" sz="2400" dirty="0" smtClean="0">
                <a:latin typeface="Times New Roman" pitchFamily="18" charset="0"/>
                <a:cs typeface="Times New Roman" pitchFamily="18" charset="0"/>
              </a:rPr>
              <a:t>      Support </a:t>
            </a:r>
            <a:r>
              <a:rPr lang="en-US" sz="2400" dirty="0" smtClean="0">
                <a:latin typeface="Times New Roman" pitchFamily="18" charset="0"/>
                <a:cs typeface="Times New Roman" pitchFamily="18" charset="0"/>
              </a:rPr>
              <a:t>Vector Machines (SVM) is a powerful, state-of-the-art algorithm with strong theoretical foundations based on the Vapnik-Chervonenkis theory. SVM </a:t>
            </a:r>
            <a:r>
              <a:rPr lang="en-US" sz="2400" dirty="0" smtClean="0">
                <a:latin typeface="Times New Roman" pitchFamily="18" charset="0"/>
                <a:cs typeface="Times New Roman" pitchFamily="18" charset="0"/>
              </a:rPr>
              <a:t>has strong regularization</a:t>
            </a:r>
            <a:r>
              <a:rPr lang="en-US" sz="2400" dirty="0" smtClean="0">
                <a:latin typeface="Times New Roman" pitchFamily="18" charset="0"/>
                <a:cs typeface="Times New Roman" pitchFamily="18" charset="0"/>
              </a:rPr>
              <a:t> properties. Regularization refers to the generalization of the model to new </a:t>
            </a:r>
            <a:r>
              <a:rPr lang="en-US" sz="2400" dirty="0" smtClean="0">
                <a:latin typeface="Times New Roman" pitchFamily="18" charset="0"/>
                <a:cs typeface="Times New Roman" pitchFamily="18" charset="0"/>
              </a:rPr>
              <a:t>data</a:t>
            </a:r>
            <a:r>
              <a:rPr lang="en-US" sz="2400" dirty="0" smtClean="0">
                <a:latin typeface="Times New Roman" pitchFamily="18" charset="0"/>
                <a:cs typeface="Times New Roman" pitchFamily="18" charset="0"/>
              </a:rPr>
              <a:t>.</a:t>
            </a:r>
          </a:p>
          <a:p>
            <a:pPr>
              <a:buNone/>
            </a:pPr>
            <a:endParaRPr lang="en-US" sz="2400" b="1" dirty="0" smtClean="0">
              <a:latin typeface="Times New Roman" pitchFamily="18" charset="0"/>
              <a:cs typeface="Times New Roman" pitchFamily="18" charset="0"/>
            </a:endParaRPr>
          </a:p>
          <a:p>
            <a:pPr>
              <a:buNone/>
            </a:pPr>
            <a:r>
              <a:rPr lang="en-US" sz="2400" b="1" dirty="0" smtClean="0">
                <a:solidFill>
                  <a:schemeClr val="accent1">
                    <a:lumMod val="60000"/>
                    <a:lumOff val="40000"/>
                  </a:schemeClr>
                </a:solidFill>
                <a:latin typeface="Times New Roman" pitchFamily="18" charset="0"/>
                <a:cs typeface="Times New Roman" pitchFamily="18" charset="0"/>
              </a:rPr>
              <a:t>Advantages of SVM</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SVM </a:t>
            </a:r>
            <a:r>
              <a:rPr lang="en-US" sz="2000" dirty="0" smtClean="0">
                <a:latin typeface="Times New Roman" pitchFamily="18" charset="0"/>
                <a:cs typeface="Times New Roman" pitchFamily="18" charset="0"/>
              </a:rPr>
              <a:t>models have similar functional form to neural networks and radial basis functions, both popular data mining techniques. However, neither of these algorithms has the well-founded theoretical approach to regularization that forms the basis of SVM. The quality of generalization and ease of training of SVM is far beyond the capacities of these more traditional methods.</a:t>
            </a:r>
          </a:p>
          <a:p>
            <a:r>
              <a:rPr lang="en-US" sz="2000" dirty="0" smtClean="0">
                <a:latin typeface="Times New Roman" pitchFamily="18" charset="0"/>
                <a:cs typeface="Times New Roman" pitchFamily="18" charset="0"/>
              </a:rPr>
              <a:t>SVM can model complex, real-world problems such as text and image classification, hand-writing recognition, and bioinformatics and </a:t>
            </a:r>
            <a:r>
              <a:rPr lang="en-US" sz="2000" dirty="0" smtClean="0">
                <a:latin typeface="Times New Roman" pitchFamily="18" charset="0"/>
                <a:cs typeface="Times New Roman" pitchFamily="18" charset="0"/>
              </a:rPr>
              <a:t>bio sequence </a:t>
            </a:r>
            <a:r>
              <a:rPr lang="en-US" sz="2000" dirty="0" smtClean="0">
                <a:latin typeface="Times New Roman" pitchFamily="18" charset="0"/>
                <a:cs typeface="Times New Roman" pitchFamily="18" charset="0"/>
              </a:rPr>
              <a:t>analysis.</a:t>
            </a:r>
          </a:p>
          <a:p>
            <a:r>
              <a:rPr lang="en-US" sz="2000" dirty="0" smtClean="0">
                <a:latin typeface="Times New Roman" pitchFamily="18" charset="0"/>
                <a:cs typeface="Times New Roman" pitchFamily="18" charset="0"/>
              </a:rPr>
              <a:t>SVM performs well on data sets that have many attributes, even if there are very few cases on which to train the model. There is no upper limit on the number of attributes; the only constraints are those imposed by hardware. Traditional neural nets do not perform well under these circumstances.</a:t>
            </a:r>
          </a:p>
          <a:p>
            <a:pPr>
              <a:buNone/>
            </a:pPr>
            <a:r>
              <a:rPr lang="en-US" sz="2000" dirty="0" smtClean="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SVM CLASSIFICATION</a:t>
            </a:r>
            <a:endParaRPr lang="en-US" sz="32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3557587" y="2068512"/>
            <a:ext cx="5076825" cy="37719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663" y="312202"/>
            <a:ext cx="10972800" cy="1143000"/>
          </a:xfrm>
        </p:spPr>
        <p:txBody>
          <a:bodyPr>
            <a:normAutofit/>
          </a:bodyPr>
          <a:lstStyle/>
          <a:p>
            <a:pPr algn="ctr"/>
            <a:r>
              <a:rPr lang="en-US" sz="2800" dirty="0" smtClean="0">
                <a:latin typeface="Times New Roman" pitchFamily="18" charset="0"/>
                <a:cs typeface="Times New Roman" pitchFamily="18" charset="0"/>
              </a:rPr>
              <a:t>IRGS OUTPUT IMAGE</a:t>
            </a:r>
            <a:endParaRPr lang="en-US" sz="2800" dirty="0">
              <a:latin typeface="Times New Roman" pitchFamily="18" charset="0"/>
              <a:cs typeface="Times New Roman" pitchFamily="18" charset="0"/>
            </a:endParaRPr>
          </a:p>
        </p:txBody>
      </p:sp>
      <p:pic>
        <p:nvPicPr>
          <p:cNvPr id="3" name="Content Placeholder 2"/>
          <p:cNvPicPr>
            <a:picLocks noGrp="1" noChangeAspect="1" noChangeArrowheads="1"/>
          </p:cNvPicPr>
          <p:nvPr>
            <p:ph idx="1"/>
          </p:nvPr>
        </p:nvPicPr>
        <p:blipFill>
          <a:blip r:embed="rId2"/>
          <a:srcRect/>
          <a:stretch>
            <a:fillRect/>
          </a:stretch>
        </p:blipFill>
        <p:spPr bwMode="auto">
          <a:xfrm>
            <a:off x="379230" y="2021296"/>
            <a:ext cx="3648075" cy="35528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913676" y="1722119"/>
            <a:ext cx="6962775"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811556" y="1600200"/>
            <a:ext cx="10568888" cy="47085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48196" y="1304477"/>
            <a:ext cx="11612880" cy="472607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4776651" y="2231753"/>
          <a:ext cx="914400" cy="771525"/>
        </p:xfrm>
        <a:graphic>
          <a:graphicData uri="http://schemas.openxmlformats.org/presentationml/2006/ole">
            <p:oleObj spid="_x0000_s1027" name="Document" showAsIcon="1" r:id="rId3" imgW="914400" imgH="771480" progId="Word.Document.12">
              <p:embed/>
            </p:oleObj>
          </a:graphicData>
        </a:graphic>
      </p:graphicFrame>
      <p:sp>
        <p:nvSpPr>
          <p:cNvPr id="4" name="Title 3"/>
          <p:cNvSpPr>
            <a:spLocks noGrp="1"/>
          </p:cNvSpPr>
          <p:nvPr>
            <p:ph type="ctrTitle"/>
          </p:nvPr>
        </p:nvSpPr>
        <p:spPr>
          <a:xfrm>
            <a:off x="2233749" y="718457"/>
            <a:ext cx="4428308" cy="1018903"/>
          </a:xfrm>
        </p:spPr>
        <p:txBody>
          <a:bodyPr>
            <a:normAutofit fontScale="90000"/>
          </a:bodyPr>
          <a:lstStyle/>
          <a:p>
            <a:r>
              <a:rPr lang="en-US" dirty="0" smtClean="0"/>
              <a:t>         CODING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tx1"/>
                </a:solidFill>
                <a:latin typeface="Times New Roman" pitchFamily="18" charset="0"/>
                <a:cs typeface="Times New Roman" pitchFamily="18" charset="0"/>
              </a:rPr>
              <a:t>REQUIREMENTS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solidFill>
                  <a:schemeClr val="tx1"/>
                </a:solidFill>
                <a:latin typeface="Times New Roman" pitchFamily="18" charset="0"/>
                <a:cs typeface="Times New Roman" pitchFamily="18" charset="0"/>
              </a:rPr>
              <a:t>Software : MATLAB version 7.6</a:t>
            </a:r>
          </a:p>
          <a:p>
            <a:r>
              <a:rPr lang="en-US" dirty="0" smtClean="0">
                <a:solidFill>
                  <a:schemeClr val="tx1"/>
                </a:solidFill>
                <a:latin typeface="Times New Roman" pitchFamily="18" charset="0"/>
                <a:cs typeface="Times New Roman" pitchFamily="18" charset="0"/>
              </a:rPr>
              <a:t>Collection of scanned images</a:t>
            </a:r>
          </a:p>
          <a:p>
            <a:r>
              <a:rPr lang="en-US" dirty="0" smtClean="0">
                <a:solidFill>
                  <a:schemeClr val="tx1"/>
                </a:solidFill>
                <a:latin typeface="Times New Roman" pitchFamily="18" charset="0"/>
                <a:cs typeface="Times New Roman" pitchFamily="18" charset="0"/>
              </a:rPr>
              <a:t>Set of tissue samples</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tx1"/>
                </a:solidFill>
                <a:latin typeface="Times New Roman" pitchFamily="18" charset="0"/>
                <a:cs typeface="Times New Roman" pitchFamily="18" charset="0"/>
              </a:rPr>
              <a:t>REFERENCES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latin typeface="Times New Roman" pitchFamily="18" charset="0"/>
                <a:cs typeface="Times New Roman" pitchFamily="18" charset="0"/>
              </a:rPr>
              <a:t>J. </a:t>
            </a:r>
            <a:r>
              <a:rPr lang="en-US" dirty="0" err="1" smtClean="0">
                <a:solidFill>
                  <a:schemeClr val="tx1"/>
                </a:solidFill>
                <a:latin typeface="Times New Roman" pitchFamily="18" charset="0"/>
                <a:cs typeface="Times New Roman" pitchFamily="18" charset="0"/>
              </a:rPr>
              <a:t>Agma</a:t>
            </a:r>
            <a:r>
              <a:rPr lang="en-US" dirty="0" smtClean="0">
                <a:solidFill>
                  <a:schemeClr val="tx1"/>
                </a:solidFill>
                <a:latin typeface="Times New Roman" pitchFamily="18" charset="0"/>
                <a:cs typeface="Times New Roman" pitchFamily="18" charset="0"/>
              </a:rPr>
              <a:t>, M. T. Caetano, X.R. Marcela, and M. A. Paulo, An association rule-based method to support medical image diagnosis with efficiency, </a:t>
            </a:r>
            <a:r>
              <a:rPr lang="pt-BR" dirty="0" smtClean="0">
                <a:solidFill>
                  <a:schemeClr val="tx1"/>
                </a:solidFill>
                <a:latin typeface="Times New Roman" pitchFamily="18" charset="0"/>
                <a:cs typeface="Times New Roman" pitchFamily="18" charset="0"/>
              </a:rPr>
              <a:t>IEEE Trans Multimedia 10 (2008), 277–285.</a:t>
            </a:r>
          </a:p>
          <a:p>
            <a:r>
              <a:rPr lang="en-US" dirty="0" smtClean="0">
                <a:solidFill>
                  <a:schemeClr val="tx1"/>
                </a:solidFill>
                <a:latin typeface="Times New Roman" pitchFamily="18" charset="0"/>
                <a:cs typeface="Times New Roman" pitchFamily="18" charset="0"/>
              </a:rPr>
              <a:t>R. </a:t>
            </a:r>
            <a:r>
              <a:rPr lang="en-US" dirty="0" err="1" smtClean="0">
                <a:solidFill>
                  <a:schemeClr val="tx1"/>
                </a:solidFill>
                <a:latin typeface="Times New Roman" pitchFamily="18" charset="0"/>
                <a:cs typeface="Times New Roman" pitchFamily="18" charset="0"/>
              </a:rPr>
              <a:t>Agrawal</a:t>
            </a:r>
            <a:r>
              <a:rPr lang="en-US" dirty="0" smtClean="0">
                <a:solidFill>
                  <a:schemeClr val="tx1"/>
                </a:solidFill>
                <a:latin typeface="Times New Roman" pitchFamily="18" charset="0"/>
                <a:cs typeface="Times New Roman" pitchFamily="18" charset="0"/>
              </a:rPr>
              <a:t> and R. </a:t>
            </a:r>
            <a:r>
              <a:rPr lang="en-US" dirty="0" err="1" smtClean="0">
                <a:solidFill>
                  <a:schemeClr val="tx1"/>
                </a:solidFill>
                <a:latin typeface="Times New Roman" pitchFamily="18" charset="0"/>
                <a:cs typeface="Times New Roman" pitchFamily="18" charset="0"/>
              </a:rPr>
              <a:t>Srikant</a:t>
            </a:r>
            <a:r>
              <a:rPr lang="en-US" dirty="0" smtClean="0">
                <a:solidFill>
                  <a:schemeClr val="tx1"/>
                </a:solidFill>
                <a:latin typeface="Times New Roman" pitchFamily="18" charset="0"/>
                <a:cs typeface="Times New Roman" pitchFamily="18" charset="0"/>
              </a:rPr>
              <a:t>, Fast algorithms for mining association </a:t>
            </a:r>
            <a:r>
              <a:rPr lang="en-US" dirty="0" err="1" smtClean="0">
                <a:solidFill>
                  <a:schemeClr val="tx1"/>
                </a:solidFill>
                <a:latin typeface="Times New Roman" pitchFamily="18" charset="0"/>
                <a:cs typeface="Times New Roman" pitchFamily="18" charset="0"/>
              </a:rPr>
              <a:t>rules,Proc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Int</a:t>
            </a:r>
            <a:r>
              <a:rPr lang="en-US" dirty="0" smtClean="0">
                <a:solidFill>
                  <a:schemeClr val="tx1"/>
                </a:solidFill>
                <a:latin typeface="Times New Roman" pitchFamily="18" charset="0"/>
                <a:cs typeface="Times New Roman" pitchFamily="18" charset="0"/>
              </a:rPr>
              <a:t> Conf VLDB, Santiago, Chile, 1994, 487–499.</a:t>
            </a:r>
          </a:p>
          <a:p>
            <a:r>
              <a:rPr lang="en-US" dirty="0" smtClean="0">
                <a:solidFill>
                  <a:schemeClr val="tx1"/>
                </a:solidFill>
                <a:latin typeface="Times New Roman" pitchFamily="18" charset="0"/>
                <a:cs typeface="Times New Roman" pitchFamily="18" charset="0"/>
              </a:rPr>
              <a:t>M.-L. </a:t>
            </a:r>
            <a:r>
              <a:rPr lang="en-US" dirty="0" err="1" smtClean="0">
                <a:solidFill>
                  <a:schemeClr val="tx1"/>
                </a:solidFill>
                <a:latin typeface="Times New Roman" pitchFamily="18" charset="0"/>
                <a:cs typeface="Times New Roman" pitchFamily="18" charset="0"/>
              </a:rPr>
              <a:t>Antonie</a:t>
            </a:r>
            <a:r>
              <a:rPr lang="en-US" dirty="0" smtClean="0">
                <a:solidFill>
                  <a:schemeClr val="tx1"/>
                </a:solidFill>
                <a:latin typeface="Times New Roman" pitchFamily="18" charset="0"/>
                <a:cs typeface="Times New Roman" pitchFamily="18" charset="0"/>
              </a:rPr>
              <a:t>, A. </a:t>
            </a:r>
            <a:r>
              <a:rPr lang="en-US" dirty="0" err="1" smtClean="0">
                <a:solidFill>
                  <a:schemeClr val="tx1"/>
                </a:solidFill>
                <a:latin typeface="Times New Roman" pitchFamily="18" charset="0"/>
                <a:cs typeface="Times New Roman" pitchFamily="18" charset="0"/>
              </a:rPr>
              <a:t>Coman</a:t>
            </a:r>
            <a:r>
              <a:rPr lang="en-US" dirty="0" smtClean="0">
                <a:solidFill>
                  <a:schemeClr val="tx1"/>
                </a:solidFill>
                <a:latin typeface="Times New Roman" pitchFamily="18" charset="0"/>
                <a:cs typeface="Times New Roman" pitchFamily="18" charset="0"/>
              </a:rPr>
              <a:t>, and O.R. </a:t>
            </a:r>
            <a:r>
              <a:rPr lang="en-US" dirty="0" err="1" smtClean="0">
                <a:solidFill>
                  <a:schemeClr val="tx1"/>
                </a:solidFill>
                <a:latin typeface="Times New Roman" pitchFamily="18" charset="0"/>
                <a:cs typeface="Times New Roman" pitchFamily="18" charset="0"/>
              </a:rPr>
              <a:t>Zaiane</a:t>
            </a:r>
            <a:r>
              <a:rPr lang="en-US" dirty="0" smtClean="0">
                <a:solidFill>
                  <a:schemeClr val="tx1"/>
                </a:solidFill>
                <a:latin typeface="Times New Roman" pitchFamily="18" charset="0"/>
                <a:cs typeface="Times New Roman" pitchFamily="18" charset="0"/>
              </a:rPr>
              <a:t>, Associative classifiers for medical </a:t>
            </a:r>
            <a:r>
              <a:rPr lang="de-DE" dirty="0" smtClean="0">
                <a:solidFill>
                  <a:schemeClr val="tx1"/>
                </a:solidFill>
                <a:latin typeface="Times New Roman" pitchFamily="18" charset="0"/>
                <a:cs typeface="Times New Roman" pitchFamily="18" charset="0"/>
              </a:rPr>
              <a:t>images, LNAI 2797, MMCD, Springer- Verlag, New York (2003), 68–83.</a:t>
            </a:r>
          </a:p>
          <a:p>
            <a:r>
              <a:rPr lang="en-US" dirty="0" smtClean="0">
                <a:solidFill>
                  <a:schemeClr val="tx1"/>
                </a:solidFill>
                <a:latin typeface="Times New Roman" pitchFamily="18" charset="0"/>
                <a:cs typeface="Times New Roman" pitchFamily="18" charset="0"/>
              </a:rPr>
              <a:t>I. A. </a:t>
            </a:r>
            <a:r>
              <a:rPr lang="en-US" dirty="0" err="1" smtClean="0">
                <a:solidFill>
                  <a:schemeClr val="tx1"/>
                </a:solidFill>
                <a:latin typeface="Times New Roman" pitchFamily="18" charset="0"/>
                <a:cs typeface="Times New Roman" pitchFamily="18" charset="0"/>
              </a:rPr>
              <a:t>Basheer</a:t>
            </a:r>
            <a:r>
              <a:rPr lang="en-US" dirty="0" smtClean="0">
                <a:solidFill>
                  <a:schemeClr val="tx1"/>
                </a:solidFill>
                <a:latin typeface="Times New Roman" pitchFamily="18" charset="0"/>
                <a:cs typeface="Times New Roman" pitchFamily="18" charset="0"/>
              </a:rPr>
              <a:t> and M. </a:t>
            </a:r>
            <a:r>
              <a:rPr lang="en-US" dirty="0" err="1" smtClean="0">
                <a:solidFill>
                  <a:schemeClr val="tx1"/>
                </a:solidFill>
                <a:latin typeface="Times New Roman" pitchFamily="18" charset="0"/>
                <a:cs typeface="Times New Roman" pitchFamily="18" charset="0"/>
              </a:rPr>
              <a:t>Hajmeer</a:t>
            </a:r>
            <a:r>
              <a:rPr lang="en-US" dirty="0" smtClean="0">
                <a:solidFill>
                  <a:schemeClr val="tx1"/>
                </a:solidFill>
                <a:latin typeface="Times New Roman" pitchFamily="18" charset="0"/>
                <a:cs typeface="Times New Roman" pitchFamily="18" charset="0"/>
              </a:rPr>
              <a:t>, Artificial neural networks: fundamentals, computing, design and application, J </a:t>
            </a:r>
            <a:r>
              <a:rPr lang="en-US" dirty="0" err="1" smtClean="0">
                <a:solidFill>
                  <a:schemeClr val="tx1"/>
                </a:solidFill>
                <a:latin typeface="Times New Roman" pitchFamily="18" charset="0"/>
                <a:cs typeface="Times New Roman" pitchFamily="18" charset="0"/>
              </a:rPr>
              <a:t>Microbiol</a:t>
            </a:r>
            <a:r>
              <a:rPr lang="en-US" dirty="0" smtClean="0">
                <a:solidFill>
                  <a:schemeClr val="tx1"/>
                </a:solidFill>
                <a:latin typeface="Times New Roman" pitchFamily="18" charset="0"/>
                <a:cs typeface="Times New Roman" pitchFamily="18" charset="0"/>
              </a:rPr>
              <a:t> Methods 43 (2000), 3–31.</a:t>
            </a:r>
          </a:p>
          <a:p>
            <a:r>
              <a:rPr lang="en-US" dirty="0" smtClean="0">
                <a:solidFill>
                  <a:schemeClr val="tx1"/>
                </a:solidFill>
                <a:latin typeface="Times New Roman" pitchFamily="18" charset="0"/>
                <a:cs typeface="Times New Roman" pitchFamily="18" charset="0"/>
              </a:rPr>
              <a:t>T. Chan and L. </a:t>
            </a:r>
            <a:r>
              <a:rPr lang="en-US" dirty="0" err="1" smtClean="0">
                <a:solidFill>
                  <a:schemeClr val="tx1"/>
                </a:solidFill>
                <a:latin typeface="Times New Roman" pitchFamily="18" charset="0"/>
                <a:cs typeface="Times New Roman" pitchFamily="18" charset="0"/>
              </a:rPr>
              <a:t>Vese</a:t>
            </a:r>
            <a:r>
              <a:rPr lang="en-US" dirty="0" smtClean="0">
                <a:solidFill>
                  <a:schemeClr val="tx1"/>
                </a:solidFill>
                <a:latin typeface="Times New Roman" pitchFamily="18" charset="0"/>
                <a:cs typeface="Times New Roman" pitchFamily="18" charset="0"/>
              </a:rPr>
              <a:t>, Active contours without edges, IEEE Trans Image Process 10 (2001), 266–277.</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LITERATURE SURVEY</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546635"/>
            <a:ext cx="8718457" cy="3880773"/>
          </a:xfrm>
        </p:spPr>
        <p:txBody>
          <a:bodyPr>
            <a:normAutofit/>
          </a:bodyPr>
          <a:lstStyle/>
          <a:p>
            <a:pPr>
              <a:buNone/>
            </a:pPr>
            <a:r>
              <a:rPr lang="en-US" sz="2400" dirty="0" smtClean="0">
                <a:solidFill>
                  <a:schemeClr val="tx1"/>
                </a:solidFill>
                <a:latin typeface="Times New Roman" pitchFamily="18" charset="0"/>
                <a:cs typeface="Times New Roman" pitchFamily="18" charset="0"/>
              </a:rPr>
              <a:t>	Cervical cancer is the second most common cancer in women worldwide, and it is the principal cancer of women in most developing countries, where 80 percent of cases occur. Molecular epidemiologic evidence clearly indicates that certain types of human </a:t>
            </a:r>
            <a:r>
              <a:rPr lang="en-US" sz="2400" dirty="0" err="1" smtClean="0">
                <a:solidFill>
                  <a:schemeClr val="tx1"/>
                </a:solidFill>
                <a:latin typeface="Times New Roman" pitchFamily="18" charset="0"/>
                <a:cs typeface="Times New Roman" pitchFamily="18" charset="0"/>
              </a:rPr>
              <a:t>papillomavirus</a:t>
            </a:r>
            <a:r>
              <a:rPr lang="en-US" sz="2400" dirty="0" smtClean="0">
                <a:solidFill>
                  <a:schemeClr val="tx1"/>
                </a:solidFill>
                <a:latin typeface="Times New Roman" pitchFamily="18" charset="0"/>
                <a:cs typeface="Times New Roman" pitchFamily="18" charset="0"/>
              </a:rPr>
              <a:t> (HPV) are the principal cause of invasive cervical cancer and cervical intraepithelial </a:t>
            </a:r>
            <a:r>
              <a:rPr lang="en-US" sz="2400" dirty="0" err="1" smtClean="0">
                <a:solidFill>
                  <a:schemeClr val="tx1"/>
                </a:solidFill>
                <a:latin typeface="Times New Roman" pitchFamily="18" charset="0"/>
                <a:cs typeface="Times New Roman" pitchFamily="18" charset="0"/>
              </a:rPr>
              <a:t>neoplasia</a:t>
            </a:r>
            <a:r>
              <a:rPr lang="en-US" sz="2400" dirty="0" smtClean="0">
                <a:solidFill>
                  <a:schemeClr val="tx1"/>
                </a:solidFill>
                <a:latin typeface="Times New Roman" pitchFamily="18" charset="0"/>
                <a:cs typeface="Times New Roman" pitchFamily="18" charset="0"/>
              </a:rPr>
              <a:t>. More than 80 HPV types have been identified, and about 40 can infect the genital tract.</a:t>
            </a:r>
            <a:endParaRPr lang="en-US" sz="24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387597" y="4297680"/>
            <a:ext cx="2718816" cy="2560320"/>
          </a:xfrm>
          <a:prstGeom prst="rect">
            <a:avLst/>
          </a:prstGeom>
          <a:noFill/>
          <a:ln w="9525">
            <a:noFill/>
            <a:miter lim="800000"/>
            <a:headEnd/>
            <a:tailEnd/>
          </a:ln>
          <a:effectLst/>
        </p:spPr>
      </p:pic>
    </p:spTree>
    <p:extLst>
      <p:ext uri="{BB962C8B-B14F-4D97-AF65-F5344CB8AC3E}">
        <p14:creationId xmlns:p14="http://schemas.microsoft.com/office/powerpoint/2010/main" xmlns="" val="221552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LITERATURE SURVEY(contd..)</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90397" y="1311504"/>
            <a:ext cx="8596668" cy="3880773"/>
          </a:xfrm>
        </p:spPr>
        <p:txBody>
          <a:bodyPr>
            <a:noAutofit/>
          </a:bodyPr>
          <a:lstStyle/>
          <a:p>
            <a:pPr>
              <a:buNone/>
            </a:pPr>
            <a:r>
              <a:rPr lang="en-US" sz="2400" dirty="0" smtClean="0">
                <a:solidFill>
                  <a:schemeClr val="tx1"/>
                </a:solidFill>
                <a:latin typeface="Times New Roman" pitchFamily="18" charset="0"/>
                <a:cs typeface="Times New Roman" pitchFamily="18" charset="0"/>
              </a:rPr>
              <a:t>	Genital HPV types have been subdivided into low-risk types, which are found mainly in genital warts, and high-risk types, which are frequently associated with invasive cervical cancer. There is, however, no consensus concerning the categorization of many HPV types with low prevalence according to risk. Moreover, the number of putative high-risk types varies from 13 to 19, and only 11 HPV types (16, 18, 31, 33, 35, 39, 45, 51, 52, 56, and 58) are consistently classified as entailing high risk. For these reasons, clear-cut criteria for classifying HPV types into low-risk and high-risk groups are needed. These criteria should be based on molecular epidemiologic studies that provide risk estimates and on functional evidence of the </a:t>
            </a:r>
            <a:r>
              <a:rPr lang="en-US" sz="2400" dirty="0" err="1" smtClean="0">
                <a:solidFill>
                  <a:schemeClr val="tx1"/>
                </a:solidFill>
                <a:latin typeface="Times New Roman" pitchFamily="18" charset="0"/>
                <a:cs typeface="Times New Roman" pitchFamily="18" charset="0"/>
              </a:rPr>
              <a:t>oncogenic</a:t>
            </a:r>
            <a:r>
              <a:rPr lang="en-US" sz="2400" dirty="0" smtClean="0">
                <a:solidFill>
                  <a:schemeClr val="tx1"/>
                </a:solidFill>
                <a:latin typeface="Times New Roman" pitchFamily="18" charset="0"/>
                <a:cs typeface="Times New Roman" pitchFamily="18" charset="0"/>
              </a:rPr>
              <a:t> potential of the various HPV types. A classification of HPV types based on their </a:t>
            </a:r>
            <a:r>
              <a:rPr lang="en-US" sz="2400" dirty="0" err="1" smtClean="0">
                <a:solidFill>
                  <a:schemeClr val="tx1"/>
                </a:solidFill>
                <a:latin typeface="Times New Roman" pitchFamily="18" charset="0"/>
                <a:cs typeface="Times New Roman" pitchFamily="18" charset="0"/>
              </a:rPr>
              <a:t>phylogenetic</a:t>
            </a:r>
            <a:r>
              <a:rPr lang="en-US" sz="2400" dirty="0" smtClean="0">
                <a:solidFill>
                  <a:schemeClr val="tx1"/>
                </a:solidFill>
                <a:latin typeface="Times New Roman" pitchFamily="18" charset="0"/>
                <a:cs typeface="Times New Roman" pitchFamily="18" charset="0"/>
              </a:rPr>
              <a:t> relationship has been proposed, but it has not been tested epidemiologically.</a:t>
            </a:r>
          </a:p>
          <a:p>
            <a:endParaRPr lang="en-US" sz="2400"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9251907" y="4690383"/>
            <a:ext cx="2257425" cy="1971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LITERATURE SURVEY(contd..)</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919618"/>
            <a:ext cx="8596668" cy="3880773"/>
          </a:xfrm>
        </p:spPr>
        <p:txBody>
          <a:bodyPr>
            <a:noAutofit/>
          </a:bodyPr>
          <a:lstStyle/>
          <a:p>
            <a:pPr>
              <a:buNone/>
            </a:pPr>
            <a:r>
              <a:rPr lang="en-US" sz="2400" dirty="0" smtClean="0">
                <a:solidFill>
                  <a:schemeClr val="tx1"/>
                </a:solidFill>
                <a:latin typeface="Times New Roman" pitchFamily="18" charset="0"/>
                <a:cs typeface="Times New Roman" pitchFamily="18" charset="0"/>
              </a:rPr>
              <a:t>	Cervical cancer is the commonest occurring cancer among women in sub-Saharan Africa, accounting for an estimated 20-25% of all new cancers among women . The World Health Organization (WHO) estimates the annual age-standardized cervical cancer incidence rate in Ghana as 29.3/100,000, which is four times the US rate, while the mortality rate is 23.8/100,000, or ten times the US rate . Some studies have reported that among gynecological cancers diagnosed at a large hospital in Ghana, cervical cancer accounts for about 60% of cases, while 70% of these cases are diagnosed at an advanced stage. </a:t>
            </a:r>
            <a:endParaRPr lang="en-US" sz="2400"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4011250" y="4768488"/>
            <a:ext cx="2314575" cy="18669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646682" y="4718957"/>
            <a:ext cx="2085975" cy="19431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9235440" y="4603569"/>
            <a:ext cx="1990725"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006"/>
            <a:ext cx="10972800" cy="1143000"/>
          </a:xfrm>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EXISTING SYSTEM</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29585" y="522514"/>
            <a:ext cx="8596668" cy="5055326"/>
          </a:xfrm>
        </p:spPr>
        <p:txBody>
          <a:bodyPr>
            <a:noAutofit/>
          </a:bodyPr>
          <a:lstStyle/>
          <a:p>
            <a:r>
              <a:rPr lang="en-US" sz="2400" dirty="0" smtClean="0">
                <a:solidFill>
                  <a:schemeClr val="tx1"/>
                </a:solidFill>
                <a:latin typeface="Times New Roman" pitchFamily="18" charset="0"/>
                <a:cs typeface="Times New Roman" pitchFamily="18" charset="0"/>
              </a:rPr>
              <a:t>Segmentation algorithms are based on one of two basic properties of intensity values discontinuity and similarity.</a:t>
            </a:r>
          </a:p>
          <a:p>
            <a:r>
              <a:rPr lang="en-US" sz="2400" dirty="0" smtClean="0">
                <a:solidFill>
                  <a:schemeClr val="tx1"/>
                </a:solidFill>
                <a:latin typeface="Times New Roman" pitchFamily="18" charset="0"/>
                <a:cs typeface="Times New Roman" pitchFamily="18" charset="0"/>
              </a:rPr>
              <a:t> First category is to partition an image based on abrupt changes in intensity, such as edges in an image.</a:t>
            </a:r>
          </a:p>
          <a:p>
            <a:r>
              <a:rPr lang="en-US" sz="2400" dirty="0" smtClean="0">
                <a:solidFill>
                  <a:schemeClr val="tx1"/>
                </a:solidFill>
                <a:latin typeface="Times New Roman" pitchFamily="18" charset="0"/>
                <a:cs typeface="Times New Roman" pitchFamily="18" charset="0"/>
              </a:rPr>
              <a:t> Second category is based on partitioning an image into regions that are similar according to predefined criteria.</a:t>
            </a:r>
          </a:p>
          <a:p>
            <a:r>
              <a:rPr lang="en-US" sz="2400" dirty="0" smtClean="0">
                <a:solidFill>
                  <a:schemeClr val="tx1"/>
                </a:solidFill>
                <a:latin typeface="Times New Roman" pitchFamily="18" charset="0"/>
                <a:cs typeface="Times New Roman" pitchFamily="18" charset="0"/>
              </a:rPr>
              <a:t>Histogram Threshold approach falls under this category. Threshold segmentation techniques can be grouped in three different classes:</a:t>
            </a:r>
          </a:p>
          <a:p>
            <a:pPr>
              <a:buNone/>
            </a:pPr>
            <a:r>
              <a:rPr lang="en-US" sz="2400" dirty="0" smtClean="0">
                <a:solidFill>
                  <a:schemeClr val="tx1"/>
                </a:solidFill>
                <a:latin typeface="Times New Roman" pitchFamily="18" charset="0"/>
                <a:cs typeface="Times New Roman" pitchFamily="18" charset="0"/>
              </a:rPr>
              <a:t>	                1)Local techniques are based on the local properties of the pixels and their neighborhoods .</a:t>
            </a:r>
          </a:p>
          <a:p>
            <a:pPr>
              <a:buNone/>
            </a:pPr>
            <a:r>
              <a:rPr lang="en-US" sz="2400" dirty="0" smtClean="0">
                <a:solidFill>
                  <a:schemeClr val="tx1"/>
                </a:solidFill>
                <a:latin typeface="Times New Roman" pitchFamily="18" charset="0"/>
                <a:cs typeface="Times New Roman" pitchFamily="18" charset="0"/>
              </a:rPr>
              <a:t>	                2) Global techniques segment an image on the basis of information  obtain globally .</a:t>
            </a:r>
          </a:p>
          <a:p>
            <a:pPr>
              <a:buNone/>
            </a:pPr>
            <a:r>
              <a:rPr lang="en-US" sz="2400" dirty="0" smtClean="0">
                <a:solidFill>
                  <a:schemeClr val="tx1"/>
                </a:solidFill>
                <a:latin typeface="Times New Roman" pitchFamily="18" charset="0"/>
                <a:cs typeface="Times New Roman" pitchFamily="18" charset="0"/>
              </a:rPr>
              <a:t>	                3) Split, merge and growing techniques use both the notions of homogeneity and geometrical proximity in order to obtain good segmentation results. </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PROPOSED SYSTEM</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51209" y="1128623"/>
            <a:ext cx="8596668" cy="3880773"/>
          </a:xfrm>
        </p:spPr>
        <p:txBody>
          <a:bodyPr>
            <a:noAutofit/>
          </a:bodyPr>
          <a:lstStyle/>
          <a:p>
            <a:r>
              <a:rPr lang="en-US" sz="2400" dirty="0" smtClean="0">
                <a:solidFill>
                  <a:schemeClr val="tx1"/>
                </a:solidFill>
                <a:latin typeface="Times New Roman" pitchFamily="18" charset="0"/>
                <a:cs typeface="Times New Roman" pitchFamily="18" charset="0"/>
              </a:rPr>
              <a:t>Pure merging methods are, however, computationally expensive because they start from such small initial regions (individual points). We can make this more efficient by recursively splitting the image into smaller and smaller regions until all individual regions are coherent, then recursively merging these to produce larger coherent regions. First, we must split the image. Start by considering the entire image as one region. </a:t>
            </a:r>
          </a:p>
          <a:p>
            <a:pPr>
              <a:buNone/>
            </a:pPr>
            <a:r>
              <a:rPr lang="en-US" sz="2400" dirty="0" smtClean="0">
                <a:solidFill>
                  <a:schemeClr val="tx1"/>
                </a:solidFill>
                <a:latin typeface="Times New Roman" pitchFamily="18" charset="0"/>
                <a:cs typeface="Times New Roman" pitchFamily="18" charset="0"/>
              </a:rPr>
              <a:t>	</a:t>
            </a:r>
          </a:p>
          <a:p>
            <a:pPr>
              <a:buNone/>
            </a:pPr>
            <a:r>
              <a:rPr lang="en-US" sz="2400" dirty="0" smtClean="0">
                <a:solidFill>
                  <a:schemeClr val="tx1"/>
                </a:solidFill>
                <a:latin typeface="Times New Roman" pitchFamily="18" charset="0"/>
                <a:cs typeface="Times New Roman" pitchFamily="18" charset="0"/>
              </a:rPr>
              <a:t>	                        1) If the entire region is coherent (i.e., if all pixels in the region have sufficient similarity), leave it unmodified. </a:t>
            </a:r>
          </a:p>
          <a:p>
            <a:pPr>
              <a:buNone/>
            </a:pPr>
            <a:r>
              <a:rPr lang="en-US" sz="2400" dirty="0" smtClean="0">
                <a:solidFill>
                  <a:schemeClr val="tx1"/>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2) If the region is not sufficiently coherent, split it into four quadrants and recursively apply these steps to each new region. </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335280"/>
            <a:ext cx="8596668" cy="566057"/>
          </a:xfrm>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SYSTEM ARCHITECHTURE</a:t>
            </a:r>
            <a:endParaRPr lang="en-US" sz="2800" b="1" dirty="0">
              <a:solidFill>
                <a:schemeClr val="accent1">
                  <a:lumMod val="60000"/>
                  <a:lumOff val="40000"/>
                </a:schemeClr>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2090056" y="862149"/>
            <a:ext cx="5708469" cy="58592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6754"/>
            <a:ext cx="8596668" cy="783772"/>
          </a:xfrm>
        </p:spPr>
        <p:txBody>
          <a:bodyPr>
            <a:normAutofit/>
          </a:bodyPr>
          <a:lstStyle/>
          <a:p>
            <a:pPr algn="ctr"/>
            <a:r>
              <a:rPr lang="en-US" sz="2800" b="1" dirty="0" smtClean="0">
                <a:solidFill>
                  <a:schemeClr val="accent1">
                    <a:lumMod val="60000"/>
                    <a:lumOff val="40000"/>
                  </a:schemeClr>
                </a:solidFill>
                <a:latin typeface="Times New Roman" pitchFamily="18" charset="0"/>
                <a:cs typeface="Times New Roman" pitchFamily="18" charset="0"/>
              </a:rPr>
              <a:t>COMPARISION WITH EXISTING SYSTEM</a:t>
            </a:r>
            <a:endParaRPr lang="en-US" sz="2800" b="1" dirty="0">
              <a:solidFill>
                <a:schemeClr val="accent1">
                  <a:lumMod val="60000"/>
                  <a:lumOff val="4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701871" y="828571"/>
            <a:ext cx="4185623" cy="576262"/>
          </a:xfrm>
        </p:spPr>
        <p:txBody>
          <a:bodyPr/>
          <a:lstStyle/>
          <a:p>
            <a:r>
              <a:rPr lang="en-US" dirty="0" smtClean="0">
                <a:solidFill>
                  <a:schemeClr val="tx1"/>
                </a:solidFill>
                <a:latin typeface="Times New Roman" pitchFamily="18" charset="0"/>
                <a:cs typeface="Times New Roman" pitchFamily="18" charset="0"/>
              </a:rPr>
              <a:t>THRESHOLD METHOD</a:t>
            </a:r>
            <a:endParaRPr lang="en-US" dirty="0">
              <a:solidFill>
                <a:schemeClr val="tx1"/>
              </a:solidFill>
              <a:latin typeface="Times New Roman" pitchFamily="18" charset="0"/>
              <a:cs typeface="Times New Roman" pitchFamily="18" charset="0"/>
            </a:endParaRPr>
          </a:p>
        </p:txBody>
      </p:sp>
      <p:sp>
        <p:nvSpPr>
          <p:cNvPr id="5" name="Text Placeholder 4"/>
          <p:cNvSpPr>
            <a:spLocks noGrp="1"/>
          </p:cNvSpPr>
          <p:nvPr>
            <p:ph type="body" sz="half" idx="3"/>
          </p:nvPr>
        </p:nvSpPr>
        <p:spPr>
          <a:xfrm>
            <a:off x="4676503" y="854697"/>
            <a:ext cx="4558309" cy="576262"/>
          </a:xfrm>
        </p:spPr>
        <p:txBody>
          <a:bodyPr>
            <a:normAutofit fontScale="77500" lnSpcReduction="20000"/>
          </a:bodyPr>
          <a:lstStyle/>
          <a:p>
            <a:pPr algn="ctr"/>
            <a:r>
              <a:rPr lang="en-US" dirty="0" smtClean="0">
                <a:solidFill>
                  <a:schemeClr val="tx1"/>
                </a:solidFill>
                <a:latin typeface="Times New Roman" pitchFamily="18" charset="0"/>
                <a:cs typeface="Times New Roman" pitchFamily="18" charset="0"/>
              </a:rPr>
              <a:t>REGIONAL </a:t>
            </a:r>
            <a:r>
              <a:rPr lang="en-US" dirty="0" smtClean="0">
                <a:solidFill>
                  <a:schemeClr val="tx1"/>
                </a:solidFill>
                <a:latin typeface="Times New Roman" pitchFamily="18" charset="0"/>
                <a:cs typeface="Times New Roman" pitchFamily="18" charset="0"/>
              </a:rPr>
              <a:t>SPLITTING and CLASSIFIACTION </a:t>
            </a:r>
            <a:r>
              <a:rPr lang="en-US" dirty="0" smtClean="0">
                <a:solidFill>
                  <a:schemeClr val="tx1"/>
                </a:solidFill>
                <a:latin typeface="Times New Roman" pitchFamily="18" charset="0"/>
                <a:cs typeface="Times New Roman" pitchFamily="18" charset="0"/>
              </a:rPr>
              <a:t>METHOD</a:t>
            </a:r>
            <a:endParaRPr lang="en-US" dirty="0">
              <a:solidFill>
                <a:schemeClr val="tx1"/>
              </a:solidFill>
              <a:latin typeface="Times New Roman" pitchFamily="18" charset="0"/>
              <a:cs typeface="Times New Roman" pitchFamily="18" charset="0"/>
            </a:endParaRPr>
          </a:p>
        </p:txBody>
      </p:sp>
      <p:pic>
        <p:nvPicPr>
          <p:cNvPr id="2050" name="Picture 2"/>
          <p:cNvPicPr>
            <a:picLocks noGrp="1" noChangeAspect="1" noChangeArrowheads="1"/>
          </p:cNvPicPr>
          <p:nvPr>
            <p:ph sz="quarter" idx="2"/>
          </p:nvPr>
        </p:nvPicPr>
        <p:blipFill>
          <a:blip r:embed="rId2"/>
          <a:srcRect/>
          <a:stretch>
            <a:fillRect/>
          </a:stretch>
        </p:blipFill>
        <p:spPr bwMode="auto">
          <a:xfrm>
            <a:off x="1154880" y="1606550"/>
            <a:ext cx="3227439" cy="4951413"/>
          </a:xfrm>
          <a:prstGeom prst="rect">
            <a:avLst/>
          </a:prstGeom>
          <a:noFill/>
          <a:ln w="9525">
            <a:noFill/>
            <a:miter lim="800000"/>
            <a:headEnd/>
            <a:tailEnd/>
          </a:ln>
          <a:effectLst/>
        </p:spPr>
      </p:pic>
      <p:pic>
        <p:nvPicPr>
          <p:cNvPr id="2051" name="Picture 3"/>
          <p:cNvPicPr>
            <a:picLocks noGrp="1" noChangeAspect="1" noChangeArrowheads="1"/>
          </p:cNvPicPr>
          <p:nvPr>
            <p:ph sz="quarter" idx="4"/>
          </p:nvPr>
        </p:nvPicPr>
        <p:blipFill>
          <a:blip r:embed="rId3"/>
          <a:srcRect/>
          <a:stretch>
            <a:fillRect/>
          </a:stretch>
        </p:blipFill>
        <p:spPr bwMode="auto">
          <a:xfrm>
            <a:off x="5644136" y="1593850"/>
            <a:ext cx="3073840" cy="4989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753</TotalTime>
  <Words>886</Words>
  <Application>Microsoft Office PowerPoint</Application>
  <PresentationFormat>Custom</PresentationFormat>
  <Paragraphs>124</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Apex</vt:lpstr>
      <vt:lpstr>Microsoft Office Word Document</vt:lpstr>
      <vt:lpstr>.</vt:lpstr>
      <vt:lpstr>ABSTRACT</vt:lpstr>
      <vt:lpstr>LITERATURE SURVEY</vt:lpstr>
      <vt:lpstr>LITERATURE SURVEY(contd..)</vt:lpstr>
      <vt:lpstr>LITERATURE SURVEY(contd..)</vt:lpstr>
      <vt:lpstr>EXISTING SYSTEM</vt:lpstr>
      <vt:lpstr>PROPOSED SYSTEM</vt:lpstr>
      <vt:lpstr>SYSTEM ARCHITECHTURE</vt:lpstr>
      <vt:lpstr>COMPARISION WITH EXISTING SYSTEM</vt:lpstr>
      <vt:lpstr>DATA FLOW DIAGRAM</vt:lpstr>
      <vt:lpstr>MODULE LIST</vt:lpstr>
      <vt:lpstr>MODULE DESCRIPTION</vt:lpstr>
      <vt:lpstr>PREPROCESSING MODULE</vt:lpstr>
      <vt:lpstr>FEATURE SELECTION MODULE </vt:lpstr>
      <vt:lpstr>FEATURE SELECTION MODULE</vt:lpstr>
      <vt:lpstr>MODULE DESCRIPTION(contd..)</vt:lpstr>
      <vt:lpstr>INITIAL SEGMENTATION AND GIEP</vt:lpstr>
      <vt:lpstr>INPUT IMAGE</vt:lpstr>
      <vt:lpstr>REGION ADJACENCY GRAPH AND COST OF CHOICE FUNCTION</vt:lpstr>
      <vt:lpstr>SUPPORT VECTOR MACHINE</vt:lpstr>
      <vt:lpstr>SVM CLASSIFICATION</vt:lpstr>
      <vt:lpstr>IRGS OUTPUT IMAGE</vt:lpstr>
      <vt:lpstr>SCREENSHOTS</vt:lpstr>
      <vt:lpstr>Slide 24</vt:lpstr>
      <vt:lpstr>         CODING</vt:lpstr>
      <vt:lpstr>REQUIREMENTS</vt:lpstr>
      <vt:lpstr>REFERENCES</vt:lpstr>
    </vt:vector>
  </TitlesOfParts>
  <Company>Sansys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 Kumar</dc:creator>
  <cp:lastModifiedBy>DELL</cp:lastModifiedBy>
  <cp:revision>82</cp:revision>
  <dcterms:created xsi:type="dcterms:W3CDTF">2014-01-05T20:15:22Z</dcterms:created>
  <dcterms:modified xsi:type="dcterms:W3CDTF">2014-03-02T19:09:11Z</dcterms:modified>
</cp:coreProperties>
</file>