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8"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310D-CA00-4088-97C4-831868752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EB858-F7FC-4D1A-BF70-2CAE15D6B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B79501-E47A-4843-8BFB-760E65946D6C}"/>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5" name="Footer Placeholder 4">
            <a:extLst>
              <a:ext uri="{FF2B5EF4-FFF2-40B4-BE49-F238E27FC236}">
                <a16:creationId xmlns:a16="http://schemas.microsoft.com/office/drawing/2014/main" id="{8B477C81-AED4-4DCA-A3B5-D80D3D509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7474E-E3E0-4AB0-9F5D-726756A81DCE}"/>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252657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67E3-E0D5-4911-B17C-24D17FBC78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38DD9-2D76-4C64-97F8-7441CF90AF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EE9F3-1B21-4F61-9DEB-54F181CBE7BC}"/>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5" name="Footer Placeholder 4">
            <a:extLst>
              <a:ext uri="{FF2B5EF4-FFF2-40B4-BE49-F238E27FC236}">
                <a16:creationId xmlns:a16="http://schemas.microsoft.com/office/drawing/2014/main" id="{8AD2FB4D-87C9-4197-B055-BBF86B8E4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F92200-F441-4C19-BC9C-A5AE590AD7DF}"/>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30968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5E558-6B1D-497C-B477-A45770CA08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42F8AD-063D-4AFB-A026-7548AE90B6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E5DA8-3C6B-4BDC-8176-56063061D28C}"/>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5" name="Footer Placeholder 4">
            <a:extLst>
              <a:ext uri="{FF2B5EF4-FFF2-40B4-BE49-F238E27FC236}">
                <a16:creationId xmlns:a16="http://schemas.microsoft.com/office/drawing/2014/main" id="{9B49E218-CEB4-4CCA-9E20-82339233F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9A440-1C49-44CB-B2C7-043E95A040CB}"/>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283135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AD3C-EAE8-4744-B6C4-3FC349130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18FC0-76CF-4699-BDA8-8A1C0500A0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AC06C-EAC6-4545-90A9-85DF815C1991}"/>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5" name="Footer Placeholder 4">
            <a:extLst>
              <a:ext uri="{FF2B5EF4-FFF2-40B4-BE49-F238E27FC236}">
                <a16:creationId xmlns:a16="http://schemas.microsoft.com/office/drawing/2014/main" id="{F624D786-7B88-4F0C-81BC-B81A31C37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FCD21-E47F-4E10-91E0-FB5DBDE5BF07}"/>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123733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FB84-51DE-4366-AC6B-0AC3063ED3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F57AE-CD18-4DEF-A7BB-EA45FFD4C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FA24EB-20FA-4462-8EEC-69C22997C0B7}"/>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5" name="Footer Placeholder 4">
            <a:extLst>
              <a:ext uri="{FF2B5EF4-FFF2-40B4-BE49-F238E27FC236}">
                <a16:creationId xmlns:a16="http://schemas.microsoft.com/office/drawing/2014/main" id="{7ADE274F-90CE-4B7C-B823-D527B1515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F48F3-E390-49B3-944E-9E46DFD16D91}"/>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64225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AA5-B2DB-429E-BBF3-3240898BB6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EAD7A4-6AA5-4662-86F3-A68C96C0A8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A6AEDE-46BE-442F-A195-EE4ED82E3D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746486-0701-4E02-B0EE-2A182CBE5F4D}"/>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6" name="Footer Placeholder 5">
            <a:extLst>
              <a:ext uri="{FF2B5EF4-FFF2-40B4-BE49-F238E27FC236}">
                <a16:creationId xmlns:a16="http://schemas.microsoft.com/office/drawing/2014/main" id="{393F4C8D-399F-408F-9669-905D43338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A196B-5658-42B2-8E9A-687701145CB8}"/>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196454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EF95-2DB5-446F-BA89-3D4F56C7D9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C9BBA9-7C09-4ADA-9CD0-60534300B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AC6F4C-609C-448A-9A69-C6CE62D931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2020BE-ADE0-4973-9108-451A30476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5C9990-8C7D-40FB-9751-70BEF5A87D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F45F3C-515A-4AA6-88BC-F4030D19F9AA}"/>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8" name="Footer Placeholder 7">
            <a:extLst>
              <a:ext uri="{FF2B5EF4-FFF2-40B4-BE49-F238E27FC236}">
                <a16:creationId xmlns:a16="http://schemas.microsoft.com/office/drawing/2014/main" id="{2ADB889D-104D-46B5-8D49-D1C44A2049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9FB9B1-36CE-4F05-BD66-B59D577931E6}"/>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251416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136B-1386-4CEE-A947-0ECBAFD054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3CC0EB-DD52-44DC-AD25-05E0CB909B54}"/>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4" name="Footer Placeholder 3">
            <a:extLst>
              <a:ext uri="{FF2B5EF4-FFF2-40B4-BE49-F238E27FC236}">
                <a16:creationId xmlns:a16="http://schemas.microsoft.com/office/drawing/2014/main" id="{99039AE5-28A2-4569-A93C-38DE7156DF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C3E283-19BC-4894-A17A-13A005777838}"/>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29349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3A168-AC8E-40CF-AC1A-DD4D98D0918D}"/>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3" name="Footer Placeholder 2">
            <a:extLst>
              <a:ext uri="{FF2B5EF4-FFF2-40B4-BE49-F238E27FC236}">
                <a16:creationId xmlns:a16="http://schemas.microsoft.com/office/drawing/2014/main" id="{FE7E0F6F-7854-4EF7-812C-86AC69D054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BD8566-39DB-4534-AA32-A136085F2219}"/>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420582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DA34-6BF8-4367-B9C6-CFA93C40C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329E82-8A3B-4DA5-B280-875F838E8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21F8A2-CF81-4DAC-BFB8-6B02360C2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9A8D6A-6C87-490A-8641-499C8D67DC12}"/>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6" name="Footer Placeholder 5">
            <a:extLst>
              <a:ext uri="{FF2B5EF4-FFF2-40B4-BE49-F238E27FC236}">
                <a16:creationId xmlns:a16="http://schemas.microsoft.com/office/drawing/2014/main" id="{4931FD6D-67EA-419B-9309-38B3625048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AA2E66-4001-42E9-8232-B956A010E92B}"/>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39919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8467-B4F9-443A-915E-791A6E0B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06053A-A3D5-44D6-A2D6-1774F5276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4F9BD1-B56E-4B04-9FFD-60320CED0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E9C788-2CC2-4166-A699-E52B5204ED2A}"/>
              </a:ext>
            </a:extLst>
          </p:cNvPr>
          <p:cNvSpPr>
            <a:spLocks noGrp="1"/>
          </p:cNvSpPr>
          <p:nvPr>
            <p:ph type="dt" sz="half" idx="10"/>
          </p:nvPr>
        </p:nvSpPr>
        <p:spPr/>
        <p:txBody>
          <a:bodyPr/>
          <a:lstStyle/>
          <a:p>
            <a:fld id="{103850B2-0BE8-4671-87BA-60E0F1CC834F}" type="datetimeFigureOut">
              <a:rPr lang="en-IN" smtClean="0"/>
              <a:t>30-04-2019</a:t>
            </a:fld>
            <a:endParaRPr lang="en-IN"/>
          </a:p>
        </p:txBody>
      </p:sp>
      <p:sp>
        <p:nvSpPr>
          <p:cNvPr id="6" name="Footer Placeholder 5">
            <a:extLst>
              <a:ext uri="{FF2B5EF4-FFF2-40B4-BE49-F238E27FC236}">
                <a16:creationId xmlns:a16="http://schemas.microsoft.com/office/drawing/2014/main" id="{52B1DDE0-0147-4021-B743-A45DFBA1B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21B251-0158-48E2-AF50-26CA99B2AF4E}"/>
              </a:ext>
            </a:extLst>
          </p:cNvPr>
          <p:cNvSpPr>
            <a:spLocks noGrp="1"/>
          </p:cNvSpPr>
          <p:nvPr>
            <p:ph type="sldNum" sz="quarter" idx="12"/>
          </p:nvPr>
        </p:nvSpPr>
        <p:spPr/>
        <p:txBody>
          <a:bodyPr/>
          <a:lstStyle/>
          <a:p>
            <a:fld id="{639E838D-EFC1-45A8-BF69-D99433798C45}" type="slidenum">
              <a:rPr lang="en-IN" smtClean="0"/>
              <a:t>‹#›</a:t>
            </a:fld>
            <a:endParaRPr lang="en-IN"/>
          </a:p>
        </p:txBody>
      </p:sp>
    </p:spTree>
    <p:extLst>
      <p:ext uri="{BB962C8B-B14F-4D97-AF65-F5344CB8AC3E}">
        <p14:creationId xmlns:p14="http://schemas.microsoft.com/office/powerpoint/2010/main" val="80453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53873-E4CA-4E46-8D7F-582D2167B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1DAF2F-D8AE-4EFC-B1E1-97080F47A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EC1D8-61F2-48B8-8C76-7172C5B80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850B2-0BE8-4671-87BA-60E0F1CC834F}" type="datetimeFigureOut">
              <a:rPr lang="en-IN" smtClean="0"/>
              <a:t>30-04-2019</a:t>
            </a:fld>
            <a:endParaRPr lang="en-IN"/>
          </a:p>
        </p:txBody>
      </p:sp>
      <p:sp>
        <p:nvSpPr>
          <p:cNvPr id="5" name="Footer Placeholder 4">
            <a:extLst>
              <a:ext uri="{FF2B5EF4-FFF2-40B4-BE49-F238E27FC236}">
                <a16:creationId xmlns:a16="http://schemas.microsoft.com/office/drawing/2014/main" id="{71FE29FC-ACB8-4813-A5A0-59D2BDF29C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D88AE6-1ACE-4CA0-AF93-217899F5D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E838D-EFC1-45A8-BF69-D99433798C45}" type="slidenum">
              <a:rPr lang="en-IN" smtClean="0"/>
              <a:t>‹#›</a:t>
            </a:fld>
            <a:endParaRPr lang="en-IN"/>
          </a:p>
        </p:txBody>
      </p:sp>
    </p:spTree>
    <p:extLst>
      <p:ext uri="{BB962C8B-B14F-4D97-AF65-F5344CB8AC3E}">
        <p14:creationId xmlns:p14="http://schemas.microsoft.com/office/powerpoint/2010/main" val="1789023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2A6D-773E-4179-AAB3-1050179D2C70}"/>
              </a:ext>
            </a:extLst>
          </p:cNvPr>
          <p:cNvSpPr>
            <a:spLocks noGrp="1"/>
          </p:cNvSpPr>
          <p:nvPr>
            <p:ph type="ctrTitle"/>
          </p:nvPr>
        </p:nvSpPr>
        <p:spPr/>
        <p:txBody>
          <a:bodyPr/>
          <a:lstStyle/>
          <a:p>
            <a:r>
              <a:rPr lang="en-IN" dirty="0"/>
              <a:t>Pharmacy Company	</a:t>
            </a:r>
          </a:p>
        </p:txBody>
      </p:sp>
      <p:sp>
        <p:nvSpPr>
          <p:cNvPr id="3" name="Subtitle 2">
            <a:extLst>
              <a:ext uri="{FF2B5EF4-FFF2-40B4-BE49-F238E27FC236}">
                <a16:creationId xmlns:a16="http://schemas.microsoft.com/office/drawing/2014/main" id="{EFE0DC0B-D8A2-499B-98F5-19B3D8BE6658}"/>
              </a:ext>
            </a:extLst>
          </p:cNvPr>
          <p:cNvSpPr>
            <a:spLocks noGrp="1"/>
          </p:cNvSpPr>
          <p:nvPr>
            <p:ph type="subTitle" idx="1"/>
          </p:nvPr>
        </p:nvSpPr>
        <p:spPr/>
        <p:txBody>
          <a:bodyPr/>
          <a:lstStyle/>
          <a:p>
            <a:r>
              <a:rPr lang="en-IN" dirty="0"/>
              <a:t>Group 2</a:t>
            </a:r>
          </a:p>
        </p:txBody>
      </p:sp>
    </p:spTree>
    <p:extLst>
      <p:ext uri="{BB962C8B-B14F-4D97-AF65-F5344CB8AC3E}">
        <p14:creationId xmlns:p14="http://schemas.microsoft.com/office/powerpoint/2010/main" val="84994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4540D-ECAA-4732-BFE6-CCB75773658D}"/>
              </a:ext>
            </a:extLst>
          </p:cNvPr>
          <p:cNvSpPr>
            <a:spLocks noGrp="1"/>
          </p:cNvSpPr>
          <p:nvPr>
            <p:ph idx="1"/>
          </p:nvPr>
        </p:nvSpPr>
        <p:spPr>
          <a:xfrm>
            <a:off x="838200" y="164892"/>
            <a:ext cx="10515600" cy="6012071"/>
          </a:xfrm>
        </p:spPr>
        <p:txBody>
          <a:bodyPr>
            <a:normAutofit/>
          </a:bodyPr>
          <a:lstStyle/>
          <a:p>
            <a:pPr fontAlgn="base"/>
            <a:r>
              <a:rPr lang="en-IN" dirty="0">
                <a:solidFill>
                  <a:schemeClr val="accent2">
                    <a:lumMod val="75000"/>
                  </a:schemeClr>
                </a:solidFill>
              </a:rPr>
              <a:t>Vendor                   	{</a:t>
            </a:r>
            <a:r>
              <a:rPr lang="en-IN" dirty="0" err="1">
                <a:solidFill>
                  <a:schemeClr val="accent2">
                    <a:lumMod val="75000"/>
                  </a:schemeClr>
                </a:solidFill>
              </a:rPr>
              <a:t>V_Id,V_name</a:t>
            </a:r>
            <a:r>
              <a:rPr lang="en-IN" dirty="0">
                <a:solidFill>
                  <a:schemeClr val="accent2">
                    <a:lumMod val="75000"/>
                  </a:schemeClr>
                </a:solidFill>
              </a:rPr>
              <a:t> ,</a:t>
            </a:r>
            <a:r>
              <a:rPr lang="en-IN" dirty="0" err="1">
                <a:solidFill>
                  <a:schemeClr val="accent2">
                    <a:lumMod val="75000"/>
                  </a:schemeClr>
                </a:solidFill>
              </a:rPr>
              <a:t>M_Id,R_Id</a:t>
            </a:r>
            <a:r>
              <a:rPr lang="en-IN" dirty="0">
                <a:solidFill>
                  <a:schemeClr val="accent2">
                    <a:lumMod val="75000"/>
                  </a:schemeClr>
                </a:solidFill>
              </a:rPr>
              <a:t> }</a:t>
            </a:r>
            <a:r>
              <a:rPr lang="en-US" dirty="0">
                <a:solidFill>
                  <a:schemeClr val="accent2">
                    <a:lumMod val="75000"/>
                  </a:schemeClr>
                </a:solidFill>
              </a:rPr>
              <a:t> </a:t>
            </a:r>
          </a:p>
          <a:p>
            <a:pPr marL="0" indent="0" fontAlgn="base">
              <a:buNone/>
            </a:pPr>
            <a:endParaRPr lang="en-US" dirty="0"/>
          </a:p>
          <a:p>
            <a:pPr fontAlgn="base"/>
            <a:r>
              <a:rPr lang="en-IN" dirty="0" err="1">
                <a:solidFill>
                  <a:schemeClr val="tx2">
                    <a:lumMod val="60000"/>
                    <a:lumOff val="40000"/>
                  </a:schemeClr>
                </a:solidFill>
              </a:rPr>
              <a:t>Raw_Inventory</a:t>
            </a:r>
            <a:r>
              <a:rPr lang="en-IN" dirty="0">
                <a:solidFill>
                  <a:schemeClr val="tx2">
                    <a:lumMod val="60000"/>
                    <a:lumOff val="40000"/>
                  </a:schemeClr>
                </a:solidFill>
              </a:rPr>
              <a:t>             {</a:t>
            </a:r>
            <a:r>
              <a:rPr lang="en-IN" dirty="0" err="1">
                <a:solidFill>
                  <a:schemeClr val="tx2">
                    <a:lumMod val="60000"/>
                    <a:lumOff val="40000"/>
                  </a:schemeClr>
                </a:solidFill>
              </a:rPr>
              <a:t>R_batch</a:t>
            </a:r>
            <a:r>
              <a:rPr lang="en-IN" dirty="0">
                <a:solidFill>
                  <a:schemeClr val="tx2">
                    <a:lumMod val="60000"/>
                    <a:lumOff val="40000"/>
                  </a:schemeClr>
                </a:solidFill>
              </a:rPr>
              <a:t>, </a:t>
            </a:r>
            <a:r>
              <a:rPr lang="en-IN" dirty="0" err="1">
                <a:solidFill>
                  <a:schemeClr val="tx2">
                    <a:lumMod val="60000"/>
                    <a:lumOff val="40000"/>
                  </a:schemeClr>
                </a:solidFill>
              </a:rPr>
              <a:t>R_Id</a:t>
            </a:r>
            <a:r>
              <a:rPr lang="en-IN" dirty="0">
                <a:solidFill>
                  <a:schemeClr val="tx2">
                    <a:lumMod val="60000"/>
                    <a:lumOff val="40000"/>
                  </a:schemeClr>
                </a:solidFill>
              </a:rPr>
              <a:t>, Shelf                         						, </a:t>
            </a:r>
            <a:r>
              <a:rPr lang="en-IN" dirty="0" err="1">
                <a:solidFill>
                  <a:schemeClr val="tx2">
                    <a:lumMod val="60000"/>
                    <a:lumOff val="40000"/>
                  </a:schemeClr>
                </a:solidFill>
              </a:rPr>
              <a:t>Initial_Qty</a:t>
            </a:r>
            <a:r>
              <a:rPr lang="en-IN" dirty="0">
                <a:solidFill>
                  <a:schemeClr val="tx2">
                    <a:lumMod val="60000"/>
                    <a:lumOff val="40000"/>
                  </a:schemeClr>
                </a:solidFill>
              </a:rPr>
              <a:t>, </a:t>
            </a:r>
            <a:r>
              <a:rPr lang="en-IN" dirty="0" err="1">
                <a:solidFill>
                  <a:schemeClr val="tx2">
                    <a:lumMod val="60000"/>
                    <a:lumOff val="40000"/>
                  </a:schemeClr>
                </a:solidFill>
              </a:rPr>
              <a:t>Current_Qty</a:t>
            </a:r>
            <a:r>
              <a:rPr lang="en-IN" dirty="0">
                <a:solidFill>
                  <a:schemeClr val="tx2">
                    <a:lumMod val="60000"/>
                    <a:lumOff val="40000"/>
                  </a:schemeClr>
                </a:solidFill>
              </a:rPr>
              <a:t> }</a:t>
            </a:r>
            <a:r>
              <a:rPr lang="en-US" dirty="0">
                <a:solidFill>
                  <a:schemeClr val="tx2">
                    <a:lumMod val="60000"/>
                    <a:lumOff val="40000"/>
                  </a:schemeClr>
                </a:solidFill>
              </a:rPr>
              <a:t> </a:t>
            </a:r>
          </a:p>
          <a:p>
            <a:pPr fontAlgn="base"/>
            <a:endParaRPr lang="en-IN" dirty="0"/>
          </a:p>
          <a:p>
            <a:pPr fontAlgn="base"/>
            <a:r>
              <a:rPr lang="en-IN" dirty="0" err="1">
                <a:solidFill>
                  <a:schemeClr val="accent2">
                    <a:lumMod val="75000"/>
                  </a:schemeClr>
                </a:solidFill>
              </a:rPr>
              <a:t>MedInventory</a:t>
            </a:r>
            <a:r>
              <a:rPr lang="en-IN" dirty="0">
                <a:solidFill>
                  <a:schemeClr val="accent2">
                    <a:lumMod val="75000"/>
                  </a:schemeClr>
                </a:solidFill>
              </a:rPr>
              <a:t>             {</a:t>
            </a:r>
            <a:r>
              <a:rPr lang="en-IN" dirty="0" err="1">
                <a:solidFill>
                  <a:schemeClr val="accent2">
                    <a:lumMod val="75000"/>
                  </a:schemeClr>
                </a:solidFill>
              </a:rPr>
              <a:t>M_batch</a:t>
            </a:r>
            <a:r>
              <a:rPr lang="en-IN" dirty="0">
                <a:solidFill>
                  <a:schemeClr val="accent2">
                    <a:lumMod val="75000"/>
                  </a:schemeClr>
                </a:solidFill>
              </a:rPr>
              <a:t>, </a:t>
            </a:r>
            <a:r>
              <a:rPr lang="en-IN" dirty="0" err="1">
                <a:solidFill>
                  <a:schemeClr val="accent2">
                    <a:lumMod val="75000"/>
                  </a:schemeClr>
                </a:solidFill>
              </a:rPr>
              <a:t>M_Id,Shelf</a:t>
            </a:r>
            <a:r>
              <a:rPr lang="en-IN" dirty="0">
                <a:solidFill>
                  <a:schemeClr val="accent2">
                    <a:lumMod val="75000"/>
                  </a:schemeClr>
                </a:solidFill>
              </a:rPr>
              <a:t>, </a:t>
            </a:r>
            <a:r>
              <a:rPr lang="en-IN" dirty="0" err="1">
                <a:solidFill>
                  <a:schemeClr val="accent2">
                    <a:lumMod val="75000"/>
                  </a:schemeClr>
                </a:solidFill>
              </a:rPr>
              <a:t>Initial_Qty,Curreny_Qty</a:t>
            </a:r>
            <a:r>
              <a:rPr lang="en-IN" dirty="0">
                <a:solidFill>
                  <a:schemeClr val="accent2">
                    <a:lumMod val="75000"/>
                  </a:schemeClr>
                </a:solidFill>
              </a:rPr>
              <a:t> }</a:t>
            </a:r>
            <a:r>
              <a:rPr lang="en-US" dirty="0"/>
              <a:t> </a:t>
            </a:r>
          </a:p>
          <a:p>
            <a:pPr fontAlgn="base"/>
            <a:endParaRPr lang="en-IN" dirty="0"/>
          </a:p>
          <a:p>
            <a:pPr fontAlgn="base"/>
            <a:r>
              <a:rPr lang="en-IN" dirty="0" err="1">
                <a:solidFill>
                  <a:schemeClr val="tx2">
                    <a:lumMod val="60000"/>
                    <a:lumOff val="40000"/>
                  </a:schemeClr>
                </a:solidFill>
              </a:rPr>
              <a:t>Purchase_Order</a:t>
            </a:r>
            <a:r>
              <a:rPr lang="en-IN" dirty="0">
                <a:solidFill>
                  <a:schemeClr val="tx2">
                    <a:lumMod val="60000"/>
                    <a:lumOff val="40000"/>
                  </a:schemeClr>
                </a:solidFill>
              </a:rPr>
              <a:t>                  {</a:t>
            </a:r>
            <a:r>
              <a:rPr lang="en-IN" dirty="0" err="1">
                <a:solidFill>
                  <a:schemeClr val="tx2">
                    <a:lumMod val="60000"/>
                    <a:lumOff val="40000"/>
                  </a:schemeClr>
                </a:solidFill>
              </a:rPr>
              <a:t>P_Id</a:t>
            </a:r>
            <a:r>
              <a:rPr lang="en-IN" dirty="0">
                <a:solidFill>
                  <a:schemeClr val="tx2">
                    <a:lumMod val="60000"/>
                    <a:lumOff val="40000"/>
                  </a:schemeClr>
                </a:solidFill>
              </a:rPr>
              <a:t>, </a:t>
            </a:r>
            <a:r>
              <a:rPr lang="en-IN" dirty="0" err="1">
                <a:solidFill>
                  <a:schemeClr val="tx2">
                    <a:lumMod val="60000"/>
                    <a:lumOff val="40000"/>
                  </a:schemeClr>
                </a:solidFill>
              </a:rPr>
              <a:t>ProductMed_Id</a:t>
            </a:r>
            <a:r>
              <a:rPr lang="en-IN" dirty="0">
                <a:solidFill>
                  <a:schemeClr val="tx2">
                    <a:lumMod val="60000"/>
                    <a:lumOff val="40000"/>
                  </a:schemeClr>
                </a:solidFill>
              </a:rPr>
              <a:t>, </a:t>
            </a:r>
            <a:r>
              <a:rPr lang="en-IN" dirty="0" err="1">
                <a:solidFill>
                  <a:schemeClr val="tx2">
                    <a:lumMod val="60000"/>
                    <a:lumOff val="40000"/>
                  </a:schemeClr>
                </a:solidFill>
              </a:rPr>
              <a:t>ProductRaw_Id</a:t>
            </a:r>
            <a:r>
              <a:rPr lang="en-IN" dirty="0">
                <a:solidFill>
                  <a:schemeClr val="tx2">
                    <a:lumMod val="60000"/>
                    <a:lumOff val="40000"/>
                  </a:schemeClr>
                </a:solidFill>
              </a:rPr>
              <a:t> ,Qty 			, Cost, date, </a:t>
            </a:r>
            <a:r>
              <a:rPr lang="en-IN" dirty="0" err="1">
                <a:solidFill>
                  <a:schemeClr val="tx2">
                    <a:lumMod val="60000"/>
                    <a:lumOff val="40000"/>
                  </a:schemeClr>
                </a:solidFill>
              </a:rPr>
              <a:t>V_Id</a:t>
            </a:r>
            <a:r>
              <a:rPr lang="en-IN" dirty="0">
                <a:solidFill>
                  <a:schemeClr val="tx2">
                    <a:lumMod val="60000"/>
                    <a:lumOff val="40000"/>
                  </a:schemeClr>
                </a:solidFill>
              </a:rPr>
              <a:t>, Tax, Amount , Discount, Mode}</a:t>
            </a:r>
            <a:r>
              <a:rPr lang="en-US" dirty="0"/>
              <a:t> </a:t>
            </a:r>
          </a:p>
          <a:p>
            <a:pPr fontAlgn="base"/>
            <a:endParaRPr lang="en-IN" dirty="0"/>
          </a:p>
          <a:p>
            <a:pPr fontAlgn="base"/>
            <a:r>
              <a:rPr lang="en-IN" dirty="0" err="1">
                <a:solidFill>
                  <a:schemeClr val="accent2">
                    <a:lumMod val="75000"/>
                  </a:schemeClr>
                </a:solidFill>
              </a:rPr>
              <a:t>SaleOrder</a:t>
            </a:r>
            <a:r>
              <a:rPr lang="en-IN" dirty="0">
                <a:solidFill>
                  <a:schemeClr val="accent2">
                    <a:lumMod val="75000"/>
                  </a:schemeClr>
                </a:solidFill>
              </a:rPr>
              <a:t>    	{</a:t>
            </a:r>
            <a:r>
              <a:rPr lang="en-IN" dirty="0" err="1">
                <a:solidFill>
                  <a:schemeClr val="accent2">
                    <a:lumMod val="75000"/>
                  </a:schemeClr>
                </a:solidFill>
              </a:rPr>
              <a:t>P_Id</a:t>
            </a:r>
            <a:r>
              <a:rPr lang="en-IN" dirty="0">
                <a:solidFill>
                  <a:schemeClr val="accent2">
                    <a:lumMod val="75000"/>
                  </a:schemeClr>
                </a:solidFill>
              </a:rPr>
              <a:t>,  </a:t>
            </a:r>
            <a:r>
              <a:rPr lang="en-IN" dirty="0" err="1">
                <a:solidFill>
                  <a:schemeClr val="accent2">
                    <a:lumMod val="75000"/>
                  </a:schemeClr>
                </a:solidFill>
              </a:rPr>
              <a:t>Product_Id</a:t>
            </a:r>
            <a:r>
              <a:rPr lang="en-IN" dirty="0">
                <a:solidFill>
                  <a:schemeClr val="accent2">
                    <a:lumMod val="75000"/>
                  </a:schemeClr>
                </a:solidFill>
              </a:rPr>
              <a:t> , Qty, Cost, date, </a:t>
            </a:r>
            <a:r>
              <a:rPr lang="en-IN" dirty="0" err="1">
                <a:solidFill>
                  <a:schemeClr val="accent2">
                    <a:lumMod val="75000"/>
                  </a:schemeClr>
                </a:solidFill>
              </a:rPr>
              <a:t>B_Id</a:t>
            </a:r>
            <a:r>
              <a:rPr lang="en-IN" dirty="0">
                <a:solidFill>
                  <a:schemeClr val="accent2">
                    <a:lumMod val="75000"/>
                  </a:schemeClr>
                </a:solidFill>
              </a:rPr>
              <a:t>, Tax, 				Amount , Discount, Mode}</a:t>
            </a:r>
            <a:r>
              <a:rPr lang="en-US" dirty="0">
                <a:solidFill>
                  <a:schemeClr val="accent2">
                    <a:lumMod val="75000"/>
                  </a:schemeClr>
                </a:solidFill>
              </a:rPr>
              <a:t> </a:t>
            </a:r>
          </a:p>
          <a:p>
            <a:pPr marL="0" indent="0">
              <a:buNone/>
            </a:pPr>
            <a:endParaRPr lang="en-IN" dirty="0"/>
          </a:p>
        </p:txBody>
      </p:sp>
    </p:spTree>
    <p:extLst>
      <p:ext uri="{BB962C8B-B14F-4D97-AF65-F5344CB8AC3E}">
        <p14:creationId xmlns:p14="http://schemas.microsoft.com/office/powerpoint/2010/main" val="376776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E502-5FAF-49FB-A5BB-A6BA7122174E}"/>
              </a:ext>
            </a:extLst>
          </p:cNvPr>
          <p:cNvSpPr>
            <a:spLocks noGrp="1"/>
          </p:cNvSpPr>
          <p:nvPr>
            <p:ph type="title"/>
          </p:nvPr>
        </p:nvSpPr>
        <p:spPr/>
        <p:txBody>
          <a:bodyPr/>
          <a:lstStyle/>
          <a:p>
            <a:r>
              <a:rPr lang="en-IN" dirty="0"/>
              <a:t>Normalised Tables</a:t>
            </a:r>
          </a:p>
        </p:txBody>
      </p:sp>
      <p:sp>
        <p:nvSpPr>
          <p:cNvPr id="3" name="Content Placeholder 2">
            <a:extLst>
              <a:ext uri="{FF2B5EF4-FFF2-40B4-BE49-F238E27FC236}">
                <a16:creationId xmlns:a16="http://schemas.microsoft.com/office/drawing/2014/main" id="{00D94559-60C7-4742-8FC6-B32E055C871D}"/>
              </a:ext>
            </a:extLst>
          </p:cNvPr>
          <p:cNvSpPr>
            <a:spLocks noGrp="1"/>
          </p:cNvSpPr>
          <p:nvPr>
            <p:ph idx="1"/>
          </p:nvPr>
        </p:nvSpPr>
        <p:spPr/>
        <p:txBody>
          <a:bodyPr>
            <a:normAutofit lnSpcReduction="10000"/>
          </a:bodyPr>
          <a:lstStyle/>
          <a:p>
            <a:pPr fontAlgn="base"/>
            <a:r>
              <a:rPr lang="en-IN" b="1" dirty="0"/>
              <a:t>Medicine:</a:t>
            </a:r>
            <a:r>
              <a:rPr lang="en-IN" dirty="0"/>
              <a:t> </a:t>
            </a:r>
          </a:p>
          <a:p>
            <a:pPr fontAlgn="base"/>
            <a:r>
              <a:rPr lang="en-IN" dirty="0"/>
              <a:t>Medicine_Info           {</a:t>
            </a:r>
            <a:r>
              <a:rPr lang="en-IN" dirty="0" err="1"/>
              <a:t>M_Id</a:t>
            </a:r>
            <a:r>
              <a:rPr lang="en-IN" dirty="0"/>
              <a:t>, </a:t>
            </a:r>
            <a:r>
              <a:rPr lang="en-IN" dirty="0" err="1"/>
              <a:t>M_name,Color,Storage_Temp,Age</a:t>
            </a:r>
            <a:r>
              <a:rPr lang="en-IN" dirty="0"/>
              <a:t>} </a:t>
            </a:r>
          </a:p>
          <a:p>
            <a:pPr fontAlgn="base"/>
            <a:r>
              <a:rPr lang="en-IN" dirty="0"/>
              <a:t>Disease                      {Disease, </a:t>
            </a:r>
            <a:r>
              <a:rPr lang="en-IN" dirty="0" err="1"/>
              <a:t>M_Id</a:t>
            </a:r>
            <a:r>
              <a:rPr lang="en-IN" dirty="0"/>
              <a:t>} </a:t>
            </a:r>
          </a:p>
          <a:p>
            <a:pPr fontAlgn="base"/>
            <a:r>
              <a:rPr lang="en-IN" dirty="0" err="1"/>
              <a:t>Medicine_Batch</a:t>
            </a:r>
            <a:r>
              <a:rPr lang="en-IN" dirty="0"/>
              <a:t>-        {</a:t>
            </a:r>
            <a:r>
              <a:rPr lang="en-IN" dirty="0" err="1"/>
              <a:t>M_batch</a:t>
            </a:r>
            <a:r>
              <a:rPr lang="en-IN" dirty="0"/>
              <a:t>, </a:t>
            </a:r>
            <a:r>
              <a:rPr lang="en-IN" dirty="0" err="1"/>
              <a:t>M_Id</a:t>
            </a:r>
            <a:r>
              <a:rPr lang="en-IN" dirty="0"/>
              <a:t>, </a:t>
            </a:r>
            <a:r>
              <a:rPr lang="en-IN" dirty="0" err="1"/>
              <a:t>Expirydate</a:t>
            </a:r>
            <a:r>
              <a:rPr lang="en-IN" dirty="0"/>
              <a:t>, </a:t>
            </a:r>
            <a:r>
              <a:rPr lang="en-IN" dirty="0" err="1"/>
              <a:t>ManDate</a:t>
            </a:r>
            <a:r>
              <a:rPr lang="en-IN" dirty="0"/>
              <a:t>} </a:t>
            </a:r>
          </a:p>
          <a:p>
            <a:pPr marL="0" indent="0" fontAlgn="base">
              <a:buNone/>
            </a:pPr>
            <a:endParaRPr lang="en-IN" dirty="0"/>
          </a:p>
          <a:p>
            <a:pPr fontAlgn="base"/>
            <a:r>
              <a:rPr lang="en-IN" b="1" dirty="0"/>
              <a:t>Composition:</a:t>
            </a:r>
            <a:r>
              <a:rPr lang="en-US" dirty="0"/>
              <a:t> </a:t>
            </a:r>
          </a:p>
          <a:p>
            <a:pPr fontAlgn="base"/>
            <a:r>
              <a:rPr lang="en-IN" dirty="0"/>
              <a:t>Composition-               {</a:t>
            </a:r>
            <a:r>
              <a:rPr lang="en-IN" dirty="0" err="1"/>
              <a:t>M_Id</a:t>
            </a:r>
            <a:r>
              <a:rPr lang="en-IN" dirty="0"/>
              <a:t>, </a:t>
            </a:r>
            <a:r>
              <a:rPr lang="en-IN" dirty="0" err="1"/>
              <a:t>R_Id,Percentage</a:t>
            </a:r>
            <a:r>
              <a:rPr lang="en-IN" dirty="0"/>
              <a:t>}</a:t>
            </a:r>
            <a:r>
              <a:rPr lang="en-US" dirty="0"/>
              <a:t> </a:t>
            </a:r>
          </a:p>
          <a:p>
            <a:pPr fontAlgn="base"/>
            <a:r>
              <a:rPr lang="en-IN" dirty="0" err="1"/>
              <a:t>Batch_composition</a:t>
            </a:r>
            <a:r>
              <a:rPr lang="en-IN" dirty="0"/>
              <a:t>-     {</a:t>
            </a:r>
            <a:r>
              <a:rPr lang="en-IN" dirty="0" err="1"/>
              <a:t>M_batch</a:t>
            </a:r>
            <a:r>
              <a:rPr lang="en-IN" dirty="0"/>
              <a:t>, </a:t>
            </a:r>
            <a:r>
              <a:rPr lang="en-IN" dirty="0" err="1"/>
              <a:t>R_batch</a:t>
            </a:r>
            <a:r>
              <a:rPr lang="en-IN" dirty="0"/>
              <a:t>} </a:t>
            </a:r>
            <a:r>
              <a:rPr lang="en-US" dirty="0"/>
              <a:t> </a:t>
            </a:r>
          </a:p>
          <a:p>
            <a:pPr marL="0" indent="0" fontAlgn="base">
              <a:buNone/>
            </a:pPr>
            <a:r>
              <a:rPr lang="en-IN" dirty="0"/>
              <a:t> </a:t>
            </a:r>
          </a:p>
          <a:p>
            <a:pPr marL="0" indent="0">
              <a:buNone/>
            </a:pPr>
            <a:endParaRPr lang="en-IN" dirty="0"/>
          </a:p>
        </p:txBody>
      </p:sp>
    </p:spTree>
    <p:extLst>
      <p:ext uri="{BB962C8B-B14F-4D97-AF65-F5344CB8AC3E}">
        <p14:creationId xmlns:p14="http://schemas.microsoft.com/office/powerpoint/2010/main" val="184031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50147-F882-4F4F-B4D0-D78DB0EFF936}"/>
              </a:ext>
            </a:extLst>
          </p:cNvPr>
          <p:cNvSpPr>
            <a:spLocks noGrp="1"/>
          </p:cNvSpPr>
          <p:nvPr>
            <p:ph idx="1"/>
          </p:nvPr>
        </p:nvSpPr>
        <p:spPr>
          <a:xfrm>
            <a:off x="838200" y="164892"/>
            <a:ext cx="10515600" cy="6012071"/>
          </a:xfrm>
        </p:spPr>
        <p:txBody>
          <a:bodyPr>
            <a:normAutofit/>
          </a:bodyPr>
          <a:lstStyle/>
          <a:p>
            <a:pPr marL="0" indent="0" fontAlgn="base">
              <a:buNone/>
            </a:pPr>
            <a:endParaRPr lang="en-IN" b="1" dirty="0"/>
          </a:p>
          <a:p>
            <a:pPr marL="0" indent="0" fontAlgn="base">
              <a:buNone/>
            </a:pPr>
            <a:r>
              <a:rPr lang="en-IN" b="1" dirty="0" err="1"/>
              <a:t>Raw_Material</a:t>
            </a:r>
            <a:r>
              <a:rPr lang="en-IN" b="1" dirty="0"/>
              <a:t>:</a:t>
            </a:r>
            <a:r>
              <a:rPr lang="en-US" dirty="0"/>
              <a:t> </a:t>
            </a:r>
          </a:p>
          <a:p>
            <a:pPr fontAlgn="base"/>
            <a:r>
              <a:rPr lang="en-IN" dirty="0" err="1"/>
              <a:t>Raw_Material</a:t>
            </a:r>
            <a:r>
              <a:rPr lang="en-IN" dirty="0"/>
              <a:t>               {</a:t>
            </a:r>
            <a:r>
              <a:rPr lang="en-IN" dirty="0" err="1"/>
              <a:t>R_Id</a:t>
            </a:r>
            <a:r>
              <a:rPr lang="en-IN" dirty="0"/>
              <a:t>, </a:t>
            </a:r>
            <a:r>
              <a:rPr lang="en-IN" dirty="0" err="1"/>
              <a:t>R_name,Storage_Temp,State</a:t>
            </a:r>
            <a:r>
              <a:rPr lang="en-IN" dirty="0"/>
              <a:t>}</a:t>
            </a:r>
            <a:r>
              <a:rPr lang="en-US" dirty="0"/>
              <a:t> </a:t>
            </a:r>
          </a:p>
          <a:p>
            <a:pPr fontAlgn="base"/>
            <a:r>
              <a:rPr lang="en-IN" dirty="0" err="1"/>
              <a:t>Raw_Batch</a:t>
            </a:r>
            <a:r>
              <a:rPr lang="en-IN" dirty="0"/>
              <a:t>                    {</a:t>
            </a:r>
            <a:r>
              <a:rPr lang="en-IN" dirty="0" err="1"/>
              <a:t>R_batch</a:t>
            </a:r>
            <a:r>
              <a:rPr lang="en-IN" dirty="0"/>
              <a:t>, </a:t>
            </a:r>
            <a:r>
              <a:rPr lang="en-IN" dirty="0" err="1"/>
              <a:t>R_Id</a:t>
            </a:r>
            <a:r>
              <a:rPr lang="en-IN" dirty="0"/>
              <a:t>,  </a:t>
            </a:r>
            <a:r>
              <a:rPr lang="en-IN" dirty="0" err="1"/>
              <a:t>R_ExpiryDate</a:t>
            </a:r>
            <a:r>
              <a:rPr lang="en-IN" dirty="0"/>
              <a:t>, </a:t>
            </a:r>
            <a:r>
              <a:rPr lang="en-IN" dirty="0" err="1"/>
              <a:t>Minimun_Qty</a:t>
            </a:r>
            <a:r>
              <a:rPr lang="en-IN" dirty="0"/>
              <a:t>,                                              </a:t>
            </a:r>
            <a:r>
              <a:rPr lang="en-IN" dirty="0" err="1"/>
              <a:t>Initial_Qty,Curreny_Qty</a:t>
            </a:r>
            <a:r>
              <a:rPr lang="en-IN" dirty="0"/>
              <a:t>}</a:t>
            </a:r>
            <a:r>
              <a:rPr lang="en-US" dirty="0"/>
              <a:t> </a:t>
            </a:r>
          </a:p>
          <a:p>
            <a:pPr fontAlgn="base"/>
            <a:endParaRPr lang="en-US" dirty="0"/>
          </a:p>
          <a:p>
            <a:pPr marL="0" indent="0" fontAlgn="base">
              <a:buNone/>
            </a:pPr>
            <a:endParaRPr lang="en-US" dirty="0"/>
          </a:p>
          <a:p>
            <a:pPr marL="0" indent="0" fontAlgn="base">
              <a:buNone/>
            </a:pPr>
            <a:r>
              <a:rPr lang="en-IN" b="1" dirty="0"/>
              <a:t>Company:</a:t>
            </a:r>
            <a:r>
              <a:rPr lang="en-US" dirty="0"/>
              <a:t> </a:t>
            </a:r>
          </a:p>
          <a:p>
            <a:pPr fontAlgn="base"/>
            <a:r>
              <a:rPr lang="en-IN" dirty="0" err="1"/>
              <a:t>Buyer_MedCompany</a:t>
            </a:r>
            <a:r>
              <a:rPr lang="en-IN" dirty="0"/>
              <a:t>   		 {</a:t>
            </a:r>
            <a:r>
              <a:rPr lang="en-IN" dirty="0" err="1"/>
              <a:t>BM_Id,BM_name</a:t>
            </a:r>
            <a:r>
              <a:rPr lang="en-IN" dirty="0"/>
              <a:t> , </a:t>
            </a:r>
            <a:r>
              <a:rPr lang="en-IN" dirty="0" err="1"/>
              <a:t>M_Id</a:t>
            </a:r>
            <a:r>
              <a:rPr lang="en-IN" dirty="0"/>
              <a:t> }</a:t>
            </a:r>
            <a:r>
              <a:rPr lang="en-US" dirty="0"/>
              <a:t> </a:t>
            </a:r>
          </a:p>
          <a:p>
            <a:pPr fontAlgn="base"/>
            <a:r>
              <a:rPr lang="en-IN" dirty="0" err="1"/>
              <a:t>Vendor_MedCompany</a:t>
            </a:r>
            <a:r>
              <a:rPr lang="en-IN" dirty="0"/>
              <a:t> 		{</a:t>
            </a:r>
            <a:r>
              <a:rPr lang="en-IN" dirty="0" err="1"/>
              <a:t>VM_Id,VM_name</a:t>
            </a:r>
            <a:r>
              <a:rPr lang="en-IN" dirty="0"/>
              <a:t> </a:t>
            </a:r>
            <a:r>
              <a:rPr lang="en-IN" dirty="0" err="1"/>
              <a:t>M_Id</a:t>
            </a:r>
            <a:r>
              <a:rPr lang="en-IN" dirty="0"/>
              <a:t> }</a:t>
            </a:r>
            <a:r>
              <a:rPr lang="en-US" dirty="0"/>
              <a:t> </a:t>
            </a:r>
          </a:p>
          <a:p>
            <a:pPr fontAlgn="base"/>
            <a:r>
              <a:rPr lang="en-IN" dirty="0" err="1"/>
              <a:t>Vendor_RawCompany</a:t>
            </a:r>
            <a:r>
              <a:rPr lang="en-IN" dirty="0"/>
              <a:t> 		{</a:t>
            </a:r>
            <a:r>
              <a:rPr lang="en-IN" dirty="0" err="1"/>
              <a:t>VR_Id</a:t>
            </a:r>
            <a:r>
              <a:rPr lang="en-IN" dirty="0"/>
              <a:t>, </a:t>
            </a:r>
            <a:r>
              <a:rPr lang="en-IN" dirty="0" err="1"/>
              <a:t>VR_name,R_Id</a:t>
            </a:r>
            <a:r>
              <a:rPr lang="en-IN" dirty="0"/>
              <a:t> } </a:t>
            </a:r>
            <a:r>
              <a:rPr lang="en-US" dirty="0"/>
              <a:t> </a:t>
            </a:r>
          </a:p>
          <a:p>
            <a:pPr marL="0" indent="0" fontAlgn="base">
              <a:buNone/>
            </a:pPr>
            <a:endParaRPr lang="en-US" dirty="0"/>
          </a:p>
          <a:p>
            <a:pPr marL="0" indent="0">
              <a:buNone/>
            </a:pPr>
            <a:endParaRPr lang="en-IN" dirty="0"/>
          </a:p>
        </p:txBody>
      </p:sp>
    </p:spTree>
    <p:extLst>
      <p:ext uri="{BB962C8B-B14F-4D97-AF65-F5344CB8AC3E}">
        <p14:creationId xmlns:p14="http://schemas.microsoft.com/office/powerpoint/2010/main" val="380470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9EE87-D0B3-4812-993B-819BD4299939}"/>
              </a:ext>
            </a:extLst>
          </p:cNvPr>
          <p:cNvSpPr>
            <a:spLocks noGrp="1"/>
          </p:cNvSpPr>
          <p:nvPr>
            <p:ph idx="1"/>
          </p:nvPr>
        </p:nvSpPr>
        <p:spPr>
          <a:xfrm>
            <a:off x="838200" y="119921"/>
            <a:ext cx="10515600" cy="6057042"/>
          </a:xfrm>
        </p:spPr>
        <p:txBody>
          <a:bodyPr>
            <a:normAutofit fontScale="92500" lnSpcReduction="10000"/>
          </a:bodyPr>
          <a:lstStyle/>
          <a:p>
            <a:pPr marL="0" indent="0" fontAlgn="base">
              <a:buNone/>
            </a:pPr>
            <a:endParaRPr lang="en-IN" b="1" dirty="0"/>
          </a:p>
          <a:p>
            <a:pPr marL="0" indent="0" fontAlgn="base">
              <a:buNone/>
            </a:pPr>
            <a:r>
              <a:rPr lang="en-IN" b="1" dirty="0"/>
              <a:t>Inventory:</a:t>
            </a:r>
            <a:r>
              <a:rPr lang="en-US" dirty="0"/>
              <a:t> </a:t>
            </a:r>
          </a:p>
          <a:p>
            <a:pPr fontAlgn="base"/>
            <a:r>
              <a:rPr lang="en-IN" dirty="0" err="1"/>
              <a:t>Raw_Inventory</a:t>
            </a:r>
            <a:r>
              <a:rPr lang="en-IN" dirty="0"/>
              <a:t>             {</a:t>
            </a:r>
            <a:r>
              <a:rPr lang="en-IN" dirty="0" err="1"/>
              <a:t>R_batch</a:t>
            </a:r>
            <a:r>
              <a:rPr lang="en-IN" dirty="0"/>
              <a:t>, </a:t>
            </a:r>
            <a:r>
              <a:rPr lang="en-IN" dirty="0" err="1"/>
              <a:t>R_Id</a:t>
            </a:r>
            <a:r>
              <a:rPr lang="en-IN" dirty="0"/>
              <a:t>, Shelf , </a:t>
            </a:r>
            <a:r>
              <a:rPr lang="en-IN" dirty="0" err="1"/>
              <a:t>Initial_Qty,Curreny_Qty</a:t>
            </a:r>
            <a:r>
              <a:rPr lang="en-IN" dirty="0"/>
              <a:t>}</a:t>
            </a:r>
            <a:r>
              <a:rPr lang="en-US" dirty="0"/>
              <a:t> </a:t>
            </a:r>
          </a:p>
          <a:p>
            <a:pPr fontAlgn="base"/>
            <a:r>
              <a:rPr lang="en-IN" dirty="0" err="1"/>
              <a:t>Manu_MedInventory</a:t>
            </a:r>
            <a:r>
              <a:rPr lang="en-IN" dirty="0"/>
              <a:t>    {</a:t>
            </a:r>
            <a:r>
              <a:rPr lang="en-IN" dirty="0" err="1"/>
              <a:t>M_batch</a:t>
            </a:r>
            <a:r>
              <a:rPr lang="en-IN" dirty="0"/>
              <a:t>, </a:t>
            </a:r>
            <a:r>
              <a:rPr lang="en-IN" dirty="0" err="1"/>
              <a:t>M_Id</a:t>
            </a:r>
            <a:r>
              <a:rPr lang="en-IN" dirty="0"/>
              <a:t>,</a:t>
            </a:r>
          </a:p>
          <a:p>
            <a:pPr marL="0" indent="0" fontAlgn="base">
              <a:buNone/>
            </a:pPr>
            <a:r>
              <a:rPr lang="en-IN" dirty="0"/>
              <a:t>				Shelf,  </a:t>
            </a:r>
            <a:r>
              <a:rPr lang="en-IN" dirty="0" err="1"/>
              <a:t>Initial_Qty,Curreny_Qty</a:t>
            </a:r>
            <a:r>
              <a:rPr lang="en-IN" dirty="0"/>
              <a:t>}</a:t>
            </a:r>
            <a:r>
              <a:rPr lang="en-US" dirty="0"/>
              <a:t> </a:t>
            </a:r>
          </a:p>
          <a:p>
            <a:pPr fontAlgn="base"/>
            <a:r>
              <a:rPr lang="en-IN" dirty="0" err="1"/>
              <a:t>Pur_MedInventory</a:t>
            </a:r>
            <a:r>
              <a:rPr lang="en-IN" dirty="0"/>
              <a:t>        {</a:t>
            </a:r>
            <a:r>
              <a:rPr lang="en-IN" dirty="0" err="1"/>
              <a:t>M_batch</a:t>
            </a:r>
            <a:r>
              <a:rPr lang="en-IN" dirty="0"/>
              <a:t>, </a:t>
            </a:r>
            <a:r>
              <a:rPr lang="en-IN" dirty="0" err="1"/>
              <a:t>M_Id</a:t>
            </a:r>
            <a:r>
              <a:rPr lang="en-IN" dirty="0"/>
              <a:t>, 		 							Shelf, </a:t>
            </a:r>
            <a:r>
              <a:rPr lang="en-IN" dirty="0" err="1"/>
              <a:t>Initial_Qty,Curreny_Qty</a:t>
            </a:r>
            <a:r>
              <a:rPr lang="en-IN" dirty="0"/>
              <a:t>}</a:t>
            </a:r>
            <a:r>
              <a:rPr lang="en-US" dirty="0"/>
              <a:t> </a:t>
            </a:r>
          </a:p>
          <a:p>
            <a:pPr marL="0" indent="0" fontAlgn="base">
              <a:buNone/>
            </a:pPr>
            <a:endParaRPr lang="en-US" dirty="0"/>
          </a:p>
          <a:p>
            <a:pPr marL="0" indent="0" fontAlgn="base">
              <a:buNone/>
            </a:pPr>
            <a:r>
              <a:rPr lang="en-IN" b="1" dirty="0"/>
              <a:t>Payment:</a:t>
            </a:r>
            <a:r>
              <a:rPr lang="en-US" dirty="0"/>
              <a:t> </a:t>
            </a:r>
          </a:p>
          <a:p>
            <a:pPr fontAlgn="base"/>
            <a:r>
              <a:rPr lang="en-IN" dirty="0" err="1"/>
              <a:t>SaleOrder</a:t>
            </a:r>
            <a:r>
              <a:rPr lang="en-IN" dirty="0"/>
              <a:t>                     {</a:t>
            </a:r>
            <a:r>
              <a:rPr lang="en-IN" dirty="0" err="1"/>
              <a:t>S_Id</a:t>
            </a:r>
            <a:r>
              <a:rPr lang="en-IN" dirty="0"/>
              <a:t>, date, </a:t>
            </a:r>
            <a:r>
              <a:rPr lang="en-IN" dirty="0" err="1"/>
              <a:t>C_Id</a:t>
            </a:r>
            <a:r>
              <a:rPr lang="en-IN" dirty="0"/>
              <a:t>, Tax, Amount , Discount, Mode}</a:t>
            </a:r>
            <a:r>
              <a:rPr lang="en-US" dirty="0"/>
              <a:t> </a:t>
            </a:r>
          </a:p>
          <a:p>
            <a:pPr fontAlgn="base"/>
            <a:r>
              <a:rPr lang="en-IN" dirty="0" err="1"/>
              <a:t>M_PurOrder</a:t>
            </a:r>
            <a:r>
              <a:rPr lang="en-IN" dirty="0"/>
              <a:t>                 {</a:t>
            </a:r>
            <a:r>
              <a:rPr lang="en-IN" dirty="0" err="1"/>
              <a:t>P_Id</a:t>
            </a:r>
            <a:r>
              <a:rPr lang="en-IN" dirty="0"/>
              <a:t>, date, </a:t>
            </a:r>
            <a:r>
              <a:rPr lang="en-IN" dirty="0" err="1"/>
              <a:t>C_Id</a:t>
            </a:r>
            <a:r>
              <a:rPr lang="en-IN" dirty="0"/>
              <a:t>, Tax, Amount , Discount, Mode}</a:t>
            </a:r>
            <a:r>
              <a:rPr lang="en-US" dirty="0"/>
              <a:t> </a:t>
            </a:r>
          </a:p>
          <a:p>
            <a:pPr fontAlgn="base"/>
            <a:r>
              <a:rPr lang="en-IN" dirty="0" err="1"/>
              <a:t>R_PurContent</a:t>
            </a:r>
            <a:r>
              <a:rPr lang="en-IN" dirty="0"/>
              <a:t>              {</a:t>
            </a:r>
            <a:r>
              <a:rPr lang="en-IN" dirty="0" err="1"/>
              <a:t>S_Id</a:t>
            </a:r>
            <a:r>
              <a:rPr lang="en-IN" dirty="0"/>
              <a:t>, </a:t>
            </a:r>
            <a:r>
              <a:rPr lang="en-IN" dirty="0" err="1"/>
              <a:t>VR_PId</a:t>
            </a:r>
            <a:r>
              <a:rPr lang="en-IN" dirty="0"/>
              <a:t>, </a:t>
            </a:r>
            <a:r>
              <a:rPr lang="en-IN" dirty="0" err="1"/>
              <a:t>R_Qty</a:t>
            </a:r>
            <a:r>
              <a:rPr lang="en-IN" dirty="0"/>
              <a:t>, Cost}</a:t>
            </a:r>
            <a:r>
              <a:rPr lang="en-US" dirty="0"/>
              <a:t> </a:t>
            </a:r>
          </a:p>
          <a:p>
            <a:pPr fontAlgn="base"/>
            <a:r>
              <a:rPr lang="en-IN" dirty="0" err="1"/>
              <a:t>M_SaleContent</a:t>
            </a:r>
            <a:r>
              <a:rPr lang="en-IN" dirty="0"/>
              <a:t>             {</a:t>
            </a:r>
            <a:r>
              <a:rPr lang="en-IN" dirty="0" err="1"/>
              <a:t>S_Id</a:t>
            </a:r>
            <a:r>
              <a:rPr lang="en-IN" dirty="0"/>
              <a:t>, ,</a:t>
            </a:r>
            <a:r>
              <a:rPr lang="en-IN" dirty="0" err="1"/>
              <a:t>BM_PId</a:t>
            </a:r>
            <a:r>
              <a:rPr lang="en-IN" dirty="0"/>
              <a:t> </a:t>
            </a:r>
            <a:r>
              <a:rPr lang="en-IN" dirty="0" err="1"/>
              <a:t>M_Qty</a:t>
            </a:r>
            <a:r>
              <a:rPr lang="en-IN" dirty="0"/>
              <a:t>, Cost}</a:t>
            </a:r>
            <a:r>
              <a:rPr lang="en-US" dirty="0"/>
              <a:t> </a:t>
            </a:r>
          </a:p>
          <a:p>
            <a:pPr fontAlgn="base"/>
            <a:r>
              <a:rPr lang="en-IN" dirty="0" err="1"/>
              <a:t>M_PurContent</a:t>
            </a:r>
            <a:r>
              <a:rPr lang="en-IN" dirty="0"/>
              <a:t>              {</a:t>
            </a:r>
            <a:r>
              <a:rPr lang="en-IN" dirty="0" err="1"/>
              <a:t>P_Id,VM_PId</a:t>
            </a:r>
            <a:r>
              <a:rPr lang="en-IN" dirty="0"/>
              <a:t>, </a:t>
            </a:r>
            <a:r>
              <a:rPr lang="en-IN" dirty="0" err="1"/>
              <a:t>M_batch</a:t>
            </a:r>
            <a:r>
              <a:rPr lang="en-IN" dirty="0"/>
              <a:t>, </a:t>
            </a:r>
            <a:r>
              <a:rPr lang="en-IN" dirty="0" err="1"/>
              <a:t>M_Qty</a:t>
            </a:r>
            <a:r>
              <a:rPr lang="en-IN" dirty="0"/>
              <a:t>, Cost}</a:t>
            </a:r>
            <a:r>
              <a:rPr lang="en-US" dirty="0"/>
              <a:t> </a:t>
            </a:r>
          </a:p>
          <a:p>
            <a:pPr marL="0" indent="0" fontAlgn="base">
              <a:buNone/>
            </a:pPr>
            <a:endParaRPr lang="en-US" dirty="0"/>
          </a:p>
          <a:p>
            <a:pPr marL="0" indent="0" fontAlgn="base">
              <a:buNone/>
            </a:pPr>
            <a:endParaRPr lang="en-US" dirty="0"/>
          </a:p>
          <a:p>
            <a:pPr marL="0" indent="0" fontAlgn="base">
              <a:buNone/>
            </a:pPr>
            <a:endParaRPr lang="en-US" dirty="0"/>
          </a:p>
          <a:p>
            <a:endParaRPr lang="en-IN" dirty="0"/>
          </a:p>
        </p:txBody>
      </p:sp>
    </p:spTree>
    <p:extLst>
      <p:ext uri="{BB962C8B-B14F-4D97-AF65-F5344CB8AC3E}">
        <p14:creationId xmlns:p14="http://schemas.microsoft.com/office/powerpoint/2010/main" val="50744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9981-C44A-4173-A4DB-A86CA8EBB8C8}"/>
              </a:ext>
            </a:extLst>
          </p:cNvPr>
          <p:cNvSpPr>
            <a:spLocks noGrp="1"/>
          </p:cNvSpPr>
          <p:nvPr>
            <p:ph type="title"/>
          </p:nvPr>
        </p:nvSpPr>
        <p:spPr>
          <a:xfrm>
            <a:off x="838200" y="18255"/>
            <a:ext cx="10515600" cy="1325563"/>
          </a:xfrm>
        </p:spPr>
        <p:txBody>
          <a:bodyPr/>
          <a:lstStyle/>
          <a:p>
            <a:r>
              <a:rPr lang="en-IN" dirty="0"/>
              <a:t>Front End</a:t>
            </a:r>
          </a:p>
        </p:txBody>
      </p:sp>
      <p:pic>
        <p:nvPicPr>
          <p:cNvPr id="4" name="Content Placeholder 3">
            <a:extLst>
              <a:ext uri="{FF2B5EF4-FFF2-40B4-BE49-F238E27FC236}">
                <a16:creationId xmlns:a16="http://schemas.microsoft.com/office/drawing/2014/main" id="{C9233F17-1EAB-48C6-9CD6-3597CE49F8BA}"/>
              </a:ext>
            </a:extLst>
          </p:cNvPr>
          <p:cNvPicPr>
            <a:picLocks noGrp="1"/>
          </p:cNvPicPr>
          <p:nvPr>
            <p:ph idx="1"/>
          </p:nvPr>
        </p:nvPicPr>
        <p:blipFill>
          <a:blip r:embed="rId2"/>
          <a:stretch>
            <a:fillRect/>
          </a:stretch>
        </p:blipFill>
        <p:spPr>
          <a:xfrm>
            <a:off x="6311126" y="1343818"/>
            <a:ext cx="4532446" cy="4016258"/>
          </a:xfrm>
          <a:prstGeom prst="rect">
            <a:avLst/>
          </a:prstGeom>
        </p:spPr>
      </p:pic>
      <p:pic>
        <p:nvPicPr>
          <p:cNvPr id="5" name="Picture 4">
            <a:extLst>
              <a:ext uri="{FF2B5EF4-FFF2-40B4-BE49-F238E27FC236}">
                <a16:creationId xmlns:a16="http://schemas.microsoft.com/office/drawing/2014/main" id="{05168515-C743-43DB-AEA3-00776760987C}"/>
              </a:ext>
            </a:extLst>
          </p:cNvPr>
          <p:cNvPicPr/>
          <p:nvPr/>
        </p:nvPicPr>
        <p:blipFill rotWithShape="1">
          <a:blip r:embed="rId3"/>
          <a:srcRect t="929"/>
          <a:stretch/>
        </p:blipFill>
        <p:spPr bwMode="auto">
          <a:xfrm>
            <a:off x="1348428" y="1513211"/>
            <a:ext cx="3928110" cy="28339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962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F8C1F1-E7C5-486F-9D1F-9E87BE79F45E}"/>
              </a:ext>
            </a:extLst>
          </p:cNvPr>
          <p:cNvPicPr/>
          <p:nvPr/>
        </p:nvPicPr>
        <p:blipFill>
          <a:blip r:embed="rId2"/>
          <a:stretch>
            <a:fillRect/>
          </a:stretch>
        </p:blipFill>
        <p:spPr>
          <a:xfrm>
            <a:off x="847090" y="274154"/>
            <a:ext cx="5248910" cy="3281680"/>
          </a:xfrm>
          <a:prstGeom prst="rect">
            <a:avLst/>
          </a:prstGeom>
        </p:spPr>
      </p:pic>
      <p:pic>
        <p:nvPicPr>
          <p:cNvPr id="5" name="Picture 4">
            <a:extLst>
              <a:ext uri="{FF2B5EF4-FFF2-40B4-BE49-F238E27FC236}">
                <a16:creationId xmlns:a16="http://schemas.microsoft.com/office/drawing/2014/main" id="{70FA4F96-D1F2-491E-835F-F0CC7BFA0813}"/>
              </a:ext>
            </a:extLst>
          </p:cNvPr>
          <p:cNvPicPr/>
          <p:nvPr/>
        </p:nvPicPr>
        <p:blipFill>
          <a:blip r:embed="rId3"/>
          <a:stretch>
            <a:fillRect/>
          </a:stretch>
        </p:blipFill>
        <p:spPr>
          <a:xfrm>
            <a:off x="6302984" y="2632777"/>
            <a:ext cx="5342255" cy="3451225"/>
          </a:xfrm>
          <a:prstGeom prst="rect">
            <a:avLst/>
          </a:prstGeom>
        </p:spPr>
      </p:pic>
    </p:spTree>
    <p:extLst>
      <p:ext uri="{BB962C8B-B14F-4D97-AF65-F5344CB8AC3E}">
        <p14:creationId xmlns:p14="http://schemas.microsoft.com/office/powerpoint/2010/main" val="103423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C1B-BEBC-4EF5-BCB1-E39AEAB93B7C}"/>
              </a:ext>
            </a:extLst>
          </p:cNvPr>
          <p:cNvSpPr>
            <a:spLocks noGrp="1"/>
          </p:cNvSpPr>
          <p:nvPr>
            <p:ph type="title"/>
          </p:nvPr>
        </p:nvSpPr>
        <p:spPr/>
        <p:txBody>
          <a:bodyPr/>
          <a:lstStyle/>
          <a:p>
            <a:r>
              <a:rPr lang="en-IN" dirty="0"/>
              <a:t>Client Requirements</a:t>
            </a:r>
          </a:p>
        </p:txBody>
      </p:sp>
      <p:sp>
        <p:nvSpPr>
          <p:cNvPr id="3" name="Content Placeholder 2">
            <a:extLst>
              <a:ext uri="{FF2B5EF4-FFF2-40B4-BE49-F238E27FC236}">
                <a16:creationId xmlns:a16="http://schemas.microsoft.com/office/drawing/2014/main" id="{2506EB40-F2C3-4947-A7B0-F4A359BCC761}"/>
              </a:ext>
            </a:extLst>
          </p:cNvPr>
          <p:cNvSpPr>
            <a:spLocks noGrp="1"/>
          </p:cNvSpPr>
          <p:nvPr>
            <p:ph idx="1"/>
          </p:nvPr>
        </p:nvSpPr>
        <p:spPr/>
        <p:txBody>
          <a:bodyPr>
            <a:normAutofit/>
          </a:bodyPr>
          <a:lstStyle/>
          <a:p>
            <a:pPr fontAlgn="base"/>
            <a:r>
              <a:rPr lang="en-IN" dirty="0"/>
              <a:t>Firstly, it will carry basic information about a medicine i.e. its name, description and particular I’d which will be unique.   </a:t>
            </a:r>
          </a:p>
          <a:p>
            <a:pPr fontAlgn="base"/>
            <a:r>
              <a:rPr lang="en-IN" dirty="0"/>
              <a:t>Secondly it will be classified according to their categories which will carry information about the type of disease they are, I’d, colour, for which age group the medicine is recommended.  </a:t>
            </a:r>
          </a:p>
          <a:p>
            <a:pPr fontAlgn="base"/>
            <a:r>
              <a:rPr lang="en-IN" dirty="0"/>
              <a:t>Then it will carry the whole stock data in which information spread will be telling you about the date manufactured the date it was sold, quantity we persist, to be sold on a particular date, quantity after selling medicine on a particular date and the cost of that medicine.  </a:t>
            </a:r>
          </a:p>
          <a:p>
            <a:endParaRPr lang="en-IN" dirty="0"/>
          </a:p>
        </p:txBody>
      </p:sp>
    </p:spTree>
    <p:extLst>
      <p:ext uri="{BB962C8B-B14F-4D97-AF65-F5344CB8AC3E}">
        <p14:creationId xmlns:p14="http://schemas.microsoft.com/office/powerpoint/2010/main" val="260397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BE522-4C19-43D1-A90B-B91C3F3E352A}"/>
              </a:ext>
            </a:extLst>
          </p:cNvPr>
          <p:cNvSpPr>
            <a:spLocks noGrp="1"/>
          </p:cNvSpPr>
          <p:nvPr>
            <p:ph idx="1"/>
          </p:nvPr>
        </p:nvSpPr>
        <p:spPr>
          <a:xfrm>
            <a:off x="838200" y="629587"/>
            <a:ext cx="10515600" cy="5547376"/>
          </a:xfrm>
        </p:spPr>
        <p:txBody>
          <a:bodyPr>
            <a:normAutofit/>
          </a:bodyPr>
          <a:lstStyle/>
          <a:p>
            <a:pPr fontAlgn="base"/>
            <a:r>
              <a:rPr lang="en-IN" dirty="0"/>
              <a:t>Then we want the names to which we sold our medicines it can be other companies, retail shops or to direct customers.  </a:t>
            </a:r>
          </a:p>
          <a:p>
            <a:pPr fontAlgn="base"/>
            <a:r>
              <a:rPr lang="en-IN" dirty="0"/>
              <a:t>The medicines which we import from other (companies). The companies can be in foreign too, so the table will also contain the price at which we purchased, the amount of </a:t>
            </a:r>
            <a:r>
              <a:rPr lang="en-IN" dirty="0" err="1"/>
              <a:t>gst</a:t>
            </a:r>
            <a:r>
              <a:rPr lang="en-IN" dirty="0"/>
              <a:t> applied and various other taxes.  </a:t>
            </a:r>
          </a:p>
          <a:p>
            <a:pPr fontAlgn="base"/>
            <a:r>
              <a:rPr lang="en-IN" dirty="0"/>
              <a:t>There will be info about the raw materials which are required to make medicines, there quantity, the amount in which that particular quantity is purchased and the left-over quantity which is to be purchased further to complete the whole purchasing of that particular raw material.  </a:t>
            </a:r>
          </a:p>
          <a:p>
            <a:endParaRPr lang="en-IN" dirty="0"/>
          </a:p>
        </p:txBody>
      </p:sp>
    </p:spTree>
    <p:extLst>
      <p:ext uri="{BB962C8B-B14F-4D97-AF65-F5344CB8AC3E}">
        <p14:creationId xmlns:p14="http://schemas.microsoft.com/office/powerpoint/2010/main" val="347171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689D-64DE-4BA5-8264-7A5078890F71}"/>
              </a:ext>
            </a:extLst>
          </p:cNvPr>
          <p:cNvSpPr>
            <a:spLocks noGrp="1"/>
          </p:cNvSpPr>
          <p:nvPr>
            <p:ph type="title"/>
          </p:nvPr>
        </p:nvSpPr>
        <p:spPr/>
        <p:txBody>
          <a:bodyPr/>
          <a:lstStyle/>
          <a:p>
            <a:r>
              <a:rPr lang="en-IN" dirty="0"/>
              <a:t>Improved Functional Requirements		</a:t>
            </a:r>
          </a:p>
        </p:txBody>
      </p:sp>
      <p:sp>
        <p:nvSpPr>
          <p:cNvPr id="3" name="Content Placeholder 2">
            <a:extLst>
              <a:ext uri="{FF2B5EF4-FFF2-40B4-BE49-F238E27FC236}">
                <a16:creationId xmlns:a16="http://schemas.microsoft.com/office/drawing/2014/main" id="{8429EB75-ED9A-4D5F-97C6-7E1BEB9350C3}"/>
              </a:ext>
            </a:extLst>
          </p:cNvPr>
          <p:cNvSpPr>
            <a:spLocks noGrp="1"/>
          </p:cNvSpPr>
          <p:nvPr>
            <p:ph idx="1"/>
          </p:nvPr>
        </p:nvSpPr>
        <p:spPr/>
        <p:txBody>
          <a:bodyPr>
            <a:normAutofit lnSpcReduction="10000"/>
          </a:bodyPr>
          <a:lstStyle/>
          <a:p>
            <a:pPr algn="just" fontAlgn="base"/>
            <a:r>
              <a:rPr lang="en-IN" dirty="0">
                <a:solidFill>
                  <a:schemeClr val="tx2">
                    <a:lumMod val="60000"/>
                    <a:lumOff val="40000"/>
                  </a:schemeClr>
                </a:solidFill>
              </a:rPr>
              <a:t>1. Information about medicine which will include unique id for each product, its name , generic name and disease it cures. </a:t>
            </a:r>
          </a:p>
          <a:p>
            <a:pPr algn="just" fontAlgn="base"/>
            <a:r>
              <a:rPr lang="en-IN" dirty="0"/>
              <a:t>2. Production is divided with respect to batch number and batch number is assigned to different lot of same medicine which are manufactured on different dates. </a:t>
            </a:r>
          </a:p>
          <a:p>
            <a:pPr algn="just" fontAlgn="base"/>
            <a:r>
              <a:rPr lang="en-IN" dirty="0">
                <a:solidFill>
                  <a:schemeClr val="tx2">
                    <a:lumMod val="60000"/>
                    <a:lumOff val="40000"/>
                  </a:schemeClr>
                </a:solidFill>
              </a:rPr>
              <a:t>3. Also each lot of medicine is developed from different batches of    raw material.</a:t>
            </a:r>
            <a:r>
              <a:rPr lang="en-IN" dirty="0"/>
              <a:t> </a:t>
            </a:r>
          </a:p>
          <a:p>
            <a:pPr algn="just" fontAlgn="base"/>
            <a:r>
              <a:rPr lang="en-IN" dirty="0"/>
              <a:t>4. Finished products are kept in warehouse and termed as inventory. </a:t>
            </a:r>
          </a:p>
          <a:p>
            <a:pPr algn="just" fontAlgn="base"/>
            <a:r>
              <a:rPr lang="en-IN" dirty="0">
                <a:solidFill>
                  <a:schemeClr val="tx2">
                    <a:lumMod val="60000"/>
                    <a:lumOff val="40000"/>
                  </a:schemeClr>
                </a:solidFill>
              </a:rPr>
              <a:t>5.Inventory is further divided into raw material inventory , manufactured inventory and purchased medicine inventory.</a:t>
            </a:r>
            <a:r>
              <a:rPr lang="en-IN" dirty="0"/>
              <a:t> </a:t>
            </a:r>
          </a:p>
          <a:p>
            <a:pPr algn="just"/>
            <a:endParaRPr lang="en-IN" dirty="0"/>
          </a:p>
        </p:txBody>
      </p:sp>
    </p:spTree>
    <p:extLst>
      <p:ext uri="{BB962C8B-B14F-4D97-AF65-F5344CB8AC3E}">
        <p14:creationId xmlns:p14="http://schemas.microsoft.com/office/powerpoint/2010/main" val="190372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6205B-CAEF-412B-94F8-F66495FEE568}"/>
              </a:ext>
            </a:extLst>
          </p:cNvPr>
          <p:cNvSpPr>
            <a:spLocks noGrp="1"/>
          </p:cNvSpPr>
          <p:nvPr>
            <p:ph idx="1"/>
          </p:nvPr>
        </p:nvSpPr>
        <p:spPr>
          <a:xfrm>
            <a:off x="838200" y="494675"/>
            <a:ext cx="10515600" cy="5682288"/>
          </a:xfrm>
        </p:spPr>
        <p:txBody>
          <a:bodyPr>
            <a:normAutofit fontScale="92500" lnSpcReduction="10000"/>
          </a:bodyPr>
          <a:lstStyle/>
          <a:p>
            <a:pPr fontAlgn="base"/>
            <a:r>
              <a:rPr lang="en-IN" dirty="0"/>
              <a:t>6. Manufactured inventory keeps record of products ready for sale and are identified according to their batch number which is assigned at the time of production. </a:t>
            </a:r>
          </a:p>
          <a:p>
            <a:pPr fontAlgn="base"/>
            <a:r>
              <a:rPr lang="en-IN" dirty="0">
                <a:solidFill>
                  <a:schemeClr val="tx2">
                    <a:lumMod val="60000"/>
                    <a:lumOff val="40000"/>
                  </a:schemeClr>
                </a:solidFill>
              </a:rPr>
              <a:t>7. Manufactured inventory contains information about batches of medicine which include their acquisition date , expiry date , quantity initially acquired , quantity left and medicine ID. </a:t>
            </a:r>
          </a:p>
          <a:p>
            <a:pPr fontAlgn="base"/>
            <a:r>
              <a:rPr lang="en-IN" dirty="0"/>
              <a:t>8. Purchased inventory keeps the record for medicines which are bought from other companies and are identified with respect to batch number which are assigned at the time of purchase. </a:t>
            </a:r>
          </a:p>
          <a:p>
            <a:pPr fontAlgn="base"/>
            <a:r>
              <a:rPr lang="en-IN" dirty="0">
                <a:solidFill>
                  <a:schemeClr val="tx2">
                    <a:lumMod val="60000"/>
                    <a:lumOff val="40000"/>
                  </a:schemeClr>
                </a:solidFill>
              </a:rPr>
              <a:t>9. Purchased inventory contains information about batches of medicine which include their acquisition date , expiry date , quantity initially acquired , quantity left , medicine ID and seller ID. </a:t>
            </a:r>
          </a:p>
          <a:p>
            <a:pPr fontAlgn="base"/>
            <a:r>
              <a:rPr lang="en-IN" dirty="0"/>
              <a:t>10. Inventory for raw material include raw material divided with respect to batches and raw material ID, their acquisition date , expiry date , initial quantity, quantity left. </a:t>
            </a:r>
          </a:p>
          <a:p>
            <a:pPr marL="0" indent="0">
              <a:buNone/>
            </a:pPr>
            <a:endParaRPr lang="en-IN" dirty="0"/>
          </a:p>
        </p:txBody>
      </p:sp>
    </p:spTree>
    <p:extLst>
      <p:ext uri="{BB962C8B-B14F-4D97-AF65-F5344CB8AC3E}">
        <p14:creationId xmlns:p14="http://schemas.microsoft.com/office/powerpoint/2010/main" val="281972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FCBD8-3EE0-4B90-9C12-3506AC44EDD5}"/>
              </a:ext>
            </a:extLst>
          </p:cNvPr>
          <p:cNvSpPr>
            <a:spLocks noGrp="1"/>
          </p:cNvSpPr>
          <p:nvPr>
            <p:ph idx="1"/>
          </p:nvPr>
        </p:nvSpPr>
        <p:spPr>
          <a:xfrm>
            <a:off x="838200" y="314793"/>
            <a:ext cx="10515600" cy="5862170"/>
          </a:xfrm>
        </p:spPr>
        <p:txBody>
          <a:bodyPr>
            <a:normAutofit/>
          </a:bodyPr>
          <a:lstStyle/>
          <a:p>
            <a:pPr fontAlgn="base"/>
            <a:r>
              <a:rPr lang="en-IN" dirty="0">
                <a:solidFill>
                  <a:schemeClr val="tx2">
                    <a:lumMod val="60000"/>
                    <a:lumOff val="40000"/>
                  </a:schemeClr>
                </a:solidFill>
              </a:rPr>
              <a:t>11. Invoice is generated for every order which includes unique invoice ID, generation date, contents, quantity, buyer ID, tax applied, discount given, total amount to be paid.</a:t>
            </a:r>
            <a:r>
              <a:rPr lang="en-IN" dirty="0"/>
              <a:t> </a:t>
            </a:r>
          </a:p>
          <a:p>
            <a:pPr fontAlgn="base"/>
            <a:r>
              <a:rPr lang="en-IN" dirty="0"/>
              <a:t>12. To buy goods by the firm, purchase orders are used. </a:t>
            </a:r>
          </a:p>
          <a:p>
            <a:pPr fontAlgn="base"/>
            <a:r>
              <a:rPr lang="en-IN" dirty="0">
                <a:solidFill>
                  <a:schemeClr val="tx2">
                    <a:lumMod val="60000"/>
                    <a:lumOff val="40000"/>
                  </a:schemeClr>
                </a:solidFill>
              </a:rPr>
              <a:t>13. Purchase order are made up of Unique purchase order ID, its generation date, contents, their quantity, seller ID, tax applied, discount given, and amount to pay. </a:t>
            </a:r>
          </a:p>
          <a:p>
            <a:pPr fontAlgn="base"/>
            <a:r>
              <a:rPr lang="en-IN" dirty="0"/>
              <a:t>14. A separate record of sales is maintained which contains record of different products with their selling date , their batch number, buyer ID and quantity sold. </a:t>
            </a:r>
          </a:p>
          <a:p>
            <a:pPr fontAlgn="base"/>
            <a:r>
              <a:rPr lang="en-IN" dirty="0">
                <a:solidFill>
                  <a:schemeClr val="tx2">
                    <a:lumMod val="60000"/>
                    <a:lumOff val="40000"/>
                  </a:schemeClr>
                </a:solidFill>
              </a:rPr>
              <a:t>15. A separate record of Buyer and Supplier Companies are kept which contains unique buyer and seller ID, their email Id, phone number and medicines which are bought or supplied respectively.</a:t>
            </a:r>
            <a:r>
              <a:rPr lang="en-IN" dirty="0"/>
              <a:t> </a:t>
            </a:r>
          </a:p>
          <a:p>
            <a:pPr marL="0" indent="0">
              <a:buNone/>
            </a:pPr>
            <a:endParaRPr lang="en-IN" dirty="0"/>
          </a:p>
        </p:txBody>
      </p:sp>
    </p:spTree>
    <p:extLst>
      <p:ext uri="{BB962C8B-B14F-4D97-AF65-F5344CB8AC3E}">
        <p14:creationId xmlns:p14="http://schemas.microsoft.com/office/powerpoint/2010/main" val="130300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C8CF1E-2E9A-49C3-924A-CE572426D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59708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1236-3344-425F-920A-EB7C620A290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1817BD6-C2B5-40F0-8D27-84C70D880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Tree>
    <p:extLst>
      <p:ext uri="{BB962C8B-B14F-4D97-AF65-F5344CB8AC3E}">
        <p14:creationId xmlns:p14="http://schemas.microsoft.com/office/powerpoint/2010/main" val="273395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0CDE-54A7-424D-B98E-F1F628E59F62}"/>
              </a:ext>
            </a:extLst>
          </p:cNvPr>
          <p:cNvSpPr>
            <a:spLocks noGrp="1"/>
          </p:cNvSpPr>
          <p:nvPr>
            <p:ph type="title"/>
          </p:nvPr>
        </p:nvSpPr>
        <p:spPr/>
        <p:txBody>
          <a:bodyPr/>
          <a:lstStyle/>
          <a:p>
            <a:r>
              <a:rPr lang="en-IN" dirty="0"/>
              <a:t>Relational Model</a:t>
            </a:r>
          </a:p>
        </p:txBody>
      </p:sp>
      <p:sp>
        <p:nvSpPr>
          <p:cNvPr id="3" name="Content Placeholder 2">
            <a:extLst>
              <a:ext uri="{FF2B5EF4-FFF2-40B4-BE49-F238E27FC236}">
                <a16:creationId xmlns:a16="http://schemas.microsoft.com/office/drawing/2014/main" id="{E625F6F8-48EA-4380-903F-68CC93E291DA}"/>
              </a:ext>
            </a:extLst>
          </p:cNvPr>
          <p:cNvSpPr>
            <a:spLocks noGrp="1"/>
          </p:cNvSpPr>
          <p:nvPr>
            <p:ph idx="1"/>
          </p:nvPr>
        </p:nvSpPr>
        <p:spPr/>
        <p:txBody>
          <a:bodyPr/>
          <a:lstStyle/>
          <a:p>
            <a:pPr fontAlgn="base"/>
            <a:r>
              <a:rPr lang="en-IN" dirty="0">
                <a:solidFill>
                  <a:schemeClr val="tx2">
                    <a:lumMod val="40000"/>
                    <a:lumOff val="60000"/>
                  </a:schemeClr>
                </a:solidFill>
              </a:rPr>
              <a:t>Medicine                     </a:t>
            </a:r>
            <a:r>
              <a:rPr lang="en-IN" dirty="0" err="1">
                <a:solidFill>
                  <a:schemeClr val="tx2">
                    <a:lumMod val="40000"/>
                    <a:lumOff val="60000"/>
                  </a:schemeClr>
                </a:solidFill>
              </a:rPr>
              <a:t>M_Id</a:t>
            </a:r>
            <a:r>
              <a:rPr lang="en-IN" dirty="0">
                <a:solidFill>
                  <a:schemeClr val="tx2">
                    <a:lumMod val="40000"/>
                    <a:lumOff val="60000"/>
                  </a:schemeClr>
                </a:solidFill>
              </a:rPr>
              <a:t>, </a:t>
            </a:r>
            <a:r>
              <a:rPr lang="en-IN" dirty="0" err="1">
                <a:solidFill>
                  <a:schemeClr val="tx2">
                    <a:lumMod val="40000"/>
                    <a:lumOff val="60000"/>
                  </a:schemeClr>
                </a:solidFill>
              </a:rPr>
              <a:t>M_name</a:t>
            </a:r>
            <a:r>
              <a:rPr lang="en-IN" dirty="0">
                <a:solidFill>
                  <a:schemeClr val="tx2">
                    <a:lumMod val="40000"/>
                    <a:lumOff val="60000"/>
                  </a:schemeClr>
                </a:solidFill>
              </a:rPr>
              <a:t> , </a:t>
            </a:r>
            <a:r>
              <a:rPr lang="en-IN" dirty="0" err="1">
                <a:solidFill>
                  <a:schemeClr val="tx2">
                    <a:lumMod val="40000"/>
                    <a:lumOff val="60000"/>
                  </a:schemeClr>
                </a:solidFill>
              </a:rPr>
              <a:t>M_batch</a:t>
            </a:r>
            <a:r>
              <a:rPr lang="en-IN" dirty="0">
                <a:solidFill>
                  <a:schemeClr val="tx2">
                    <a:lumMod val="40000"/>
                    <a:lumOff val="60000"/>
                  </a:schemeClr>
                </a:solidFill>
              </a:rPr>
              <a:t>,  </a:t>
            </a:r>
            <a:r>
              <a:rPr lang="en-IN" dirty="0" err="1">
                <a:solidFill>
                  <a:schemeClr val="tx2">
                    <a:lumMod val="40000"/>
                    <a:lumOff val="60000"/>
                  </a:schemeClr>
                </a:solidFill>
              </a:rPr>
              <a:t>Expirydate</a:t>
            </a:r>
            <a:r>
              <a:rPr lang="en-IN" dirty="0">
                <a:solidFill>
                  <a:schemeClr val="tx2">
                    <a:lumMod val="40000"/>
                    <a:lumOff val="60000"/>
                  </a:schemeClr>
                </a:solidFill>
              </a:rPr>
              <a:t>, </a:t>
            </a:r>
            <a:r>
              <a:rPr lang="en-IN" dirty="0" err="1">
                <a:solidFill>
                  <a:schemeClr val="tx2">
                    <a:lumMod val="40000"/>
                    <a:lumOff val="60000"/>
                  </a:schemeClr>
                </a:solidFill>
              </a:rPr>
              <a:t>ManDate</a:t>
            </a:r>
            <a:r>
              <a:rPr lang="en-IN" dirty="0">
                <a:solidFill>
                  <a:schemeClr val="tx2">
                    <a:lumMod val="40000"/>
                    <a:lumOff val="60000"/>
                  </a:schemeClr>
                </a:solidFill>
              </a:rPr>
              <a:t>                                     ,</a:t>
            </a:r>
            <a:r>
              <a:rPr lang="en-IN" dirty="0" err="1">
                <a:solidFill>
                  <a:schemeClr val="tx2">
                    <a:lumMod val="40000"/>
                    <a:lumOff val="60000"/>
                  </a:schemeClr>
                </a:solidFill>
              </a:rPr>
              <a:t>Color,Age</a:t>
            </a:r>
            <a:r>
              <a:rPr lang="en-IN" dirty="0">
                <a:solidFill>
                  <a:schemeClr val="tx2">
                    <a:lumMod val="40000"/>
                    <a:lumOff val="60000"/>
                  </a:schemeClr>
                </a:solidFill>
              </a:rPr>
              <a:t> }</a:t>
            </a:r>
            <a:r>
              <a:rPr lang="en-US" dirty="0">
                <a:solidFill>
                  <a:schemeClr val="tx2">
                    <a:lumMod val="40000"/>
                    <a:lumOff val="60000"/>
                  </a:schemeClr>
                </a:solidFill>
              </a:rPr>
              <a:t> </a:t>
            </a:r>
          </a:p>
          <a:p>
            <a:pPr fontAlgn="base"/>
            <a:r>
              <a:rPr lang="en-IN" dirty="0">
                <a:solidFill>
                  <a:schemeClr val="accent2">
                    <a:lumMod val="75000"/>
                  </a:schemeClr>
                </a:solidFill>
              </a:rPr>
              <a:t>Disease                          {Disease , </a:t>
            </a:r>
            <a:r>
              <a:rPr lang="en-IN" dirty="0" err="1">
                <a:solidFill>
                  <a:schemeClr val="accent2">
                    <a:lumMod val="75000"/>
                  </a:schemeClr>
                </a:solidFill>
              </a:rPr>
              <a:t>M_id</a:t>
            </a:r>
            <a:r>
              <a:rPr lang="en-IN" dirty="0">
                <a:solidFill>
                  <a:schemeClr val="accent2">
                    <a:lumMod val="75000"/>
                  </a:schemeClr>
                </a:solidFill>
              </a:rPr>
              <a:t>}</a:t>
            </a:r>
            <a:r>
              <a:rPr lang="en-US" dirty="0">
                <a:solidFill>
                  <a:schemeClr val="accent2">
                    <a:lumMod val="75000"/>
                  </a:schemeClr>
                </a:solidFill>
              </a:rPr>
              <a:t> </a:t>
            </a:r>
          </a:p>
          <a:p>
            <a:pPr fontAlgn="base"/>
            <a:r>
              <a:rPr lang="en-IN" dirty="0">
                <a:solidFill>
                  <a:schemeClr val="tx2">
                    <a:lumMod val="40000"/>
                    <a:lumOff val="60000"/>
                  </a:schemeClr>
                </a:solidFill>
              </a:rPr>
              <a:t>Composition                 {</a:t>
            </a:r>
            <a:r>
              <a:rPr lang="en-IN" dirty="0" err="1">
                <a:solidFill>
                  <a:schemeClr val="tx2">
                    <a:lumMod val="40000"/>
                    <a:lumOff val="60000"/>
                  </a:schemeClr>
                </a:solidFill>
              </a:rPr>
              <a:t>M_Id</a:t>
            </a:r>
            <a:r>
              <a:rPr lang="en-IN" dirty="0">
                <a:solidFill>
                  <a:schemeClr val="tx2">
                    <a:lumMod val="40000"/>
                    <a:lumOff val="60000"/>
                  </a:schemeClr>
                </a:solidFill>
              </a:rPr>
              <a:t>, </a:t>
            </a:r>
            <a:r>
              <a:rPr lang="en-IN" dirty="0" err="1">
                <a:solidFill>
                  <a:schemeClr val="tx2">
                    <a:lumMod val="40000"/>
                    <a:lumOff val="60000"/>
                  </a:schemeClr>
                </a:solidFill>
              </a:rPr>
              <a:t>R_Id,Percentage</a:t>
            </a:r>
            <a:r>
              <a:rPr lang="en-IN" dirty="0">
                <a:solidFill>
                  <a:schemeClr val="tx2">
                    <a:lumMod val="40000"/>
                    <a:lumOff val="60000"/>
                  </a:schemeClr>
                </a:solidFill>
              </a:rPr>
              <a:t>, </a:t>
            </a:r>
            <a:r>
              <a:rPr lang="en-IN" dirty="0" err="1">
                <a:solidFill>
                  <a:schemeClr val="tx2">
                    <a:lumMod val="40000"/>
                    <a:lumOff val="60000"/>
                  </a:schemeClr>
                </a:solidFill>
              </a:rPr>
              <a:t>M_batch</a:t>
            </a:r>
            <a:r>
              <a:rPr lang="en-IN" dirty="0">
                <a:solidFill>
                  <a:schemeClr val="tx2">
                    <a:lumMod val="40000"/>
                    <a:lumOff val="60000"/>
                  </a:schemeClr>
                </a:solidFill>
              </a:rPr>
              <a:t>, </a:t>
            </a:r>
            <a:r>
              <a:rPr lang="en-IN" dirty="0" err="1">
                <a:solidFill>
                  <a:schemeClr val="tx2">
                    <a:lumMod val="40000"/>
                    <a:lumOff val="60000"/>
                  </a:schemeClr>
                </a:solidFill>
              </a:rPr>
              <a:t>R_batch</a:t>
            </a:r>
            <a:r>
              <a:rPr lang="en-IN" dirty="0">
                <a:solidFill>
                  <a:schemeClr val="tx2">
                    <a:lumMod val="40000"/>
                    <a:lumOff val="60000"/>
                  </a:schemeClr>
                </a:solidFill>
              </a:rPr>
              <a:t> }</a:t>
            </a:r>
            <a:r>
              <a:rPr lang="en-US" dirty="0">
                <a:solidFill>
                  <a:schemeClr val="tx2">
                    <a:lumMod val="40000"/>
                    <a:lumOff val="60000"/>
                  </a:schemeClr>
                </a:solidFill>
              </a:rPr>
              <a:t> </a:t>
            </a:r>
          </a:p>
          <a:p>
            <a:pPr fontAlgn="base"/>
            <a:r>
              <a:rPr lang="en-IN" dirty="0" err="1">
                <a:solidFill>
                  <a:schemeClr val="accent2">
                    <a:lumMod val="75000"/>
                  </a:schemeClr>
                </a:solidFill>
              </a:rPr>
              <a:t>Raw_Material</a:t>
            </a:r>
            <a:r>
              <a:rPr lang="en-IN" dirty="0">
                <a:solidFill>
                  <a:schemeClr val="accent2">
                    <a:lumMod val="75000"/>
                  </a:schemeClr>
                </a:solidFill>
              </a:rPr>
              <a:t>               {</a:t>
            </a:r>
            <a:r>
              <a:rPr lang="en-IN" dirty="0" err="1">
                <a:solidFill>
                  <a:schemeClr val="accent2">
                    <a:lumMod val="75000"/>
                  </a:schemeClr>
                </a:solidFill>
              </a:rPr>
              <a:t>R_Id</a:t>
            </a:r>
            <a:r>
              <a:rPr lang="en-IN" dirty="0">
                <a:solidFill>
                  <a:schemeClr val="accent2">
                    <a:lumMod val="75000"/>
                  </a:schemeClr>
                </a:solidFill>
              </a:rPr>
              <a:t>, </a:t>
            </a:r>
            <a:r>
              <a:rPr lang="en-IN" dirty="0" err="1">
                <a:solidFill>
                  <a:schemeClr val="accent2">
                    <a:lumMod val="75000"/>
                  </a:schemeClr>
                </a:solidFill>
              </a:rPr>
              <a:t>R_name</a:t>
            </a:r>
            <a:r>
              <a:rPr lang="en-IN" dirty="0">
                <a:solidFill>
                  <a:schemeClr val="accent2">
                    <a:lumMod val="75000"/>
                  </a:schemeClr>
                </a:solidFill>
              </a:rPr>
              <a:t>, </a:t>
            </a:r>
            <a:r>
              <a:rPr lang="en-IN" dirty="0" err="1">
                <a:solidFill>
                  <a:schemeClr val="accent2">
                    <a:lumMod val="75000"/>
                  </a:schemeClr>
                </a:solidFill>
              </a:rPr>
              <a:t>Storage_temp,State</a:t>
            </a:r>
            <a:r>
              <a:rPr lang="en-IN" dirty="0">
                <a:solidFill>
                  <a:schemeClr val="accent2">
                    <a:lumMod val="75000"/>
                  </a:schemeClr>
                </a:solidFill>
              </a:rPr>
              <a:t> </a:t>
            </a:r>
            <a:r>
              <a:rPr lang="en-IN" dirty="0" err="1">
                <a:solidFill>
                  <a:schemeClr val="accent2">
                    <a:lumMod val="75000"/>
                  </a:schemeClr>
                </a:solidFill>
              </a:rPr>
              <a:t>R_batch</a:t>
            </a:r>
            <a:r>
              <a:rPr lang="en-IN" dirty="0">
                <a:solidFill>
                  <a:schemeClr val="accent2">
                    <a:lumMod val="75000"/>
                  </a:schemeClr>
                </a:solidFill>
              </a:rPr>
              <a:t>,  </a:t>
            </a:r>
          </a:p>
          <a:p>
            <a:pPr marL="0" indent="0" fontAlgn="base">
              <a:buNone/>
            </a:pPr>
            <a:r>
              <a:rPr lang="en-IN" dirty="0">
                <a:solidFill>
                  <a:schemeClr val="accent2">
                    <a:lumMod val="75000"/>
                  </a:schemeClr>
                </a:solidFill>
              </a:rPr>
              <a:t>                                           </a:t>
            </a:r>
            <a:r>
              <a:rPr lang="en-IN" dirty="0" err="1">
                <a:solidFill>
                  <a:schemeClr val="accent2">
                    <a:lumMod val="75000"/>
                  </a:schemeClr>
                </a:solidFill>
              </a:rPr>
              <a:t>ExpiryDate</a:t>
            </a:r>
            <a:r>
              <a:rPr lang="en-IN" dirty="0">
                <a:solidFill>
                  <a:schemeClr val="accent2">
                    <a:lumMod val="75000"/>
                  </a:schemeClr>
                </a:solidFill>
              </a:rPr>
              <a:t>,   </a:t>
            </a:r>
            <a:r>
              <a:rPr lang="en-IN" dirty="0" err="1">
                <a:solidFill>
                  <a:schemeClr val="accent2">
                    <a:lumMod val="75000"/>
                  </a:schemeClr>
                </a:solidFill>
              </a:rPr>
              <a:t>ManDate</a:t>
            </a:r>
            <a:r>
              <a:rPr lang="en-IN" dirty="0">
                <a:solidFill>
                  <a:schemeClr val="accent2">
                    <a:lumMod val="75000"/>
                  </a:schemeClr>
                </a:solidFill>
              </a:rPr>
              <a:t>, </a:t>
            </a:r>
            <a:r>
              <a:rPr lang="en-IN" dirty="0" err="1">
                <a:solidFill>
                  <a:schemeClr val="accent2">
                    <a:lumMod val="75000"/>
                  </a:schemeClr>
                </a:solidFill>
              </a:rPr>
              <a:t>Minimun_Qty</a:t>
            </a:r>
            <a:r>
              <a:rPr lang="en-IN" dirty="0">
                <a:solidFill>
                  <a:schemeClr val="accent2">
                    <a:lumMod val="75000"/>
                  </a:schemeClr>
                </a:solidFill>
              </a:rPr>
              <a:t>,       </a:t>
            </a:r>
          </a:p>
          <a:p>
            <a:pPr marL="0" indent="0" fontAlgn="base">
              <a:buNone/>
            </a:pPr>
            <a:r>
              <a:rPr lang="en-IN" dirty="0">
                <a:solidFill>
                  <a:schemeClr val="accent2">
                    <a:lumMod val="75000"/>
                  </a:schemeClr>
                </a:solidFill>
              </a:rPr>
              <a:t>                                           </a:t>
            </a:r>
            <a:r>
              <a:rPr lang="en-IN" dirty="0" err="1">
                <a:solidFill>
                  <a:schemeClr val="accent2">
                    <a:lumMod val="75000"/>
                  </a:schemeClr>
                </a:solidFill>
              </a:rPr>
              <a:t>Initial_Qty</a:t>
            </a:r>
            <a:r>
              <a:rPr lang="en-IN" dirty="0">
                <a:solidFill>
                  <a:schemeClr val="accent2">
                    <a:lumMod val="75000"/>
                  </a:schemeClr>
                </a:solidFill>
              </a:rPr>
              <a:t>,   </a:t>
            </a:r>
            <a:r>
              <a:rPr lang="en-IN" dirty="0" err="1">
                <a:solidFill>
                  <a:schemeClr val="accent2">
                    <a:lumMod val="75000"/>
                  </a:schemeClr>
                </a:solidFill>
              </a:rPr>
              <a:t>Curreny_Qty</a:t>
            </a:r>
            <a:r>
              <a:rPr lang="en-IN" dirty="0">
                <a:solidFill>
                  <a:schemeClr val="accent2">
                    <a:lumMod val="75000"/>
                  </a:schemeClr>
                </a:solidFill>
              </a:rPr>
              <a:t>}</a:t>
            </a:r>
            <a:r>
              <a:rPr lang="en-US" dirty="0">
                <a:solidFill>
                  <a:schemeClr val="accent2">
                    <a:lumMod val="75000"/>
                  </a:schemeClr>
                </a:solidFill>
              </a:rPr>
              <a:t> </a:t>
            </a:r>
          </a:p>
          <a:p>
            <a:pPr fontAlgn="base"/>
            <a:r>
              <a:rPr lang="en-IN" dirty="0">
                <a:solidFill>
                  <a:schemeClr val="tx2">
                    <a:lumMod val="40000"/>
                    <a:lumOff val="60000"/>
                  </a:schemeClr>
                </a:solidFill>
              </a:rPr>
              <a:t>Buyer                            {</a:t>
            </a:r>
            <a:r>
              <a:rPr lang="en-IN" dirty="0" err="1">
                <a:solidFill>
                  <a:schemeClr val="tx2">
                    <a:lumMod val="40000"/>
                    <a:lumOff val="60000"/>
                  </a:schemeClr>
                </a:solidFill>
              </a:rPr>
              <a:t>B_Id,B_name</a:t>
            </a:r>
            <a:r>
              <a:rPr lang="en-IN" dirty="0">
                <a:solidFill>
                  <a:schemeClr val="tx2">
                    <a:lumMod val="40000"/>
                    <a:lumOff val="60000"/>
                  </a:schemeClr>
                </a:solidFill>
              </a:rPr>
              <a:t> , </a:t>
            </a:r>
            <a:r>
              <a:rPr lang="en-IN" dirty="0" err="1">
                <a:solidFill>
                  <a:schemeClr val="tx2">
                    <a:lumMod val="40000"/>
                    <a:lumOff val="60000"/>
                  </a:schemeClr>
                </a:solidFill>
              </a:rPr>
              <a:t>M_Id</a:t>
            </a:r>
            <a:r>
              <a:rPr lang="en-IN" dirty="0">
                <a:solidFill>
                  <a:schemeClr val="tx2">
                    <a:lumMod val="40000"/>
                    <a:lumOff val="60000"/>
                  </a:schemeClr>
                </a:solidFill>
              </a:rPr>
              <a:t> }</a:t>
            </a:r>
            <a:r>
              <a:rPr lang="en-US" dirty="0">
                <a:solidFill>
                  <a:schemeClr val="tx2">
                    <a:lumMod val="40000"/>
                    <a:lumOff val="60000"/>
                  </a:schemeClr>
                </a:solidFill>
              </a:rPr>
              <a:t> </a:t>
            </a:r>
          </a:p>
          <a:p>
            <a:pPr marL="0" indent="0">
              <a:buNone/>
            </a:pPr>
            <a:endParaRPr lang="en-IN" dirty="0"/>
          </a:p>
        </p:txBody>
      </p:sp>
    </p:spTree>
    <p:extLst>
      <p:ext uri="{BB962C8B-B14F-4D97-AF65-F5344CB8AC3E}">
        <p14:creationId xmlns:p14="http://schemas.microsoft.com/office/powerpoint/2010/main" val="1728001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140</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Pharmacy Company </vt:lpstr>
      <vt:lpstr>Client Requirements</vt:lpstr>
      <vt:lpstr>PowerPoint Presentation</vt:lpstr>
      <vt:lpstr>Improved Functional Requirements  </vt:lpstr>
      <vt:lpstr>PowerPoint Presentation</vt:lpstr>
      <vt:lpstr>PowerPoint Presentation</vt:lpstr>
      <vt:lpstr>PowerPoint Presentation</vt:lpstr>
      <vt:lpstr>PowerPoint Presentation</vt:lpstr>
      <vt:lpstr>Relational Model</vt:lpstr>
      <vt:lpstr>PowerPoint Presentation</vt:lpstr>
      <vt:lpstr>Normalised Tables</vt:lpstr>
      <vt:lpstr>PowerPoint Presentation</vt:lpstr>
      <vt:lpstr>PowerPoint Presentation</vt:lpstr>
      <vt:lpstr>Front 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Company </dc:title>
  <dc:creator>Viral Natani</dc:creator>
  <cp:lastModifiedBy>Viral Natani</cp:lastModifiedBy>
  <cp:revision>5</cp:revision>
  <dcterms:created xsi:type="dcterms:W3CDTF">2019-04-29T17:42:21Z</dcterms:created>
  <dcterms:modified xsi:type="dcterms:W3CDTF">2019-04-30T08:29:08Z</dcterms:modified>
</cp:coreProperties>
</file>