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BF3B-6F97-4903-8A67-D7C3AB02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28265-2137-4F3D-BC2A-0F4BD401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C47D-4752-4169-A0B4-CC3F42D4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E742-9FBE-40BC-909A-6B877360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EA27-9384-4570-88B2-8B696798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8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EB67-0661-46EB-AD70-3F8E80CD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2633D-0448-4192-AB1C-5FF5983D3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D06E-D619-41A6-AECE-FB90BC55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1B15-21C5-4C1F-9376-B041AA19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5353-E913-47E1-B84F-08B8F464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5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585EF-36C5-4F58-9002-1519206D8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223B-4E7F-4BCD-9C7F-83242B7D1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DE17-3D2E-4BF5-81E4-2C6E4D0B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90ED-EB48-4BC8-85D6-8E60BB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83B6-4E05-4421-8214-17C41295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CADD-F1AF-45E3-A4BF-F51D4D03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2ADE-9EA8-4D1A-A9F9-D98641CE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DA4E-98A5-40E4-A5A7-381B8535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2BF3C-B0A0-435D-97F1-5A2386F2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8788-E5DF-4F1B-AE43-D452D099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3CD4-3F97-4548-9A3F-DD155D1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C5981-948E-4EA1-9AEA-7F5AF638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D191-2741-4C3E-84E4-CDAC1C42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A469-BFBA-4AF0-89F5-C02BED35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6A78-33E8-4979-8A28-8CF011EE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0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E743-043F-46D7-BC56-4D635E67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3AD1-7FB9-47E1-B969-1C7E8E49A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92295-A9EE-485E-B734-DBD5A131A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65C7-23A0-44AA-9E30-10374966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6817-F644-4E58-B419-D73D3B2D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ACB5B-6F14-4FB0-BB75-16499912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9FA-B260-4CAF-8D9A-9BA4EF2A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DA334-F0F7-4A15-9660-E7061A5B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4F784-1633-4BD6-A4F4-5698D0B8B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46295-8888-436B-B9A9-722FA54E5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D1C03-E8E6-4226-B56D-4D71862EB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6DC91-4150-4A19-ACD7-C6E3C3B3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205C0-7AF0-4A94-8B9E-95728F9A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289B7-BD26-4D9C-A7E6-F78FA873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B017-2FFB-43C1-AD16-A9A95919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96EA6-81FF-46FD-8CA2-B8880660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51469-04E5-4BD4-9253-B185555C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ECBC8-2DB7-4014-8BB8-75197C7C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FE447-B01E-4096-BD49-80E11415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6741D-9666-418E-AC64-45EF06FA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1816-572B-4F2E-949B-C7EF3AB0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4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E2E1-786B-4D3D-882E-1FB726F1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3CA2-54BF-45CA-A636-7F115587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3B95C-CEF7-4E20-968A-0E2ADACC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1C0C1-838D-4218-8C3E-F97C7B52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FD75-D2CA-4D50-8042-C56024C1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C87B7-619B-40CC-A098-90DB388B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2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628F-D04C-461E-B274-E46DF483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02EEE-C550-4900-BC97-9CA93F20B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D8CD3-38C1-42AE-9FD2-E43FF89F2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0032-648E-4ECD-A6C4-13190854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AB5BE-E297-4C9D-A4EA-2EB32297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EA505-DDAF-4BC8-8511-D0DB037C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0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69408-05AA-489B-8283-B6061C52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22654-B14D-418C-BA15-565C2D46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8C5D-3DA0-45CA-B9E2-23C0E53BA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1923-C656-46DE-A974-2717C7B1C788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222C-32C6-46EA-9E0E-236DBB28C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FB4F-D82A-44DE-923B-7E584131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69A6-56BC-40AD-89A4-EA8B1786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9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B88B-13CF-4202-87FA-E82756D5E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Alaska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36378-819B-4D1F-B8E6-B369A7104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4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6ADF-1BA7-4226-96B9-8BD4A572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Stats by IATA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F7A411-AA02-4691-B8E0-F13DA25FC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43" y="1690688"/>
            <a:ext cx="4183449" cy="44845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DEAD2B-2901-4D85-8E8B-2FCFA548BEC7}"/>
              </a:ext>
            </a:extLst>
          </p:cNvPr>
          <p:cNvSpPr/>
          <p:nvPr/>
        </p:nvSpPr>
        <p:spPr>
          <a:xfrm>
            <a:off x="5971082" y="18544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Top 3 factors that impact airline brand perception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On-time performance (75%)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Aircraft quality and interior (66%)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Customer interaction (54%)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90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75F6C-123E-4E91-B3F4-B9B4DD75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17" y="1337613"/>
            <a:ext cx="4357396" cy="326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8978C93-3FEF-4518-83D7-EFF29E72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959" y="1304143"/>
            <a:ext cx="4357396" cy="326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59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6046E1B-26F1-4C0E-8417-F224A202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8" y="2238298"/>
            <a:ext cx="58483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6E0D14-7ACD-4AD3-AA96-3AA57D89D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99845"/>
              </p:ext>
            </p:extLst>
          </p:nvPr>
        </p:nvGraphicFramePr>
        <p:xfrm>
          <a:off x="7999573" y="1845129"/>
          <a:ext cx="2158939" cy="458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255">
                  <a:extLst>
                    <a:ext uri="{9D8B030D-6E8A-4147-A177-3AD203B41FA5}">
                      <a16:colId xmlns:a16="http://schemas.microsoft.com/office/drawing/2014/main" val="3677024592"/>
                    </a:ext>
                  </a:extLst>
                </a:gridCol>
                <a:gridCol w="511228">
                  <a:extLst>
                    <a:ext uri="{9D8B030D-6E8A-4147-A177-3AD203B41FA5}">
                      <a16:colId xmlns:a16="http://schemas.microsoft.com/office/drawing/2014/main" val="3337429586"/>
                    </a:ext>
                  </a:extLst>
                </a:gridCol>
                <a:gridCol w="511228">
                  <a:extLst>
                    <a:ext uri="{9D8B030D-6E8A-4147-A177-3AD203B41FA5}">
                      <a16:colId xmlns:a16="http://schemas.microsoft.com/office/drawing/2014/main" val="1059789905"/>
                    </a:ext>
                  </a:extLst>
                </a:gridCol>
                <a:gridCol w="511228">
                  <a:extLst>
                    <a:ext uri="{9D8B030D-6E8A-4147-A177-3AD203B41FA5}">
                      <a16:colId xmlns:a16="http://schemas.microsoft.com/office/drawing/2014/main" val="2339330997"/>
                    </a:ext>
                  </a:extLst>
                </a:gridCol>
              </a:tblGrid>
              <a:tr h="14239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Table of ORIGIN by DEP_DEL15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40964"/>
                  </a:ext>
                </a:extLst>
              </a:tr>
              <a:tr h="96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ORIGIN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DEP_DEL15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10169"/>
                  </a:ext>
                </a:extLst>
              </a:tr>
              <a:tr h="295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Frequency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Row Pct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Total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 anchor="b"/>
                </a:tc>
                <a:extLst>
                  <a:ext uri="{0D108BD9-81ED-4DB2-BD59-A6C34878D82A}">
                    <a16:rowId xmlns:a16="http://schemas.microsoft.com/office/drawing/2014/main" val="215711438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ANC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908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91.53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84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8.47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992</a:t>
                      </a:r>
                      <a:br>
                        <a:rPr lang="en-US" sz="900">
                          <a:effectLst/>
                        </a:rPr>
                      </a:b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378085886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JNU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249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83.84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16.16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297</a:t>
                      </a:r>
                      <a:br>
                        <a:rPr lang="en-US" sz="900">
                          <a:effectLst/>
                        </a:rPr>
                      </a:b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410803772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LAS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336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87.73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47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12.27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383</a:t>
                      </a:r>
                      <a:br>
                        <a:rPr lang="en-US" sz="900">
                          <a:effectLst/>
                        </a:rPr>
                      </a:b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106364325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LAX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545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92.22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46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7.78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591</a:t>
                      </a:r>
                      <a:br>
                        <a:rPr lang="en-US" sz="900">
                          <a:effectLst/>
                        </a:rPr>
                      </a:b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297347576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OGG</a:t>
                      </a:r>
                      <a:endParaRPr lang="en-IN" sz="9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223</a:t>
                      </a:r>
                      <a:b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81.09</a:t>
                      </a:r>
                      <a:endParaRPr lang="en-IN" sz="9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b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18.91</a:t>
                      </a:r>
                      <a:endParaRPr lang="en-IN" sz="9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275</a:t>
                      </a:r>
                      <a:b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9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14640516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PDX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1011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89.71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116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10.29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1127</a:t>
                      </a:r>
                      <a:br>
                        <a:rPr lang="en-US" sz="900" dirty="0">
                          <a:effectLst/>
                        </a:rPr>
                      </a:b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75529531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PHX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172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83.09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16.91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207</a:t>
                      </a:r>
                      <a:br>
                        <a:rPr lang="en-US" sz="900" dirty="0">
                          <a:effectLst/>
                        </a:rPr>
                      </a:b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218665827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SAN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410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93.39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6.61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439</a:t>
                      </a:r>
                      <a:br>
                        <a:rPr lang="en-US" sz="900" dirty="0">
                          <a:effectLst/>
                        </a:rPr>
                      </a:b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298708379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SEA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3466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85.69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579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14.31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4045</a:t>
                      </a:r>
                      <a:br>
                        <a:rPr lang="en-US" sz="900" dirty="0">
                          <a:effectLst/>
                        </a:rPr>
                      </a:b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109529893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SFO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380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84.44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70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15.56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450</a:t>
                      </a:r>
                      <a:br>
                        <a:rPr lang="en-US" sz="900" dirty="0">
                          <a:effectLst/>
                        </a:rPr>
                      </a:b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359419249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SJC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357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87.71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12.29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407</a:t>
                      </a:r>
                      <a:br>
                        <a:rPr lang="en-US" sz="900" dirty="0">
                          <a:effectLst/>
                        </a:rPr>
                      </a:b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234309751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SLC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201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94.81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5.19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212</a:t>
                      </a:r>
                      <a:br>
                        <a:rPr lang="en-US" sz="900" dirty="0">
                          <a:effectLst/>
                        </a:rPr>
                      </a:b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10332627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SNA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247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91.14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8.86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271</a:t>
                      </a:r>
                      <a:br>
                        <a:rPr lang="en-US" sz="900" dirty="0">
                          <a:effectLst/>
                        </a:rPr>
                      </a:b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4135706038"/>
                  </a:ext>
                </a:extLst>
              </a:tr>
              <a:tr h="142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Total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8505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1191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9696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extLst>
                  <a:ext uri="{0D108BD9-81ED-4DB2-BD59-A6C34878D82A}">
                    <a16:rowId xmlns:a16="http://schemas.microsoft.com/office/drawing/2014/main" val="3959969680"/>
                  </a:ext>
                </a:extLst>
              </a:tr>
              <a:tr h="14239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Frequency Missing = 30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25" marR="324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236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1CA49D-BE91-4293-A359-0DEE9E50C922}"/>
              </a:ext>
            </a:extLst>
          </p:cNvPr>
          <p:cNvSpPr txBox="1"/>
          <p:nvPr/>
        </p:nvSpPr>
        <p:spPr>
          <a:xfrm>
            <a:off x="1828800" y="434715"/>
            <a:ext cx="8124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Departure delay by Airports</a:t>
            </a:r>
          </a:p>
        </p:txBody>
      </p:sp>
    </p:spTree>
    <p:extLst>
      <p:ext uri="{BB962C8B-B14F-4D97-AF65-F5344CB8AC3E}">
        <p14:creationId xmlns:p14="http://schemas.microsoft.com/office/powerpoint/2010/main" val="125434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36E4-2D66-45A5-91F3-94C75A9E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NAS Delay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56C7F0-7555-48B3-B1A9-DE49C617BF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9" y="1825625"/>
            <a:ext cx="577486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83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C0AC5-FE47-4A9B-80E7-8535F4A7EB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33" y="524656"/>
            <a:ext cx="9653665" cy="5652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29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56C42-C76C-4C7E-B10D-43209A4F6A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72" y="419725"/>
            <a:ext cx="9114020" cy="5711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54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A656EF-0F1D-4A0A-A64A-0566090253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87" y="1558978"/>
            <a:ext cx="7043014" cy="47910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CEE361-48C6-4902-AE81-71C08FFADD6F}"/>
              </a:ext>
            </a:extLst>
          </p:cNvPr>
          <p:cNvSpPr txBox="1"/>
          <p:nvPr/>
        </p:nvSpPr>
        <p:spPr>
          <a:xfrm>
            <a:off x="2533338" y="374754"/>
            <a:ext cx="6715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Revenue Passenger Miles</a:t>
            </a:r>
          </a:p>
        </p:txBody>
      </p:sp>
    </p:spTree>
    <p:extLst>
      <p:ext uri="{BB962C8B-B14F-4D97-AF65-F5344CB8AC3E}">
        <p14:creationId xmlns:p14="http://schemas.microsoft.com/office/powerpoint/2010/main" val="41035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20C9C6-BC0C-4FBA-86E5-67055498EC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22" y="749508"/>
            <a:ext cx="8529403" cy="4976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41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Alaska Airlines</vt:lpstr>
      <vt:lpstr>Stats by IATA</vt:lpstr>
      <vt:lpstr>PowerPoint Presentation</vt:lpstr>
      <vt:lpstr>PowerPoint Presentation</vt:lpstr>
      <vt:lpstr>NAS Delay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Alaska Airlines</dc:title>
  <dc:creator>Viral Natani</dc:creator>
  <cp:lastModifiedBy>Viral Natani</cp:lastModifiedBy>
  <cp:revision>2</cp:revision>
  <dcterms:created xsi:type="dcterms:W3CDTF">2019-04-25T03:35:06Z</dcterms:created>
  <dcterms:modified xsi:type="dcterms:W3CDTF">2019-04-25T03:50:04Z</dcterms:modified>
</cp:coreProperties>
</file>