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9" r:id="rId5"/>
    <p:sldId id="314" r:id="rId6"/>
    <p:sldId id="261" r:id="rId7"/>
    <p:sldId id="315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936" y="114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맑은 고딕"/>
              </a:rPr>
              <a:t>RISS </a:t>
            </a:r>
            <a:r>
              <a:rPr lang="ko-KR" altLang="en-US" dirty="0">
                <a:latin typeface="맑은 고딕"/>
              </a:rPr>
              <a:t>사이트 특징</a:t>
            </a:r>
          </a:p>
          <a:p>
            <a:pPr lvl="0">
              <a:defRPr/>
            </a:pPr>
            <a:endParaRPr lang="ko-KR" altLang="en-US" dirty="0">
              <a:latin typeface="맑은 고딕"/>
            </a:endParaRPr>
          </a:p>
          <a:p>
            <a:pPr>
              <a:defRPr/>
            </a:pPr>
            <a:r>
              <a:rPr lang="ko-KR" altLang="en-US" dirty="0"/>
              <a:t>국내학술논문</a:t>
            </a:r>
            <a:r>
              <a:rPr lang="en-US" altLang="ko-KR" dirty="0"/>
              <a:t>, </a:t>
            </a:r>
            <a:r>
              <a:rPr lang="ko-KR" altLang="en-US" dirty="0"/>
              <a:t>해외학술논문</a:t>
            </a:r>
            <a:r>
              <a:rPr lang="en-US" altLang="ko-KR" dirty="0"/>
              <a:t>, </a:t>
            </a:r>
            <a:r>
              <a:rPr lang="ko-KR" altLang="en-US" dirty="0"/>
              <a:t>학위논문뿐만 아니라 </a:t>
            </a:r>
            <a:r>
              <a:rPr lang="ko-KR" altLang="en-US" dirty="0" err="1"/>
              <a:t>공개강의도</a:t>
            </a:r>
            <a:r>
              <a:rPr lang="ko-KR" altLang="en-US" dirty="0"/>
              <a:t> 시청할 수 </a:t>
            </a:r>
            <a:r>
              <a:rPr lang="ko-KR" altLang="en-US" dirty="0" smtClean="0"/>
              <a:t>있는 </a:t>
            </a:r>
            <a:r>
              <a:rPr lang="ko-KR" altLang="en-US" dirty="0" smtClean="0">
                <a:latin typeface="맑은 고딕"/>
              </a:rPr>
              <a:t>유</a:t>
            </a:r>
            <a:r>
              <a:rPr lang="en-US" altLang="ko-KR" dirty="0">
                <a:latin typeface="맑은 고딕"/>
              </a:rPr>
              <a:t>/</a:t>
            </a:r>
            <a:r>
              <a:rPr lang="ko-KR" altLang="en-US" dirty="0">
                <a:latin typeface="맑은 고딕"/>
              </a:rPr>
              <a:t>무료 통합 플랫폼 논문 사이트입니다</a:t>
            </a:r>
            <a:r>
              <a:rPr lang="en-US" altLang="ko-KR" dirty="0">
                <a:latin typeface="맑은 고딕"/>
              </a:rPr>
              <a:t>.</a:t>
            </a:r>
          </a:p>
          <a:p>
            <a:pPr lvl="0">
              <a:defRPr/>
            </a:pPr>
            <a:endParaRPr lang="ko-KR" altLang="en-US" dirty="0">
              <a:latin typeface="맑은 고딕"/>
            </a:endParaRPr>
          </a:p>
          <a:p>
            <a:pPr lvl="0">
              <a:defRPr/>
            </a:pPr>
            <a:endParaRPr lang="ko-KR" altLang="en-US" dirty="0">
              <a:latin typeface="맑은 고딕"/>
            </a:endParaRPr>
          </a:p>
          <a:p>
            <a:pPr>
              <a:defRPr/>
            </a:pPr>
            <a:r>
              <a:rPr lang="ko-KR" altLang="en-US" dirty="0"/>
              <a:t>집으로 직접 배송시키거나</a:t>
            </a:r>
            <a:r>
              <a:rPr lang="en-US" altLang="ko-KR" dirty="0"/>
              <a:t>, </a:t>
            </a:r>
            <a:r>
              <a:rPr lang="ko-KR" altLang="en-US" dirty="0"/>
              <a:t>근처 도서관에서 대출이 가능함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다른 사이트와 연계되어있는 경우가 많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>
                <a:latin typeface="맑은 고딕"/>
              </a:rPr>
              <a:t>검색 시 항목별 검색으로 </a:t>
            </a:r>
            <a:r>
              <a:rPr lang="ko-KR" altLang="en-US" dirty="0" smtClean="0"/>
              <a:t>원본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석사 혹은 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발행연도</a:t>
            </a:r>
            <a:r>
              <a:rPr lang="ko-KR" altLang="en-US" dirty="0" smtClean="0"/>
              <a:t> 등등 세부적인 조건을 추가하여 검색이 가능</a:t>
            </a:r>
            <a:r>
              <a:rPr lang="ko-KR" altLang="en-US" dirty="0" smtClean="0">
                <a:latin typeface="맑은 고딕"/>
              </a:rPr>
              <a:t>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일부 논문은 </a:t>
            </a:r>
            <a:r>
              <a:rPr lang="ko-KR" altLang="en-US" dirty="0" err="1" smtClean="0"/>
              <a:t>음성지원이</a:t>
            </a:r>
            <a:r>
              <a:rPr lang="ko-KR" altLang="en-US" dirty="0" smtClean="0"/>
              <a:t> 되는 경우도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5" y="559837"/>
            <a:ext cx="11843152" cy="5794309"/>
          </a:xfrm>
          <a:prstGeom prst="rect">
            <a:avLst/>
          </a:prstGeom>
        </p:spPr>
      </p:pic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 rot="10804292" flipH="1" flipV="1">
            <a:off x="7230980" y="3939647"/>
            <a:ext cx="3629868" cy="1015027"/>
          </a:xfrm>
          <a:prstGeom prst="wedgeRoundRectCallout">
            <a:avLst>
              <a:gd name="adj1" fmla="val -22240"/>
              <a:gd name="adj2" fmla="val -2280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t" anchorCtr="0"/>
          <a:lstStyle/>
          <a:p>
            <a:pPr lvl="0" algn="ctr">
              <a:defRPr/>
            </a:pPr>
            <a:r>
              <a:rPr lang="ko-KR" altLang="en-US" b="1"/>
              <a:t>로그인하면 다음과 같은 창이 뜸</a:t>
            </a:r>
            <a:r>
              <a:rPr lang="en-US" altLang="ko-KR" b="1"/>
              <a:t>. </a:t>
            </a:r>
            <a:r>
              <a:rPr lang="ko-KR" altLang="en-US" b="1"/>
              <a:t>아래에 비밀번호 한번 더 입력해주고 스크롤 아래로 내리기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0497840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" y="1149099"/>
            <a:ext cx="11640463" cy="45598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 rot="10804292" flipH="1" flipV="1">
            <a:off x="4104044" y="4342648"/>
            <a:ext cx="6409590" cy="1362250"/>
          </a:xfrm>
          <a:prstGeom prst="wedgeRoundRectCallout">
            <a:avLst>
              <a:gd name="adj1" fmla="val -21950"/>
              <a:gd name="adj2" fmla="val -68900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t" anchorCtr="0"/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일반이용자 체크하고</a:t>
            </a:r>
            <a:r>
              <a:rPr lang="en-US" altLang="ko-KR" b="1">
                <a:latin typeface="맑은 고딕"/>
              </a:rPr>
              <a:t>, </a:t>
            </a:r>
            <a:r>
              <a:rPr lang="ko-KR" altLang="en-US" b="1">
                <a:latin typeface="맑은 고딕"/>
              </a:rPr>
              <a:t>주소 입력하고</a:t>
            </a:r>
            <a:r>
              <a:rPr lang="en-US" altLang="ko-KR" b="1">
                <a:latin typeface="맑은 고딕"/>
              </a:rPr>
              <a:t>, </a:t>
            </a:r>
            <a:endParaRPr lang="ko-KR" altLang="en-US" b="1">
              <a:latin typeface="맑은 고딕"/>
            </a:endParaRPr>
          </a:p>
          <a:p>
            <a:pPr lvl="0">
              <a:defRPr/>
            </a:pPr>
            <a:r>
              <a:rPr lang="ko-KR" altLang="en-US" b="1">
                <a:latin typeface="맑은 고딕"/>
              </a:rPr>
              <a:t>아래에 개인정보 활용 동의 누르고</a:t>
            </a:r>
            <a:r>
              <a:rPr lang="en-US" altLang="ko-KR" b="1">
                <a:latin typeface="맑은 고딕"/>
              </a:rPr>
              <a:t>, </a:t>
            </a:r>
            <a:endParaRPr lang="ko-KR" altLang="en-US" b="1">
              <a:latin typeface="맑은 고딕"/>
            </a:endParaRPr>
          </a:p>
          <a:p>
            <a:pPr lvl="0">
              <a:defRPr/>
            </a:pPr>
            <a:r>
              <a:rPr lang="ko-KR" altLang="en-US" b="1">
                <a:latin typeface="맑은 고딕"/>
              </a:rPr>
              <a:t>확인 버튼 누르고 다시 돌아가서 복사</a:t>
            </a:r>
            <a:r>
              <a:rPr lang="en-US" altLang="ko-KR" b="1">
                <a:latin typeface="맑은 고딕"/>
              </a:rPr>
              <a:t>/</a:t>
            </a:r>
            <a:r>
              <a:rPr lang="ko-KR" altLang="en-US" b="1">
                <a:latin typeface="맑은 고딕"/>
              </a:rPr>
              <a:t>대출 버튼을 누르면 </a:t>
            </a:r>
            <a:endParaRPr lang="ko-KR" altLang="en-US" b="1">
              <a:latin typeface="맑은 고딕"/>
            </a:endParaRPr>
          </a:p>
          <a:p>
            <a:pPr lvl="0">
              <a:defRPr/>
            </a:pPr>
            <a:r>
              <a:rPr lang="ko-KR" altLang="en-US" b="1">
                <a:latin typeface="맑은 고딕"/>
              </a:rPr>
              <a:t>집으로 배달시키거나 근처 도서관에서 대출이 가능하다</a:t>
            </a:r>
            <a:r>
              <a:rPr lang="en-US" altLang="ko-KR" b="1">
                <a:latin typeface="맑은 고딕"/>
              </a:rPr>
              <a:t>.</a:t>
            </a:r>
            <a:endParaRPr lang="ko-KR" altLang="en-US" b="1">
              <a:latin typeface="맑은 고딕"/>
            </a:endParaRPr>
          </a:p>
        </p:txBody>
      </p:sp>
      <p:sp>
        <p:nvSpPr>
          <p:cNvPr id="7" name="액자 5"/>
          <p:cNvSpPr/>
          <p:nvPr/>
        </p:nvSpPr>
        <p:spPr>
          <a:xfrm>
            <a:off x="5543477" y="3401006"/>
            <a:ext cx="1288015" cy="57531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229268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/>
          <a:stretch/>
        </p:blipFill>
        <p:spPr>
          <a:xfrm>
            <a:off x="130629" y="596356"/>
            <a:ext cx="11802642" cy="5970382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771157" y="494399"/>
            <a:ext cx="970001" cy="47598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7587425" y="1319863"/>
            <a:ext cx="2433631" cy="772297"/>
          </a:xfrm>
          <a:prstGeom prst="wedgeRoundRectCallout">
            <a:avLst>
              <a:gd name="adj1" fmla="val 21104"/>
              <a:gd name="adj2" fmla="val -87477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회원가입</a:t>
            </a:r>
            <a:r>
              <a:rPr kumimoji="0" lang="ko-KR" altLang="en-US" sz="18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버튼 누르기</a:t>
            </a:r>
            <a:endParaRPr kumimoji="0" lang="ko-KR" altLang="en-US" sz="1800" b="1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"/>
          <a:stretch/>
        </p:blipFill>
        <p:spPr>
          <a:xfrm>
            <a:off x="83975" y="0"/>
            <a:ext cx="12139127" cy="6727371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892000" y="5632142"/>
            <a:ext cx="3428325" cy="698844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 rot="10804292" flipH="1" flipV="1">
            <a:off x="3676945" y="4480475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일반회원 버튼 누르고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8" y="441821"/>
            <a:ext cx="11921367" cy="5912327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1375459" y="1771865"/>
            <a:ext cx="6894672" cy="87190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2362687" y="2886499"/>
            <a:ext cx="3371334" cy="772297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검색창에 원하는 키워드 검색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7" y="270589"/>
            <a:ext cx="9979053" cy="5907100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99598" y="1066892"/>
            <a:ext cx="9196124" cy="87190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2611457" y="2231291"/>
            <a:ext cx="3371334" cy="772297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b="1"/>
              <a:t>원하는 카테고리 선택</a:t>
            </a:r>
            <a:endParaRPr lang="ko-KR" altLang="en-US" b="1"/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994087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8913"/>
            <a:ext cx="11635160" cy="5771968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2540831" y="2307253"/>
            <a:ext cx="6901750" cy="248868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4540667" y="1183988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클릭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034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9" y="267313"/>
            <a:ext cx="11102104" cy="6323372"/>
          </a:xfrm>
          <a:prstGeom prst="rect">
            <a:avLst/>
          </a:prstGeom>
        </p:spPr>
      </p:pic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2244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9747" b="23260"/>
          <a:stretch/>
        </p:blipFill>
        <p:spPr>
          <a:xfrm>
            <a:off x="1782142" y="5820818"/>
            <a:ext cx="1066276" cy="31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0502" t="86955" r="79917" b="4930"/>
          <a:stretch/>
        </p:blipFill>
        <p:spPr>
          <a:xfrm>
            <a:off x="2851820" y="5763246"/>
            <a:ext cx="1063690" cy="513184"/>
          </a:xfrm>
          <a:prstGeom prst="rect">
            <a:avLst/>
          </a:prstGeom>
        </p:spPr>
      </p:pic>
      <p:sp>
        <p:nvSpPr>
          <p:cNvPr id="17" name="액자 5"/>
          <p:cNvSpPr/>
          <p:nvPr/>
        </p:nvSpPr>
        <p:spPr>
          <a:xfrm>
            <a:off x="2762954" y="5722852"/>
            <a:ext cx="1288015" cy="57531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 rot="10804292" flipH="1" flipV="1">
            <a:off x="3150964" y="4565819"/>
            <a:ext cx="2637621" cy="772297"/>
          </a:xfrm>
          <a:prstGeom prst="wedgeRoundRectCallout">
            <a:avLst>
              <a:gd name="adj1" fmla="val -31329"/>
              <a:gd name="adj2" fmla="val 8912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논문 인용 버튼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 flipH="1">
            <a:off x="463331" y="3791876"/>
            <a:ext cx="2637621" cy="772297"/>
          </a:xfrm>
          <a:prstGeom prst="wedgeRoundRectCallout">
            <a:avLst>
              <a:gd name="adj1" fmla="val 21151"/>
              <a:gd name="adj2" fmla="val 21302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학교 연계 또는 구매 후 다운받기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635707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9" y="267313"/>
            <a:ext cx="11102104" cy="6323372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 rot="10804292" flipH="1" flipV="1">
            <a:off x="1486931" y="4689317"/>
            <a:ext cx="3020698" cy="719885"/>
          </a:xfrm>
          <a:prstGeom prst="wedgeRoundRectCallout">
            <a:avLst>
              <a:gd name="adj1" fmla="val -21470"/>
              <a:gd name="adj2" fmla="val 7893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t" anchorCtr="0"/>
          <a:lstStyle/>
          <a:p>
            <a:pPr lvl="0" algn="ctr">
              <a:defRPr/>
            </a:pPr>
            <a:r>
              <a:rPr lang="ko-KR" altLang="en-US" b="1"/>
              <a:t>이 버튼을 누르면 오른쪽과 같은 창이 뜸</a:t>
            </a:r>
            <a:endParaRPr lang="ko-KR" altLang="en-US" b="1"/>
          </a:p>
        </p:txBody>
      </p:sp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9747" b="23260"/>
          <a:stretch/>
        </p:blipFill>
        <p:spPr>
          <a:xfrm>
            <a:off x="1782142" y="5820818"/>
            <a:ext cx="1066276" cy="31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0502" t="86955" r="79917" b="4930"/>
          <a:stretch/>
        </p:blipFill>
        <p:spPr>
          <a:xfrm>
            <a:off x="2851820" y="5763246"/>
            <a:ext cx="1063690" cy="513184"/>
          </a:xfrm>
          <a:prstGeom prst="rect">
            <a:avLst/>
          </a:prstGeom>
        </p:spPr>
      </p:pic>
      <p:sp>
        <p:nvSpPr>
          <p:cNvPr id="17" name="액자 5"/>
          <p:cNvSpPr/>
          <p:nvPr/>
        </p:nvSpPr>
        <p:spPr>
          <a:xfrm>
            <a:off x="1671272" y="5722852"/>
            <a:ext cx="1288015" cy="57531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07" y="1629223"/>
            <a:ext cx="3743878" cy="3331226"/>
          </a:xfrm>
          <a:prstGeom prst="rect">
            <a:avLst/>
          </a:prstGeom>
        </p:spPr>
      </p:pic>
      <p:sp>
        <p:nvSpPr>
          <p:cNvPr id="9" name="액자 5"/>
          <p:cNvSpPr/>
          <p:nvPr/>
        </p:nvSpPr>
        <p:spPr>
          <a:xfrm>
            <a:off x="4544007" y="1345868"/>
            <a:ext cx="3909527" cy="389793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438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596769" y="733844"/>
            <a:ext cx="11102104" cy="6030850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 rot="10804292" flipH="1" flipV="1">
            <a:off x="7464588" y="1139553"/>
            <a:ext cx="2164509" cy="465324"/>
          </a:xfrm>
          <a:prstGeom prst="wedgeRoundRectCallout">
            <a:avLst>
              <a:gd name="adj1" fmla="val -23555"/>
              <a:gd name="adj2" fmla="val -10300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numCol="1" anchor="t" anchorCtr="0"/>
          <a:lstStyle/>
          <a:p>
            <a:pPr algn="ctr" fontAlgn="base"/>
            <a:r>
              <a:rPr lang="ko-KR" altLang="en-US" dirty="0" err="1"/>
              <a:t>설정버튼</a:t>
            </a:r>
            <a:r>
              <a:rPr lang="ko-KR" altLang="en-US" dirty="0"/>
              <a:t> </a:t>
            </a:r>
            <a:r>
              <a:rPr lang="ko-KR" altLang="en-US" dirty="0" smtClean="0"/>
              <a:t>누르기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9747" b="23260"/>
          <a:stretch/>
        </p:blipFill>
        <p:spPr>
          <a:xfrm>
            <a:off x="1782142" y="6287349"/>
            <a:ext cx="1066276" cy="31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502" t="86955" r="79917" b="4930"/>
          <a:stretch/>
        </p:blipFill>
        <p:spPr>
          <a:xfrm>
            <a:off x="2851820" y="6229777"/>
            <a:ext cx="1063690" cy="513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42" y="320155"/>
            <a:ext cx="4172532" cy="447737"/>
          </a:xfrm>
          <a:prstGeom prst="rect">
            <a:avLst/>
          </a:prstGeom>
        </p:spPr>
      </p:pic>
      <p:sp>
        <p:nvSpPr>
          <p:cNvPr id="9" name="액자 5"/>
          <p:cNvSpPr/>
          <p:nvPr/>
        </p:nvSpPr>
        <p:spPr>
          <a:xfrm>
            <a:off x="7772401" y="304276"/>
            <a:ext cx="774441" cy="42023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52953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</ep:Words>
  <ep:PresentationFormat>와이드스크린</ep:PresentationFormat>
  <ep:Paragraphs>41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2023-10-31T20:24:48.000</dcterms:created>
  <dc:creator>user</dc:creator>
  <cp:lastModifiedBy>user</cp:lastModifiedBy>
  <dcterms:modified xsi:type="dcterms:W3CDTF">2023-11-10T11:28:31.729</dcterms:modified>
  <cp:revision>32</cp:revision>
  <dc:title>PowerPoint 프레젠테이션</dc:title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