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673" r:id="rId13"/>
  </p:sldMasterIdLst>
  <p:sldIdLst>
    <p:sldId id="265" r:id="rId15"/>
    <p:sldId id="266" r:id="rId16"/>
    <p:sldId id="272" r:id="rId17"/>
    <p:sldId id="273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432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7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9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1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7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7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6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9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17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0EEB-6442-4836-B495-63905A49D63A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664A-AA68-4834-8082-F8794688F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39850255353.pn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29107475353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7121201603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5270" y="252095"/>
            <a:ext cx="11682095" cy="6346825"/>
          </a:xfrm>
          <a:prstGeom prst="roundRect">
            <a:avLst>
              <a:gd name="adj" fmla="val 8111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40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설명</a:t>
            </a:r>
            <a:endParaRPr lang="ko-KR" altLang="en-US" sz="40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학술 기사, 논문, 학회, 및 학술지에 대한 학술 검색</a:t>
            </a:r>
            <a:r>
              <a:rPr lang="ko-KR" altLang="en-US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 서비스</a:t>
            </a: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 </a:t>
            </a: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40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특징</a:t>
            </a:r>
            <a:endParaRPr lang="ko-KR" altLang="en-US" sz="40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- </a:t>
            </a:r>
            <a:r>
              <a:rPr lang="ko-KR" altLang="en-US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연도별로 각 분야의 연구량과 키워드를 알 수 있음</a:t>
            </a: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- </a:t>
            </a:r>
            <a:r>
              <a:rPr lang="ko-KR" altLang="en-US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키워드 검색을 통해 연구현황을 알 수도 있음</a:t>
            </a: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- </a:t>
            </a:r>
            <a:r>
              <a:rPr lang="ko-KR" altLang="en-US" sz="2800">
                <a:solidFill>
                  <a:schemeClr val="tx1"/>
                </a:solidFill>
                <a:latin typeface="맑은 고딕 Semilight" charset="0"/>
                <a:ea typeface="맑은 고딕 Semilight" charset="0"/>
                <a:cs typeface="맑은 고딕 Semilight" charset="0"/>
              </a:rPr>
              <a:t>해당 키워드 관련 논문을 알려줌</a:t>
            </a: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  <a:p>
            <a:pPr marL="457200" indent="-4572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 Semilight"/>
              <a:buChar char="-"/>
              <a:defRPr sz="1800"/>
            </a:pPr>
            <a:endParaRPr lang="ko-KR" altLang="en-US" sz="2800">
              <a:solidFill>
                <a:schemeClr val="tx1"/>
              </a:solidFill>
              <a:latin typeface="맑은 고딕 Semilight" charset="0"/>
              <a:ea typeface="맑은 고딕 Semilight" charset="0"/>
              <a:cs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53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 rot="0">
            <a:off x="255270" y="252095"/>
            <a:ext cx="11681460" cy="6346190"/>
          </a:xfrm>
          <a:prstGeom prst="roundRect">
            <a:avLst>
              <a:gd name="adj" fmla="val 8111"/>
            </a:avLst>
          </a:prstGeom>
          <a:solidFill>
            <a:srgbClr val="F0F0F0"/>
          </a:solidFill>
          <a:ln w="0">
            <a:noFill/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5" descr="C:/Users/Administrator/AppData/Roaming/PolarisOffice8/ETemp/9536_20598536/fImage398502553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44"/>
          <a:stretch>
            <a:fillRect/>
          </a:stretch>
        </p:blipFill>
        <p:spPr>
          <a:xfrm rot="0">
            <a:off x="2691765" y="751840"/>
            <a:ext cx="6809105" cy="4478020"/>
          </a:xfrm>
          <a:prstGeom prst="rect"/>
          <a:noFill/>
        </p:spPr>
      </p:pic>
      <p:sp>
        <p:nvSpPr>
          <p:cNvPr id="8" name="TextBox 7"/>
          <p:cNvSpPr txBox="1"/>
          <p:nvPr/>
        </p:nvSpPr>
        <p:spPr>
          <a:xfrm>
            <a:off x="1464945" y="5778500"/>
            <a:ext cx="926338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latin typeface="맑은 고딕 Semilight" charset="0"/>
                <a:ea typeface="맑은 고딕 Semilight" charset="0"/>
                <a:cs typeface="맑은 고딕 Semilight" charset="0"/>
              </a:rPr>
              <a:t>연도별로 각 분야의 연구량을 알 수 있음</a:t>
            </a:r>
            <a:endParaRPr lang="ko-KR" altLang="en-US" sz="3600">
              <a:latin typeface="맑은 고딕 Semilight" charset="0"/>
              <a:ea typeface="맑은 고딕 Semilight" charset="0"/>
              <a:cs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6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 rot="0">
            <a:off x="255270" y="252095"/>
            <a:ext cx="11681460" cy="6346190"/>
          </a:xfrm>
          <a:prstGeom prst="roundRect">
            <a:avLst>
              <a:gd name="adj" fmla="val 8111"/>
            </a:avLst>
          </a:prstGeom>
          <a:solidFill>
            <a:srgbClr val="F0F0F0"/>
          </a:solidFill>
          <a:ln w="0">
            <a:noFill/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5" descr="C:/Users/Administrator/AppData/Roaming/PolarisOffice8/ETemp/9536_20598536/fImage291074753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98950" y="640080"/>
            <a:ext cx="3593465" cy="4863465"/>
          </a:xfrm>
          <a:prstGeom prst="rect"/>
          <a:noFill/>
        </p:spPr>
      </p:pic>
      <p:sp>
        <p:nvSpPr>
          <p:cNvPr id="8" name="TextBox 7"/>
          <p:cNvSpPr txBox="1">
            <a:spLocks/>
          </p:cNvSpPr>
          <p:nvPr/>
        </p:nvSpPr>
        <p:spPr>
          <a:xfrm>
            <a:off x="1464945" y="5778500"/>
            <a:ext cx="92633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latin typeface="맑은 고딕 Semilight" charset="0"/>
                <a:ea typeface="맑은 고딕 Semilight" charset="0"/>
                <a:cs typeface="맑은 고딕 Semilight" charset="0"/>
              </a:rPr>
              <a:t>연도별 해당 분야의 키워드를 알 수 있음</a:t>
            </a:r>
            <a:endParaRPr lang="ko-KR" altLang="en-US" sz="3600">
              <a:latin typeface="맑은 고딕 Semilight" charset="0"/>
              <a:ea typeface="맑은 고딕 Semilight" charset="0"/>
              <a:cs typeface="맑은 고딕 Semi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0" y="0"/>
            <a:ext cx="12193270" cy="685927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모서리가 둥근 직사각형 4"/>
          <p:cNvSpPr>
            <a:spLocks/>
          </p:cNvSpPr>
          <p:nvPr/>
        </p:nvSpPr>
        <p:spPr>
          <a:xfrm rot="0">
            <a:off x="255270" y="252095"/>
            <a:ext cx="11682095" cy="6346825"/>
          </a:xfrm>
          <a:prstGeom prst="roundRect">
            <a:avLst>
              <a:gd name="adj" fmla="val 8111"/>
            </a:avLst>
          </a:prstGeom>
          <a:solidFill>
            <a:srgbClr val="F0F0F0"/>
          </a:solidFill>
          <a:ln w="0">
            <a:noFill/>
            <a:prstDash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5" descr="C:/Users/Administrator/AppData/Roaming/PolarisOffice8/ETemp/9536_20598536/fImage32712120160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80690" y="640080"/>
            <a:ext cx="6229985" cy="4863465"/>
          </a:xfrm>
          <a:prstGeom prst="rect"/>
          <a:noFill/>
        </p:spPr>
      </p:pic>
      <p:sp>
        <p:nvSpPr>
          <p:cNvPr id="8" name="TextBox 7"/>
          <p:cNvSpPr txBox="1">
            <a:spLocks/>
          </p:cNvSpPr>
          <p:nvPr/>
        </p:nvSpPr>
        <p:spPr>
          <a:xfrm rot="0">
            <a:off x="1464945" y="5778500"/>
            <a:ext cx="92633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>
                <a:latin typeface="맑은 고딕 Semilight" charset="0"/>
                <a:ea typeface="맑은 고딕 Semilight" charset="0"/>
                <a:cs typeface="맑은 고딕 Semilight" charset="0"/>
              </a:rPr>
              <a:t>키워드 검색을 통해 연구현황을 알 수도 있음</a:t>
            </a:r>
            <a:endParaRPr lang="ko-KR" altLang="en-US" sz="3600">
              <a:latin typeface="맑은 고딕 Semilight" charset="0"/>
              <a:ea typeface="맑은 고딕 Semilight" charset="0"/>
              <a:cs typeface="맑은 고딕 Semi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2880" y="215900"/>
            <a:ext cx="11828780" cy="644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특징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특징특징특징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</a:rPr>
              <a:t>설명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설명설명설명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액자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49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31</Paragraphs>
  <Words>62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Master</dc:creator>
  <cp:lastModifiedBy>Administrator</cp:lastModifiedBy>
  <dc:title>PowerPoint 프레젠테이션</dc:title>
  <dcterms:modified xsi:type="dcterms:W3CDTF">2023-11-24T19:18:07Z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