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65" r:id="rId3"/>
    <p:sldId id="259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3" Type="http://schemas.openxmlformats.org/officeDocument/2006/relationships/image" Target="../media/image2.png"  /><Relationship Id="rId4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5160" y="532765"/>
            <a:ext cx="10761345" cy="25838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>
                <a:latin typeface="맑은 고딕" charset="0"/>
              </a:rPr>
              <a:t>N</a:t>
            </a:r>
            <a:r>
              <a:rPr lang="ko-KR" altLang="ko-KR">
                <a:latin typeface="맑은 고딕" charset="0"/>
              </a:rPr>
              <a:t>ature</a:t>
            </a:r>
            <a:r>
              <a:rPr lang="en-US" altLang="ko-KR">
                <a:latin typeface="맑은 고딕" charset="0"/>
              </a:rPr>
              <a:t> </a:t>
            </a:r>
            <a:r>
              <a:rPr lang="ko-KR" altLang="en-US">
                <a:latin typeface="맑은 고딕" charset="0"/>
              </a:rPr>
              <a:t>사이트 특징</a:t>
            </a: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ko-KR">
                <a:latin typeface="맑은 고딕" charset="0"/>
              </a:rPr>
              <a:t>Nature Portfolio는 가장 중요한 발견인 지식을 발전시키고 오늘날 사회가 직면하고 있는 가장 큰 문제를 해결하는 연구 결과를 발표함으로써 연구 커뮤니티에 봉사하기 위해 여기에 있습니다. 저희 저널은 1차 연구뿐만 아니라 리뷰, 비평, 뉴스 및 분석도 게재합니다.</a:t>
            </a: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>
                <a:latin typeface="맑은 고딕" charset="0"/>
              </a:rPr>
              <a:t>과학과</a:t>
            </a:r>
            <a:r>
              <a:rPr lang="ko-KR" altLang="en-US">
                <a:latin typeface="맑은 고딕" charset="0"/>
              </a:rPr>
              <a:t> 관련</a:t>
            </a:r>
            <a:r>
              <a:rPr lang="ko-KR" altLang="en-US">
                <a:latin typeface="맑은 고딕" charset="0"/>
              </a:rPr>
              <a:t>된 </a:t>
            </a:r>
            <a:r>
              <a:rPr lang="ko-KR" altLang="en-US">
                <a:latin typeface="맑은 고딕" charset="0"/>
              </a:rPr>
              <a:t>논문뿐만이아니</a:t>
            </a:r>
            <a:r>
              <a:rPr lang="ko-KR" altLang="en-US">
                <a:latin typeface="맑은 고딕" charset="0"/>
              </a:rPr>
              <a:t>라 </a:t>
            </a:r>
            <a:r>
              <a:rPr lang="ko-KR" altLang="en-US">
                <a:latin typeface="맑은 고딕" charset="0"/>
              </a:rPr>
              <a:t>최</a:t>
            </a:r>
            <a:r>
              <a:rPr lang="ko-KR" altLang="en-US">
                <a:latin typeface="맑은 고딕" charset="0"/>
              </a:rPr>
              <a:t>신 </a:t>
            </a:r>
            <a:r>
              <a:rPr lang="ko-KR" altLang="en-US">
                <a:latin typeface="맑은 고딕" charset="0"/>
              </a:rPr>
              <a:t>뉴</a:t>
            </a:r>
            <a:r>
              <a:rPr lang="ko-KR" altLang="en-US">
                <a:latin typeface="맑은 고딕" charset="0"/>
              </a:rPr>
              <a:t>스,</a:t>
            </a:r>
            <a:r>
              <a:rPr lang="ko-KR" altLang="en-US">
                <a:latin typeface="맑은 고딕" charset="0"/>
              </a:rPr>
              <a:t> </a:t>
            </a:r>
            <a:r>
              <a:rPr lang="ko-KR" altLang="en-US">
                <a:latin typeface="맑은 고딕" charset="0"/>
              </a:rPr>
              <a:t>리뷰,</a:t>
            </a:r>
            <a:r>
              <a:rPr lang="ko-KR" altLang="en-US">
                <a:latin typeface="맑은 고딕" charset="0"/>
              </a:rPr>
              <a:t> 분</a:t>
            </a:r>
            <a:r>
              <a:rPr lang="ko-KR" altLang="en-US">
                <a:latin typeface="맑은 고딕" charset="0"/>
              </a:rPr>
              <a:t>석 등 </a:t>
            </a:r>
            <a:r>
              <a:rPr lang="ko-KR" altLang="en-US">
                <a:latin typeface="맑은 고딕" charset="0"/>
              </a:rPr>
              <a:t>다양</a:t>
            </a:r>
            <a:r>
              <a:rPr lang="ko-KR" altLang="en-US">
                <a:latin typeface="맑은 고딕" charset="0"/>
              </a:rPr>
              <a:t>한 </a:t>
            </a:r>
            <a:r>
              <a:rPr lang="ko-KR" altLang="en-US">
                <a:latin typeface="맑은 고딕" charset="0"/>
              </a:rPr>
              <a:t>자료</a:t>
            </a:r>
            <a:r>
              <a:rPr lang="ko-KR" altLang="en-US">
                <a:latin typeface="맑은 고딕" charset="0"/>
              </a:rPr>
              <a:t>를 </a:t>
            </a:r>
            <a:r>
              <a:rPr lang="ko-KR" altLang="en-US">
                <a:latin typeface="맑은 고딕" charset="0"/>
              </a:rPr>
              <a:t>얻</a:t>
            </a:r>
            <a:r>
              <a:rPr lang="ko-KR" altLang="en-US">
                <a:latin typeface="맑은 고딕" charset="0"/>
              </a:rPr>
              <a:t>을 수 </a:t>
            </a:r>
            <a:r>
              <a:rPr lang="ko-KR" altLang="en-US">
                <a:latin typeface="맑은 고딕" charset="0"/>
              </a:rPr>
              <a:t>있</a:t>
            </a:r>
            <a:r>
              <a:rPr lang="ko-KR" altLang="en-US">
                <a:latin typeface="맑은 고딕" charset="0"/>
              </a:rPr>
              <a:t>음</a:t>
            </a:r>
            <a:endParaRPr lang="ko-KR" altLang="en-US">
              <a:latin typeface="맑은 고딕" charset="0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>
                <a:latin typeface="맑은 고딕" charset="0"/>
              </a:rPr>
              <a:t>동영상 </a:t>
            </a:r>
            <a:r>
              <a:rPr lang="ko-KR" altLang="en-US">
                <a:latin typeface="맑은 고딕" charset="0"/>
              </a:rPr>
              <a:t>자</a:t>
            </a:r>
            <a:r>
              <a:rPr lang="ko-KR" altLang="en-US">
                <a:latin typeface="맑은 고딕" charset="0"/>
              </a:rPr>
              <a:t>료 </a:t>
            </a:r>
            <a:r>
              <a:rPr lang="ko-KR" altLang="en-US">
                <a:latin typeface="맑은 고딕" charset="0"/>
              </a:rPr>
              <a:t>또</a:t>
            </a:r>
            <a:r>
              <a:rPr lang="ko-KR" altLang="en-US">
                <a:latin typeface="맑은 고딕" charset="0"/>
              </a:rPr>
              <a:t>한 </a:t>
            </a:r>
            <a:r>
              <a:rPr lang="ko-KR" altLang="en-US">
                <a:latin typeface="맑은 고딕" charset="0"/>
              </a:rPr>
              <a:t>많으</a:t>
            </a:r>
            <a:r>
              <a:rPr lang="ko-KR" altLang="en-US">
                <a:latin typeface="맑은 고딕" charset="0"/>
              </a:rPr>
              <a:t>니 </a:t>
            </a:r>
            <a:r>
              <a:rPr lang="ko-KR" altLang="en-US">
                <a:latin typeface="맑은 고딕" charset="0"/>
              </a:rPr>
              <a:t>발표자료</a:t>
            </a:r>
            <a:r>
              <a:rPr lang="ko-KR" altLang="en-US">
                <a:latin typeface="맑은 고딕" charset="0"/>
              </a:rPr>
              <a:t>로 </a:t>
            </a:r>
            <a:r>
              <a:rPr lang="ko-KR" altLang="en-US">
                <a:latin typeface="맑은 고딕" charset="0"/>
              </a:rPr>
              <a:t>활용하기</a:t>
            </a:r>
            <a:r>
              <a:rPr lang="ko-KR" altLang="en-US">
                <a:latin typeface="맑은 고딕" charset="0"/>
              </a:rPr>
              <a:t>도 </a:t>
            </a:r>
            <a:r>
              <a:rPr lang="ko-KR" altLang="en-US">
                <a:latin typeface="맑은 고딕" charset="0"/>
              </a:rPr>
              <a:t>좋</a:t>
            </a:r>
            <a:r>
              <a:rPr lang="ko-KR" altLang="en-US">
                <a:latin typeface="맑은 고딕" charset="0"/>
              </a:rPr>
              <a:t>음 회원가입 </a:t>
            </a:r>
            <a:r>
              <a:rPr lang="ko-KR" altLang="en-US">
                <a:latin typeface="맑은 고딕" charset="0"/>
              </a:rPr>
              <a:t>없이</a:t>
            </a:r>
            <a:r>
              <a:rPr lang="ko-KR" altLang="en-US">
                <a:latin typeface="맑은 고딕" charset="0"/>
              </a:rPr>
              <a:t>도 </a:t>
            </a:r>
            <a:r>
              <a:rPr lang="ko-KR" altLang="en-US">
                <a:latin typeface="맑은 고딕" charset="0"/>
              </a:rPr>
              <a:t>자료</a:t>
            </a:r>
            <a:r>
              <a:rPr lang="ko-KR" altLang="en-US">
                <a:latin typeface="맑은 고딕" charset="0"/>
              </a:rPr>
              <a:t>를 </a:t>
            </a:r>
            <a:r>
              <a:rPr lang="ko-KR" altLang="en-US">
                <a:latin typeface="맑은 고딕" charset="0"/>
              </a:rPr>
              <a:t>이용가능</a:t>
            </a:r>
            <a:r>
              <a:rPr lang="ko-KR" altLang="en-US">
                <a:latin typeface="맑은 고딕" charset="0"/>
              </a:rPr>
              <a:t>함</a:t>
            </a:r>
            <a:endParaRPr lang="ko-KR" altLang="en-US"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8" descr="C:/Users/LG/AppData/Roaming/PolarisOffice/ETemp/13360_2273208/fImage61501554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" y="129540"/>
            <a:ext cx="12070715" cy="6729095"/>
          </a:xfrm>
          <a:prstGeom prst="rect">
            <a:avLst/>
          </a:prstGeom>
          <a:noFill/>
        </p:spPr>
      </p:pic>
      <p:sp>
        <p:nvSpPr>
          <p:cNvPr id="13" name="액자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도형 5"/>
          <p:cNvSpPr>
            <a:spLocks/>
          </p:cNvSpPr>
          <p:nvPr/>
        </p:nvSpPr>
        <p:spPr>
          <a:xfrm rot="0">
            <a:off x="10461625" y="205105"/>
            <a:ext cx="978535" cy="386715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231687 w 7697230" name="TX6"/>
              <a:gd fmla="*/ 249978 h 3861488" name="TY6"/>
              <a:gd fmla="*/ 231686 w 7697230" name="TX7"/>
              <a:gd fmla="*/ 3583729 h 3861488" name="TY7"/>
              <a:gd fmla="*/ 7452665 w 7697230" name="TX8"/>
              <a:gd fmla="*/ 3583729 h 3861488" name="TY8"/>
              <a:gd fmla="*/ 7452667 w 7697230" name="TX9"/>
              <a:gd fmla="*/ 249979 h 3861488" name="TY9"/>
              <a:gd fmla="*/ 231687 w 7697230" name="TX10"/>
              <a:gd fmla="*/ 249978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2E3E67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6" name="도형 7"/>
          <p:cNvSpPr>
            <a:spLocks/>
          </p:cNvSpPr>
          <p:nvPr/>
        </p:nvSpPr>
        <p:spPr>
          <a:xfrm rot="10800000" flipH="1" flipV="1">
            <a:off x="805180" y="1910715"/>
            <a:ext cx="3371850" cy="772795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검색창에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원하는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키워드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검색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8" name="도형 9"/>
          <p:cNvSpPr>
            <a:spLocks/>
          </p:cNvSpPr>
          <p:nvPr/>
        </p:nvSpPr>
        <p:spPr>
          <a:xfrm rot="10800000" flipH="1" flipV="1">
            <a:off x="3822700" y="5099685"/>
            <a:ext cx="5391785" cy="772795"/>
          </a:xfrm>
          <a:prstGeom prst="wedgeRoundRectCallout">
            <a:avLst>
              <a:gd name="adj1" fmla="val -24537"/>
              <a:gd name="adj2" fmla="val -3051"/>
              <a:gd name="adj3" fmla="val 16667"/>
            </a:avLst>
          </a:prstGeom>
          <a:solidFill>
            <a:srgbClr val="FFFFFF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사이트 번역기능을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이용하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면 더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편리하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게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이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용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가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능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2" descr="C:/Users/LG/AppData/Roaming/PolarisOffice/ETemp/13360_2273208/fImage15302613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3345"/>
            <a:ext cx="12192635" cy="6671310"/>
          </a:xfrm>
          <a:prstGeom prst="rect"/>
          <a:noFill/>
        </p:spPr>
      </p:pic>
      <p:sp>
        <p:nvSpPr>
          <p:cNvPr id="15" name="액자 5"/>
          <p:cNvSpPr>
            <a:spLocks/>
          </p:cNvSpPr>
          <p:nvPr/>
        </p:nvSpPr>
        <p:spPr>
          <a:xfrm rot="0">
            <a:off x="0" y="0"/>
            <a:ext cx="12192635" cy="6858635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98327 w 7697230" name="TX6"/>
              <a:gd fmla="*/ 97116 h 3861488" name="TY6"/>
              <a:gd fmla="*/ 106454 w 7697230" name="TX7"/>
              <a:gd fmla="*/ 3728133 h 3861488" name="TY7"/>
              <a:gd fmla="*/ 7590777 w 7697230" name="TX8"/>
              <a:gd fmla="*/ 3764371 h 3861488" name="TY8"/>
              <a:gd fmla="*/ 7582648 w 7697230" name="TX9"/>
              <a:gd fmla="*/ 111612 h 3861488" name="TY9"/>
              <a:gd fmla="*/ 98327 w 7697230" name="TX10"/>
              <a:gd fmla="*/ 97116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7" name="액자 5"/>
          <p:cNvSpPr>
            <a:spLocks/>
          </p:cNvSpPr>
          <p:nvPr/>
        </p:nvSpPr>
        <p:spPr>
          <a:xfrm rot="0">
            <a:off x="2229485" y="4190365"/>
            <a:ext cx="4229100" cy="631190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231687 w 7697230" name="TX6"/>
              <a:gd fmla="*/ 249978 h 3861488" name="TY6"/>
              <a:gd fmla="*/ 231686 w 7697230" name="TX7"/>
              <a:gd fmla="*/ 3583729 h 3861488" name="TY7"/>
              <a:gd fmla="*/ 7452665 w 7697230" name="TX8"/>
              <a:gd fmla="*/ 3583729 h 3861488" name="TY8"/>
              <a:gd fmla="*/ 7452667 w 7697230" name="TX9"/>
              <a:gd fmla="*/ 249979 h 3861488" name="TY9"/>
              <a:gd fmla="*/ 231687 w 7697230" name="TX10"/>
              <a:gd fmla="*/ 249978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2E3E67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2" name="모서리가 둥근 사각형 설명선 11"/>
          <p:cNvSpPr>
            <a:spLocks/>
          </p:cNvSpPr>
          <p:nvPr/>
        </p:nvSpPr>
        <p:spPr>
          <a:xfrm rot="10800000" flipH="1" flipV="1">
            <a:off x="4518025" y="3105785"/>
            <a:ext cx="2000250" cy="772795"/>
          </a:xfrm>
          <a:prstGeom prst="wedgeRoundRectCallout">
            <a:avLst>
              <a:gd name="adj1" fmla="val -21468"/>
              <a:gd name="adj2" fmla="val 71944"/>
              <a:gd name="adj3" fmla="val 16667"/>
            </a:avLst>
          </a:prstGeom>
          <a:solidFill>
            <a:srgbClr val="FFFFFF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원하는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논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문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클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릭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3" descr="C:/Users/LG/AppData/Roaming/PolarisOffice/ETemp/13360_2273208/fImage9214013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08280"/>
            <a:ext cx="12192635" cy="6441440"/>
          </a:xfrm>
          <a:prstGeom prst="rect"/>
          <a:noFill/>
        </p:spPr>
      </p:pic>
      <p:sp>
        <p:nvSpPr>
          <p:cNvPr id="15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98327 w 7697230" name="TX6"/>
              <a:gd fmla="*/ 97116 h 3861488" name="TY6"/>
              <a:gd fmla="*/ 106454 w 7697230" name="TX7"/>
              <a:gd fmla="*/ 3728133 h 3861488" name="TY7"/>
              <a:gd fmla="*/ 7590777 w 7697230" name="TX8"/>
              <a:gd fmla="*/ 3764371 h 3861488" name="TY8"/>
              <a:gd fmla="*/ 7582648 w 7697230" name="TX9"/>
              <a:gd fmla="*/ 111612 h 3861488" name="TY9"/>
              <a:gd fmla="*/ 98327 w 7697230" name="TX10"/>
              <a:gd fmla="*/ 97116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988935" y="1839595"/>
            <a:ext cx="3970020" cy="631190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231687 w 7697230" name="TX6"/>
              <a:gd fmla="*/ 249978 h 3861488" name="TY6"/>
              <a:gd fmla="*/ 231686 w 7697230" name="TX7"/>
              <a:gd fmla="*/ 3583729 h 3861488" name="TY7"/>
              <a:gd fmla="*/ 7452665 w 7697230" name="TX8"/>
              <a:gd fmla="*/ 3583729 h 3861488" name="TY8"/>
              <a:gd fmla="*/ 7452667 w 7697230" name="TX9"/>
              <a:gd fmla="*/ 249979 h 3861488" name="TY9"/>
              <a:gd fmla="*/ 231687 w 7697230" name="TX10"/>
              <a:gd fmla="*/ 249978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2E3E67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10800000" flipH="1" flipV="1">
            <a:off x="8566785" y="2671445"/>
            <a:ext cx="875030" cy="518160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클릭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4" descr="C:/Users/LG/AppData/Roaming/PolarisOffice/ETemp/13360_2273208/fImage87121113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0015"/>
            <a:ext cx="12192635" cy="6617970"/>
          </a:xfrm>
          <a:prstGeom prst="rect"/>
          <a:noFill/>
        </p:spPr>
      </p:pic>
      <p:sp>
        <p:nvSpPr>
          <p:cNvPr id="15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98327 w 7697230" name="TX6"/>
              <a:gd fmla="*/ 97116 h 3861488" name="TY6"/>
              <a:gd fmla="*/ 106454 w 7697230" name="TX7"/>
              <a:gd fmla="*/ 3728133 h 3861488" name="TY7"/>
              <a:gd fmla="*/ 7590777 w 7697230" name="TX8"/>
              <a:gd fmla="*/ 3764371 h 3861488" name="TY8"/>
              <a:gd fmla="*/ 7582648 w 7697230" name="TX9"/>
              <a:gd fmla="*/ 111612 h 3861488" name="TY9"/>
              <a:gd fmla="*/ 98327 w 7697230" name="TX10"/>
              <a:gd fmla="*/ 97116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95580" y="621665"/>
            <a:ext cx="1118870" cy="454660"/>
          </a:xfrm>
          <a:custGeom>
            <a:gdLst>
              <a:gd fmla="*/ 0 w 7697230" name="TX0"/>
              <a:gd fmla="*/ 0 h 3861488" name="TY0"/>
              <a:gd fmla="*/ 7697229 w 7697230" name="TX1"/>
              <a:gd fmla="*/ 0 h 3861488" name="TY1"/>
              <a:gd fmla="*/ 7697229 w 7697230" name="TX2"/>
              <a:gd fmla="*/ 3861487 h 3861488" name="TY2"/>
              <a:gd fmla="*/ 0 w 7697230" name="TX3"/>
              <a:gd fmla="*/ 3861487 h 3861488" name="TY3"/>
              <a:gd fmla="*/ 0 w 7697230" name="TX4"/>
              <a:gd fmla="*/ 0 h 3861488" name="TY4"/>
              <a:gd fmla="*/ 231687 w 7697230" name="TX6"/>
              <a:gd fmla="*/ 249978 h 3861488" name="TY6"/>
              <a:gd fmla="*/ 231686 w 7697230" name="TX7"/>
              <a:gd fmla="*/ 3583729 h 3861488" name="TY7"/>
              <a:gd fmla="*/ 7452665 w 7697230" name="TX8"/>
              <a:gd fmla="*/ 3583729 h 3861488" name="TY8"/>
              <a:gd fmla="*/ 7452667 w 7697230" name="TX9"/>
              <a:gd fmla="*/ 249979 h 3861488" name="TY9"/>
              <a:gd fmla="*/ 231687 w 7697230" name="TX10"/>
              <a:gd fmla="*/ 249978 h 386148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7697230" h="3861488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2E3E67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10800000" flipH="1" flipV="1">
            <a:off x="1546225" y="1289050"/>
            <a:ext cx="3975100" cy="772795"/>
          </a:xfrm>
          <a:prstGeom prst="wedgeRoundRectCallout">
            <a:avLst>
              <a:gd name="adj1" fmla="val -54255"/>
              <a:gd name="adj2" fmla="val -89139"/>
              <a:gd name="adj3" fmla="val 16667"/>
            </a:avLst>
          </a:prstGeom>
          <a:solidFill>
            <a:srgbClr val="FFFFFF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논문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외에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도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다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른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자료들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을 이용 </a:t>
            </a: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가능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/>
  <ep:Paragraphs>20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dcterms:modified xsi:type="dcterms:W3CDTF">2023-11-27T03:45:25.499</dcterms:modified>
  <cp:revision>6</cp:revision>
  <cp:version>9.104.195.51339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